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29" r:id="rId3"/>
    <p:sldId id="368" r:id="rId4"/>
    <p:sldId id="375" r:id="rId5"/>
    <p:sldId id="376" r:id="rId6"/>
    <p:sldId id="365" r:id="rId7"/>
    <p:sldId id="369" r:id="rId8"/>
    <p:sldId id="370" r:id="rId9"/>
    <p:sldId id="371" r:id="rId10"/>
    <p:sldId id="430" r:id="rId11"/>
    <p:sldId id="362" r:id="rId12"/>
    <p:sldId id="381" r:id="rId13"/>
    <p:sldId id="382" r:id="rId14"/>
    <p:sldId id="383" r:id="rId15"/>
    <p:sldId id="384" r:id="rId16"/>
    <p:sldId id="385" r:id="rId17"/>
    <p:sldId id="386" r:id="rId18"/>
    <p:sldId id="414" r:id="rId19"/>
    <p:sldId id="415" r:id="rId20"/>
    <p:sldId id="416" r:id="rId21"/>
    <p:sldId id="421" r:id="rId22"/>
    <p:sldId id="419" r:id="rId23"/>
    <p:sldId id="420" r:id="rId24"/>
    <p:sldId id="422" r:id="rId25"/>
    <p:sldId id="431" r:id="rId26"/>
    <p:sldId id="373" r:id="rId27"/>
    <p:sldId id="372" r:id="rId28"/>
    <p:sldId id="377" r:id="rId29"/>
    <p:sldId id="374" r:id="rId30"/>
    <p:sldId id="378" r:id="rId31"/>
    <p:sldId id="379" r:id="rId32"/>
    <p:sldId id="380" r:id="rId33"/>
    <p:sldId id="423" r:id="rId34"/>
    <p:sldId id="424" r:id="rId35"/>
    <p:sldId id="428" r:id="rId36"/>
    <p:sldId id="425" r:id="rId37"/>
    <p:sldId id="426" r:id="rId38"/>
    <p:sldId id="427" r:id="rId39"/>
    <p:sldId id="432" r:id="rId40"/>
    <p:sldId id="366" r:id="rId41"/>
    <p:sldId id="367" r:id="rId42"/>
    <p:sldId id="357" r:id="rId43"/>
    <p:sldId id="388" r:id="rId44"/>
    <p:sldId id="387" r:id="rId45"/>
    <p:sldId id="389" r:id="rId46"/>
    <p:sldId id="390" r:id="rId47"/>
    <p:sldId id="391" r:id="rId48"/>
    <p:sldId id="392" r:id="rId49"/>
    <p:sldId id="393" r:id="rId50"/>
    <p:sldId id="408" r:id="rId51"/>
    <p:sldId id="409" r:id="rId52"/>
    <p:sldId id="410" r:id="rId53"/>
    <p:sldId id="398" r:id="rId54"/>
    <p:sldId id="411" r:id="rId55"/>
    <p:sldId id="400" r:id="rId56"/>
    <p:sldId id="401" r:id="rId57"/>
    <p:sldId id="412" r:id="rId58"/>
    <p:sldId id="413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E41D5-07E8-4443-A961-B0FEDA86F7C6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7CC1928-483C-487A-8278-51A3FDECE546}">
      <dgm:prSet phldrT="[Текст]" phldr="1" custT="1"/>
      <dgm:spPr/>
      <dgm:t>
        <a:bodyPr/>
        <a:lstStyle/>
        <a:p>
          <a:endParaRPr lang="ru-RU" sz="2400" dirty="0"/>
        </a:p>
      </dgm:t>
    </dgm:pt>
    <dgm:pt modelId="{C495D714-3C03-4763-AE46-4FF81D12F6BF}" type="parTrans" cxnId="{70C6DAFE-8F43-414F-8D5D-8180CBE6F251}">
      <dgm:prSet/>
      <dgm:spPr/>
      <dgm:t>
        <a:bodyPr/>
        <a:lstStyle/>
        <a:p>
          <a:endParaRPr lang="ru-RU" sz="2400"/>
        </a:p>
      </dgm:t>
    </dgm:pt>
    <dgm:pt modelId="{B420B2E4-E2F1-4EC8-955B-B2C4BF665543}" type="sibTrans" cxnId="{70C6DAFE-8F43-414F-8D5D-8180CBE6F251}">
      <dgm:prSet/>
      <dgm:spPr/>
      <dgm:t>
        <a:bodyPr/>
        <a:lstStyle/>
        <a:p>
          <a:endParaRPr lang="ru-RU" sz="2400"/>
        </a:p>
      </dgm:t>
    </dgm:pt>
    <dgm:pt modelId="{525ADE86-5512-43EF-8466-A22E4E21E73F}">
      <dgm:prSet phldrT="[Текст]" custT="1"/>
      <dgm:spPr/>
      <dgm:t>
        <a:bodyPr/>
        <a:lstStyle/>
        <a:p>
          <a:endParaRPr lang="ru-RU" sz="2400"/>
        </a:p>
      </dgm:t>
    </dgm:pt>
    <dgm:pt modelId="{524F30C7-8978-4D74-B697-BFBF30E810DB}" type="parTrans" cxnId="{948B14F1-5B7E-4D80-B614-40541BE92137}">
      <dgm:prSet/>
      <dgm:spPr/>
      <dgm:t>
        <a:bodyPr/>
        <a:lstStyle/>
        <a:p>
          <a:endParaRPr lang="ru-RU" sz="2400"/>
        </a:p>
      </dgm:t>
    </dgm:pt>
    <dgm:pt modelId="{D04C70E9-8687-455F-86F5-6E070B3FB265}" type="sibTrans" cxnId="{948B14F1-5B7E-4D80-B614-40541BE92137}">
      <dgm:prSet/>
      <dgm:spPr/>
      <dgm:t>
        <a:bodyPr/>
        <a:lstStyle/>
        <a:p>
          <a:endParaRPr lang="ru-RU" sz="2400"/>
        </a:p>
      </dgm:t>
    </dgm:pt>
    <dgm:pt modelId="{19E2E0B6-1890-4E62-A764-7D90585052A2}">
      <dgm:prSet phldrT="[Текст]" custT="1"/>
      <dgm:spPr/>
      <dgm:t>
        <a:bodyPr/>
        <a:lstStyle/>
        <a:p>
          <a:endParaRPr lang="ru-RU" sz="2400"/>
        </a:p>
      </dgm:t>
    </dgm:pt>
    <dgm:pt modelId="{9B335CEE-D0A8-485B-8FEF-D2F6884D1699}" type="parTrans" cxnId="{1692C220-408B-41B8-AFFF-9873057B2343}">
      <dgm:prSet/>
      <dgm:spPr/>
      <dgm:t>
        <a:bodyPr/>
        <a:lstStyle/>
        <a:p>
          <a:endParaRPr lang="ru-RU" sz="2400"/>
        </a:p>
      </dgm:t>
    </dgm:pt>
    <dgm:pt modelId="{843CAE1F-B181-45B1-B7E1-752BEE4ABEBA}" type="sibTrans" cxnId="{1692C220-408B-41B8-AFFF-9873057B2343}">
      <dgm:prSet/>
      <dgm:spPr/>
      <dgm:t>
        <a:bodyPr/>
        <a:lstStyle/>
        <a:p>
          <a:endParaRPr lang="ru-RU" sz="2400"/>
        </a:p>
      </dgm:t>
    </dgm:pt>
    <dgm:pt modelId="{91AB7A35-352D-4742-850C-BDA105F8EB59}">
      <dgm:prSet phldrT="[Текст]" custT="1"/>
      <dgm:spPr/>
      <dgm:t>
        <a:bodyPr/>
        <a:lstStyle/>
        <a:p>
          <a:endParaRPr lang="ru-RU" sz="2400"/>
        </a:p>
      </dgm:t>
    </dgm:pt>
    <dgm:pt modelId="{F3113FB3-B133-4E21-9739-31194956F4A5}" type="parTrans" cxnId="{E9B0C6E6-87B3-4A13-A08D-47D061F4B034}">
      <dgm:prSet/>
      <dgm:spPr/>
      <dgm:t>
        <a:bodyPr/>
        <a:lstStyle/>
        <a:p>
          <a:endParaRPr lang="ru-RU" sz="2400"/>
        </a:p>
      </dgm:t>
    </dgm:pt>
    <dgm:pt modelId="{3AF7D1C3-3A54-4FF9-9148-0181F4A2F360}" type="sibTrans" cxnId="{E9B0C6E6-87B3-4A13-A08D-47D061F4B034}">
      <dgm:prSet/>
      <dgm:spPr/>
      <dgm:t>
        <a:bodyPr/>
        <a:lstStyle/>
        <a:p>
          <a:endParaRPr lang="ru-RU" sz="2400"/>
        </a:p>
      </dgm:t>
    </dgm:pt>
    <dgm:pt modelId="{A5EA92CD-AA84-4F87-B74A-9271BB5B7AEE}">
      <dgm:prSet phldrT="[Текст]" custT="1"/>
      <dgm:spPr/>
      <dgm:t>
        <a:bodyPr/>
        <a:lstStyle/>
        <a:p>
          <a:endParaRPr lang="ru-RU" sz="2400"/>
        </a:p>
      </dgm:t>
    </dgm:pt>
    <dgm:pt modelId="{CD31C342-3599-4166-892C-5E7A44692572}" type="parTrans" cxnId="{6D5C4192-0976-4E18-90CC-29BC0D9168A4}">
      <dgm:prSet/>
      <dgm:spPr/>
      <dgm:t>
        <a:bodyPr/>
        <a:lstStyle/>
        <a:p>
          <a:endParaRPr lang="ru-RU" sz="2400"/>
        </a:p>
      </dgm:t>
    </dgm:pt>
    <dgm:pt modelId="{3E4E86BC-ECD8-478A-B9BF-4CA529BD3D62}" type="sibTrans" cxnId="{6D5C4192-0976-4E18-90CC-29BC0D9168A4}">
      <dgm:prSet/>
      <dgm:spPr/>
      <dgm:t>
        <a:bodyPr/>
        <a:lstStyle/>
        <a:p>
          <a:endParaRPr lang="ru-RU" sz="2400"/>
        </a:p>
      </dgm:t>
    </dgm:pt>
    <dgm:pt modelId="{6947507F-7250-42A7-A978-B7C1FDF34B4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Повторення відомих одиниць вимірювання довжини.</a:t>
          </a:r>
          <a:endParaRPr lang="ru-RU" sz="2400" dirty="0"/>
        </a:p>
      </dgm:t>
    </dgm:pt>
    <dgm:pt modelId="{57D840C2-83B1-44BB-B93C-5AD39B7278ED}" type="parTrans" cxnId="{B3BF620F-467A-4C9B-BA0D-953DB25FEF87}">
      <dgm:prSet/>
      <dgm:spPr/>
      <dgm:t>
        <a:bodyPr/>
        <a:lstStyle/>
        <a:p>
          <a:endParaRPr lang="ru-RU" sz="2400"/>
        </a:p>
      </dgm:t>
    </dgm:pt>
    <dgm:pt modelId="{13DA1064-53AE-44D9-9206-D348CB83C4D1}" type="sibTrans" cxnId="{B3BF620F-467A-4C9B-BA0D-953DB25FEF87}">
      <dgm:prSet/>
      <dgm:spPr/>
      <dgm:t>
        <a:bodyPr/>
        <a:lstStyle/>
        <a:p>
          <a:endParaRPr lang="ru-RU" sz="2400"/>
        </a:p>
      </dgm:t>
    </dgm:pt>
    <dgm:pt modelId="{B5BBC10C-2DBE-4CD7-BD66-D584B922CDC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Мотивація введення нової одиниці вимірювання.</a:t>
          </a:r>
          <a:endParaRPr lang="ru-RU" sz="2400" dirty="0"/>
        </a:p>
      </dgm:t>
    </dgm:pt>
    <dgm:pt modelId="{D3995488-4EDA-43BF-A618-9738D8E2A3F9}" type="parTrans" cxnId="{8DCC7600-A598-4C44-AF16-72903D6C9BD3}">
      <dgm:prSet/>
      <dgm:spPr/>
      <dgm:t>
        <a:bodyPr/>
        <a:lstStyle/>
        <a:p>
          <a:endParaRPr lang="ru-RU" sz="2400"/>
        </a:p>
      </dgm:t>
    </dgm:pt>
    <dgm:pt modelId="{99A083CD-B04E-43ED-9655-1F769BB7482D}" type="sibTrans" cxnId="{8DCC7600-A598-4C44-AF16-72903D6C9BD3}">
      <dgm:prSet/>
      <dgm:spPr/>
      <dgm:t>
        <a:bodyPr/>
        <a:lstStyle/>
        <a:p>
          <a:endParaRPr lang="ru-RU" sz="2400"/>
        </a:p>
      </dgm:t>
    </dgm:pt>
    <dgm:pt modelId="{1EE74285-30F6-46CC-B45E-5204529F61C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Встановлення співвідношення між новою та відомими одиницями вимірювання довжини.</a:t>
          </a:r>
          <a:endParaRPr lang="ru-RU" sz="2400" dirty="0"/>
        </a:p>
      </dgm:t>
    </dgm:pt>
    <dgm:pt modelId="{DEC58DAA-2C63-4ED6-9363-B7D3C0D6A31F}" type="parTrans" cxnId="{604694EE-F7BA-447D-8B4A-FD01721B82F0}">
      <dgm:prSet/>
      <dgm:spPr/>
      <dgm:t>
        <a:bodyPr/>
        <a:lstStyle/>
        <a:p>
          <a:endParaRPr lang="ru-RU" sz="2400"/>
        </a:p>
      </dgm:t>
    </dgm:pt>
    <dgm:pt modelId="{B447DE33-443F-4B93-8D77-26DFF7F5AF72}" type="sibTrans" cxnId="{604694EE-F7BA-447D-8B4A-FD01721B82F0}">
      <dgm:prSet/>
      <dgm:spPr/>
      <dgm:t>
        <a:bodyPr/>
        <a:lstStyle/>
        <a:p>
          <a:endParaRPr lang="ru-RU" sz="2400"/>
        </a:p>
      </dgm:t>
    </dgm:pt>
    <dgm:pt modelId="{FCABA026-0689-40B3-AAC7-59856FD3586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Вимірювання довжин відрізків за допомогою нової одиниці вимірювання довжини.</a:t>
          </a:r>
          <a:endParaRPr lang="ru-RU" sz="2400" dirty="0"/>
        </a:p>
      </dgm:t>
    </dgm:pt>
    <dgm:pt modelId="{B50E620D-9DCB-4CEB-BBBB-D698E3919713}" type="parTrans" cxnId="{56983E85-B523-4823-8007-3F5802778E2F}">
      <dgm:prSet/>
      <dgm:spPr/>
      <dgm:t>
        <a:bodyPr/>
        <a:lstStyle/>
        <a:p>
          <a:endParaRPr lang="ru-RU" sz="2400"/>
        </a:p>
      </dgm:t>
    </dgm:pt>
    <dgm:pt modelId="{4518D4E9-214A-4AA3-A545-FFF557091CD2}" type="sibTrans" cxnId="{56983E85-B523-4823-8007-3F5802778E2F}">
      <dgm:prSet/>
      <dgm:spPr/>
      <dgm:t>
        <a:bodyPr/>
        <a:lstStyle/>
        <a:p>
          <a:endParaRPr lang="ru-RU" sz="2400"/>
        </a:p>
      </dgm:t>
    </dgm:pt>
    <dgm:pt modelId="{3655EC2C-F77B-49B1-89FD-003A3100F80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Порівняння. Арифметичні дії з іменованими числами.</a:t>
          </a:r>
          <a:endParaRPr lang="ru-RU" sz="2400" dirty="0"/>
        </a:p>
      </dgm:t>
    </dgm:pt>
    <dgm:pt modelId="{CEE02F2E-B70B-4141-BFFB-E6B80C870874}" type="parTrans" cxnId="{472B5FF5-D198-48B6-A8A2-0FD02D0BEF50}">
      <dgm:prSet/>
      <dgm:spPr/>
      <dgm:t>
        <a:bodyPr/>
        <a:lstStyle/>
        <a:p>
          <a:endParaRPr lang="ru-RU" sz="2400"/>
        </a:p>
      </dgm:t>
    </dgm:pt>
    <dgm:pt modelId="{C4D030E1-F4BB-4BF3-B927-3FBF4D49EC65}" type="sibTrans" cxnId="{472B5FF5-D198-48B6-A8A2-0FD02D0BEF50}">
      <dgm:prSet/>
      <dgm:spPr/>
      <dgm:t>
        <a:bodyPr/>
        <a:lstStyle/>
        <a:p>
          <a:endParaRPr lang="ru-RU" sz="2400"/>
        </a:p>
      </dgm:t>
    </dgm:pt>
    <dgm:pt modelId="{93BA937C-D185-44E0-96E4-81231E0D62ED}" type="pres">
      <dgm:prSet presAssocID="{209E41D5-07E8-4443-A961-B0FEDA86F7C6}" presName="linearFlow" presStyleCnt="0">
        <dgm:presLayoutVars>
          <dgm:dir/>
          <dgm:animLvl val="lvl"/>
          <dgm:resizeHandles val="exact"/>
        </dgm:presLayoutVars>
      </dgm:prSet>
      <dgm:spPr/>
    </dgm:pt>
    <dgm:pt modelId="{E678EEDF-7DF0-4BAC-8925-0851CE97E6DA}" type="pres">
      <dgm:prSet presAssocID="{A7CC1928-483C-487A-8278-51A3FDECE546}" presName="composite" presStyleCnt="0"/>
      <dgm:spPr/>
    </dgm:pt>
    <dgm:pt modelId="{6034C0AC-F32E-428E-A15E-829749C5C327}" type="pres">
      <dgm:prSet presAssocID="{A7CC1928-483C-487A-8278-51A3FDECE54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B3BC1C92-B99E-4135-861D-161D6BABF817}" type="pres">
      <dgm:prSet presAssocID="{A7CC1928-483C-487A-8278-51A3FDECE54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537E2-9287-4741-B308-773E282F0040}" type="pres">
      <dgm:prSet presAssocID="{B420B2E4-E2F1-4EC8-955B-B2C4BF665543}" presName="sp" presStyleCnt="0"/>
      <dgm:spPr/>
    </dgm:pt>
    <dgm:pt modelId="{809282A8-AC89-4AAE-8B39-399C944966EB}" type="pres">
      <dgm:prSet presAssocID="{19E2E0B6-1890-4E62-A764-7D90585052A2}" presName="composite" presStyleCnt="0"/>
      <dgm:spPr/>
    </dgm:pt>
    <dgm:pt modelId="{A3271B26-F54A-4072-BC12-B8F6473BE994}" type="pres">
      <dgm:prSet presAssocID="{19E2E0B6-1890-4E62-A764-7D90585052A2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E49921C-33D8-4887-B471-CCAFBAD674F7}" type="pres">
      <dgm:prSet presAssocID="{19E2E0B6-1890-4E62-A764-7D90585052A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EFFF7-8F81-4470-9294-3DCE7C1AC01B}" type="pres">
      <dgm:prSet presAssocID="{843CAE1F-B181-45B1-B7E1-752BEE4ABEBA}" presName="sp" presStyleCnt="0"/>
      <dgm:spPr/>
    </dgm:pt>
    <dgm:pt modelId="{BC7D88B7-ABA5-47F6-B6BE-B0ADB1394A96}" type="pres">
      <dgm:prSet presAssocID="{91AB7A35-352D-4742-850C-BDA105F8EB59}" presName="composite" presStyleCnt="0"/>
      <dgm:spPr/>
    </dgm:pt>
    <dgm:pt modelId="{BB86FF87-6712-4EBB-BB05-B6454B73364B}" type="pres">
      <dgm:prSet presAssocID="{91AB7A35-352D-4742-850C-BDA105F8EB5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99DE003-C2E5-40EB-89D0-2B311D20C885}" type="pres">
      <dgm:prSet presAssocID="{91AB7A35-352D-4742-850C-BDA105F8EB5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3E69C-0A36-4EA4-9187-53794A5F3B41}" type="pres">
      <dgm:prSet presAssocID="{3AF7D1C3-3A54-4FF9-9148-0181F4A2F360}" presName="sp" presStyleCnt="0"/>
      <dgm:spPr/>
    </dgm:pt>
    <dgm:pt modelId="{58F49F71-8FA6-420F-921E-5D2BC52913D2}" type="pres">
      <dgm:prSet presAssocID="{A5EA92CD-AA84-4F87-B74A-9271BB5B7AEE}" presName="composite" presStyleCnt="0"/>
      <dgm:spPr/>
    </dgm:pt>
    <dgm:pt modelId="{E810AC0B-5B5D-4D24-B9D0-B2AB52D34313}" type="pres">
      <dgm:prSet presAssocID="{A5EA92CD-AA84-4F87-B74A-9271BB5B7AE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50B4B75-74C4-4574-B145-E993C621F525}" type="pres">
      <dgm:prSet presAssocID="{A5EA92CD-AA84-4F87-B74A-9271BB5B7AE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B1A56-C50C-4194-8761-306CE56B3DA4}" type="pres">
      <dgm:prSet presAssocID="{3E4E86BC-ECD8-478A-B9BF-4CA529BD3D62}" presName="sp" presStyleCnt="0"/>
      <dgm:spPr/>
    </dgm:pt>
    <dgm:pt modelId="{37567AD7-E9A5-4397-80F4-8AE086CBD6EE}" type="pres">
      <dgm:prSet presAssocID="{525ADE86-5512-43EF-8466-A22E4E21E73F}" presName="composite" presStyleCnt="0"/>
      <dgm:spPr/>
    </dgm:pt>
    <dgm:pt modelId="{309EAF35-04B3-47C6-8416-F09A2E133815}" type="pres">
      <dgm:prSet presAssocID="{525ADE86-5512-43EF-8466-A22E4E21E73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9E6757D-A2C4-4328-A1CC-AC3187EC2164}" type="pres">
      <dgm:prSet presAssocID="{525ADE86-5512-43EF-8466-A22E4E21E73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5C4192-0976-4E18-90CC-29BC0D9168A4}" srcId="{209E41D5-07E8-4443-A961-B0FEDA86F7C6}" destId="{A5EA92CD-AA84-4F87-B74A-9271BB5B7AEE}" srcOrd="3" destOrd="0" parTransId="{CD31C342-3599-4166-892C-5E7A44692572}" sibTransId="{3E4E86BC-ECD8-478A-B9BF-4CA529BD3D62}"/>
    <dgm:cxn modelId="{EBC4B535-09B9-485D-8464-C7958BE1960B}" type="presOf" srcId="{525ADE86-5512-43EF-8466-A22E4E21E73F}" destId="{309EAF35-04B3-47C6-8416-F09A2E133815}" srcOrd="0" destOrd="0" presId="urn:microsoft.com/office/officeart/2005/8/layout/chevron2"/>
    <dgm:cxn modelId="{604694EE-F7BA-447D-8B4A-FD01721B82F0}" srcId="{91AB7A35-352D-4742-850C-BDA105F8EB59}" destId="{1EE74285-30F6-46CC-B45E-5204529F61C0}" srcOrd="0" destOrd="0" parTransId="{DEC58DAA-2C63-4ED6-9363-B7D3C0D6A31F}" sibTransId="{B447DE33-443F-4B93-8D77-26DFF7F5AF72}"/>
    <dgm:cxn modelId="{472B5FF5-D198-48B6-A8A2-0FD02D0BEF50}" srcId="{525ADE86-5512-43EF-8466-A22E4E21E73F}" destId="{3655EC2C-F77B-49B1-89FD-003A3100F802}" srcOrd="0" destOrd="0" parTransId="{CEE02F2E-B70B-4141-BFFB-E6B80C870874}" sibTransId="{C4D030E1-F4BB-4BF3-B927-3FBF4D49EC65}"/>
    <dgm:cxn modelId="{8DCEAC44-9BD0-4177-A0F1-6E3A3702CAB4}" type="presOf" srcId="{1EE74285-30F6-46CC-B45E-5204529F61C0}" destId="{A99DE003-C2E5-40EB-89D0-2B311D20C885}" srcOrd="0" destOrd="0" presId="urn:microsoft.com/office/officeart/2005/8/layout/chevron2"/>
    <dgm:cxn modelId="{1692C220-408B-41B8-AFFF-9873057B2343}" srcId="{209E41D5-07E8-4443-A961-B0FEDA86F7C6}" destId="{19E2E0B6-1890-4E62-A764-7D90585052A2}" srcOrd="1" destOrd="0" parTransId="{9B335CEE-D0A8-485B-8FEF-D2F6884D1699}" sibTransId="{843CAE1F-B181-45B1-B7E1-752BEE4ABEBA}"/>
    <dgm:cxn modelId="{E7337BB8-CBAE-4384-8CD1-8C3358424052}" type="presOf" srcId="{3655EC2C-F77B-49B1-89FD-003A3100F802}" destId="{09E6757D-A2C4-4328-A1CC-AC3187EC2164}" srcOrd="0" destOrd="0" presId="urn:microsoft.com/office/officeart/2005/8/layout/chevron2"/>
    <dgm:cxn modelId="{70C6DAFE-8F43-414F-8D5D-8180CBE6F251}" srcId="{209E41D5-07E8-4443-A961-B0FEDA86F7C6}" destId="{A7CC1928-483C-487A-8278-51A3FDECE546}" srcOrd="0" destOrd="0" parTransId="{C495D714-3C03-4763-AE46-4FF81D12F6BF}" sibTransId="{B420B2E4-E2F1-4EC8-955B-B2C4BF665543}"/>
    <dgm:cxn modelId="{56983E85-B523-4823-8007-3F5802778E2F}" srcId="{A5EA92CD-AA84-4F87-B74A-9271BB5B7AEE}" destId="{FCABA026-0689-40B3-AAC7-59856FD35862}" srcOrd="0" destOrd="0" parTransId="{B50E620D-9DCB-4CEB-BBBB-D698E3919713}" sibTransId="{4518D4E9-214A-4AA3-A545-FFF557091CD2}"/>
    <dgm:cxn modelId="{F5173954-0932-4236-86BA-F744B9FA4E35}" type="presOf" srcId="{FCABA026-0689-40B3-AAC7-59856FD35862}" destId="{950B4B75-74C4-4574-B145-E993C621F525}" srcOrd="0" destOrd="0" presId="urn:microsoft.com/office/officeart/2005/8/layout/chevron2"/>
    <dgm:cxn modelId="{4233DAB1-859E-48D9-9C8A-8823ABDF07EC}" type="presOf" srcId="{19E2E0B6-1890-4E62-A764-7D90585052A2}" destId="{A3271B26-F54A-4072-BC12-B8F6473BE994}" srcOrd="0" destOrd="0" presId="urn:microsoft.com/office/officeart/2005/8/layout/chevron2"/>
    <dgm:cxn modelId="{10715A40-329A-4E87-B0A7-6B169C2E572C}" type="presOf" srcId="{A5EA92CD-AA84-4F87-B74A-9271BB5B7AEE}" destId="{E810AC0B-5B5D-4D24-B9D0-B2AB52D34313}" srcOrd="0" destOrd="0" presId="urn:microsoft.com/office/officeart/2005/8/layout/chevron2"/>
    <dgm:cxn modelId="{948B14F1-5B7E-4D80-B614-40541BE92137}" srcId="{209E41D5-07E8-4443-A961-B0FEDA86F7C6}" destId="{525ADE86-5512-43EF-8466-A22E4E21E73F}" srcOrd="4" destOrd="0" parTransId="{524F30C7-8978-4D74-B697-BFBF30E810DB}" sibTransId="{D04C70E9-8687-455F-86F5-6E070B3FB265}"/>
    <dgm:cxn modelId="{819BF019-8153-45A4-BAA7-290911C8F257}" type="presOf" srcId="{91AB7A35-352D-4742-850C-BDA105F8EB59}" destId="{BB86FF87-6712-4EBB-BB05-B6454B73364B}" srcOrd="0" destOrd="0" presId="urn:microsoft.com/office/officeart/2005/8/layout/chevron2"/>
    <dgm:cxn modelId="{E9B0C6E6-87B3-4A13-A08D-47D061F4B034}" srcId="{209E41D5-07E8-4443-A961-B0FEDA86F7C6}" destId="{91AB7A35-352D-4742-850C-BDA105F8EB59}" srcOrd="2" destOrd="0" parTransId="{F3113FB3-B133-4E21-9739-31194956F4A5}" sibTransId="{3AF7D1C3-3A54-4FF9-9148-0181F4A2F360}"/>
    <dgm:cxn modelId="{DB04BB13-4067-4BD0-B48B-F6DF3DFA5810}" type="presOf" srcId="{6947507F-7250-42A7-A978-B7C1FDF34B40}" destId="{B3BC1C92-B99E-4135-861D-161D6BABF817}" srcOrd="0" destOrd="0" presId="urn:microsoft.com/office/officeart/2005/8/layout/chevron2"/>
    <dgm:cxn modelId="{1A501FC7-3E6A-4F87-8626-B321DC6E04C6}" type="presOf" srcId="{B5BBC10C-2DBE-4CD7-BD66-D584B922CDC6}" destId="{5E49921C-33D8-4887-B471-CCAFBAD674F7}" srcOrd="0" destOrd="0" presId="urn:microsoft.com/office/officeart/2005/8/layout/chevron2"/>
    <dgm:cxn modelId="{8DCC7600-A598-4C44-AF16-72903D6C9BD3}" srcId="{19E2E0B6-1890-4E62-A764-7D90585052A2}" destId="{B5BBC10C-2DBE-4CD7-BD66-D584B922CDC6}" srcOrd="0" destOrd="0" parTransId="{D3995488-4EDA-43BF-A618-9738D8E2A3F9}" sibTransId="{99A083CD-B04E-43ED-9655-1F769BB7482D}"/>
    <dgm:cxn modelId="{B3BF620F-467A-4C9B-BA0D-953DB25FEF87}" srcId="{A7CC1928-483C-487A-8278-51A3FDECE546}" destId="{6947507F-7250-42A7-A978-B7C1FDF34B40}" srcOrd="0" destOrd="0" parTransId="{57D840C2-83B1-44BB-B93C-5AD39B7278ED}" sibTransId="{13DA1064-53AE-44D9-9206-D348CB83C4D1}"/>
    <dgm:cxn modelId="{21BC4FF4-952D-43A2-9C4E-262BEDC8EAB3}" type="presOf" srcId="{209E41D5-07E8-4443-A961-B0FEDA86F7C6}" destId="{93BA937C-D185-44E0-96E4-81231E0D62ED}" srcOrd="0" destOrd="0" presId="urn:microsoft.com/office/officeart/2005/8/layout/chevron2"/>
    <dgm:cxn modelId="{65D04595-75F4-4FE1-BB00-6DE66593CA5C}" type="presOf" srcId="{A7CC1928-483C-487A-8278-51A3FDECE546}" destId="{6034C0AC-F32E-428E-A15E-829749C5C327}" srcOrd="0" destOrd="0" presId="urn:microsoft.com/office/officeart/2005/8/layout/chevron2"/>
    <dgm:cxn modelId="{2001A30A-4F05-4BA3-BF6F-E49583D413F2}" type="presParOf" srcId="{93BA937C-D185-44E0-96E4-81231E0D62ED}" destId="{E678EEDF-7DF0-4BAC-8925-0851CE97E6DA}" srcOrd="0" destOrd="0" presId="urn:microsoft.com/office/officeart/2005/8/layout/chevron2"/>
    <dgm:cxn modelId="{3152429A-0BDB-4392-B088-A239FBCE3AFC}" type="presParOf" srcId="{E678EEDF-7DF0-4BAC-8925-0851CE97E6DA}" destId="{6034C0AC-F32E-428E-A15E-829749C5C327}" srcOrd="0" destOrd="0" presId="urn:microsoft.com/office/officeart/2005/8/layout/chevron2"/>
    <dgm:cxn modelId="{8658F63B-56B3-45D4-B981-B93369E7FAE5}" type="presParOf" srcId="{E678EEDF-7DF0-4BAC-8925-0851CE97E6DA}" destId="{B3BC1C92-B99E-4135-861D-161D6BABF817}" srcOrd="1" destOrd="0" presId="urn:microsoft.com/office/officeart/2005/8/layout/chevron2"/>
    <dgm:cxn modelId="{30BB3F55-3827-4679-BDC1-531970BF2FA2}" type="presParOf" srcId="{93BA937C-D185-44E0-96E4-81231E0D62ED}" destId="{BD4537E2-9287-4741-B308-773E282F0040}" srcOrd="1" destOrd="0" presId="urn:microsoft.com/office/officeart/2005/8/layout/chevron2"/>
    <dgm:cxn modelId="{1010004C-1CE6-4BA3-9BEA-0F5765B385D0}" type="presParOf" srcId="{93BA937C-D185-44E0-96E4-81231E0D62ED}" destId="{809282A8-AC89-4AAE-8B39-399C944966EB}" srcOrd="2" destOrd="0" presId="urn:microsoft.com/office/officeart/2005/8/layout/chevron2"/>
    <dgm:cxn modelId="{5EA16E01-F4F4-4590-BE3F-BACD37A36B8E}" type="presParOf" srcId="{809282A8-AC89-4AAE-8B39-399C944966EB}" destId="{A3271B26-F54A-4072-BC12-B8F6473BE994}" srcOrd="0" destOrd="0" presId="urn:microsoft.com/office/officeart/2005/8/layout/chevron2"/>
    <dgm:cxn modelId="{F4C5C3F0-3D6D-448D-9D6A-020947BA87C8}" type="presParOf" srcId="{809282A8-AC89-4AAE-8B39-399C944966EB}" destId="{5E49921C-33D8-4887-B471-CCAFBAD674F7}" srcOrd="1" destOrd="0" presId="urn:microsoft.com/office/officeart/2005/8/layout/chevron2"/>
    <dgm:cxn modelId="{3A9373DE-E169-4EBF-B440-684AA039973A}" type="presParOf" srcId="{93BA937C-D185-44E0-96E4-81231E0D62ED}" destId="{5E8EFFF7-8F81-4470-9294-3DCE7C1AC01B}" srcOrd="3" destOrd="0" presId="urn:microsoft.com/office/officeart/2005/8/layout/chevron2"/>
    <dgm:cxn modelId="{C909E7DB-87A5-497A-B334-5BD3FE5CC7FF}" type="presParOf" srcId="{93BA937C-D185-44E0-96E4-81231E0D62ED}" destId="{BC7D88B7-ABA5-47F6-B6BE-B0ADB1394A96}" srcOrd="4" destOrd="0" presId="urn:microsoft.com/office/officeart/2005/8/layout/chevron2"/>
    <dgm:cxn modelId="{DF3A670E-6411-4C95-B311-D5587E17E93C}" type="presParOf" srcId="{BC7D88B7-ABA5-47F6-B6BE-B0ADB1394A96}" destId="{BB86FF87-6712-4EBB-BB05-B6454B73364B}" srcOrd="0" destOrd="0" presId="urn:microsoft.com/office/officeart/2005/8/layout/chevron2"/>
    <dgm:cxn modelId="{DA46528D-4113-4980-A2D4-130F622C8A90}" type="presParOf" srcId="{BC7D88B7-ABA5-47F6-B6BE-B0ADB1394A96}" destId="{A99DE003-C2E5-40EB-89D0-2B311D20C885}" srcOrd="1" destOrd="0" presId="urn:microsoft.com/office/officeart/2005/8/layout/chevron2"/>
    <dgm:cxn modelId="{916586A3-BB47-40AD-9B6D-9F5319EC0C14}" type="presParOf" srcId="{93BA937C-D185-44E0-96E4-81231E0D62ED}" destId="{1203E69C-0A36-4EA4-9187-53794A5F3B41}" srcOrd="5" destOrd="0" presId="urn:microsoft.com/office/officeart/2005/8/layout/chevron2"/>
    <dgm:cxn modelId="{4857CEEA-8F80-453F-8255-BA8D7A95AE9D}" type="presParOf" srcId="{93BA937C-D185-44E0-96E4-81231E0D62ED}" destId="{58F49F71-8FA6-420F-921E-5D2BC52913D2}" srcOrd="6" destOrd="0" presId="urn:microsoft.com/office/officeart/2005/8/layout/chevron2"/>
    <dgm:cxn modelId="{7AAA52DA-86E2-4229-AEB7-04D66C9996D4}" type="presParOf" srcId="{58F49F71-8FA6-420F-921E-5D2BC52913D2}" destId="{E810AC0B-5B5D-4D24-B9D0-B2AB52D34313}" srcOrd="0" destOrd="0" presId="urn:microsoft.com/office/officeart/2005/8/layout/chevron2"/>
    <dgm:cxn modelId="{028FD91D-E0EC-4FAC-89E3-396A384452A1}" type="presParOf" srcId="{58F49F71-8FA6-420F-921E-5D2BC52913D2}" destId="{950B4B75-74C4-4574-B145-E993C621F525}" srcOrd="1" destOrd="0" presId="urn:microsoft.com/office/officeart/2005/8/layout/chevron2"/>
    <dgm:cxn modelId="{E2CBE164-4352-4E72-B0D0-B20C8FFE1616}" type="presParOf" srcId="{93BA937C-D185-44E0-96E4-81231E0D62ED}" destId="{1B3B1A56-C50C-4194-8761-306CE56B3DA4}" srcOrd="7" destOrd="0" presId="urn:microsoft.com/office/officeart/2005/8/layout/chevron2"/>
    <dgm:cxn modelId="{6C559C74-7297-479D-B92A-02D97FDEB5B6}" type="presParOf" srcId="{93BA937C-D185-44E0-96E4-81231E0D62ED}" destId="{37567AD7-E9A5-4397-80F4-8AE086CBD6EE}" srcOrd="8" destOrd="0" presId="urn:microsoft.com/office/officeart/2005/8/layout/chevron2"/>
    <dgm:cxn modelId="{F5559FBB-4198-4C94-B15E-A54B73B8C9D8}" type="presParOf" srcId="{37567AD7-E9A5-4397-80F4-8AE086CBD6EE}" destId="{309EAF35-04B3-47C6-8416-F09A2E133815}" srcOrd="0" destOrd="0" presId="urn:microsoft.com/office/officeart/2005/8/layout/chevron2"/>
    <dgm:cxn modelId="{8E3957DF-D47A-4B88-AAC1-44E336BD64F8}" type="presParOf" srcId="{37567AD7-E9A5-4397-80F4-8AE086CBD6EE}" destId="{09E6757D-A2C4-4328-A1CC-AC3187EC21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34C0AC-F32E-428E-A15E-829749C5C327}">
      <dsp:nvSpPr>
        <dsp:cNvPr id="0" name=""/>
        <dsp:cNvSpPr/>
      </dsp:nvSpPr>
      <dsp:spPr>
        <a:xfrm rot="5400000">
          <a:off x="-175786" y="180695"/>
          <a:ext cx="1171910" cy="82033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-175786" y="180695"/>
        <a:ext cx="1171910" cy="820337"/>
      </dsp:txXfrm>
    </dsp:sp>
    <dsp:sp modelId="{B3BC1C92-B99E-4135-861D-161D6BABF817}">
      <dsp:nvSpPr>
        <dsp:cNvPr id="0" name=""/>
        <dsp:cNvSpPr/>
      </dsp:nvSpPr>
      <dsp:spPr>
        <a:xfrm rot="5400000">
          <a:off x="4601297" y="-3776051"/>
          <a:ext cx="761742" cy="832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400" kern="1200" dirty="0" smtClean="0"/>
            <a:t>Повторення відомих одиниць вимірювання довжини.</a:t>
          </a:r>
          <a:endParaRPr lang="ru-RU" sz="2400" kern="1200" dirty="0"/>
        </a:p>
      </dsp:txBody>
      <dsp:txXfrm rot="5400000">
        <a:off x="4601297" y="-3776051"/>
        <a:ext cx="761742" cy="8323662"/>
      </dsp:txXfrm>
    </dsp:sp>
    <dsp:sp modelId="{A3271B26-F54A-4072-BC12-B8F6473BE994}">
      <dsp:nvSpPr>
        <dsp:cNvPr id="0" name=""/>
        <dsp:cNvSpPr/>
      </dsp:nvSpPr>
      <dsp:spPr>
        <a:xfrm rot="5400000">
          <a:off x="-175786" y="1236455"/>
          <a:ext cx="1171910" cy="820337"/>
        </a:xfrm>
        <a:prstGeom prst="chevron">
          <a:avLst/>
        </a:prstGeom>
        <a:gradFill rotWithShape="0">
          <a:gsLst>
            <a:gs pos="0">
              <a:schemeClr val="accent3">
                <a:hueOff val="-3450900"/>
                <a:satOff val="-9096"/>
                <a:lumOff val="-2353"/>
                <a:alphaOff val="0"/>
                <a:shade val="47500"/>
                <a:satMod val="137000"/>
              </a:schemeClr>
            </a:gs>
            <a:gs pos="55000">
              <a:schemeClr val="accent3">
                <a:hueOff val="-3450900"/>
                <a:satOff val="-9096"/>
                <a:lumOff val="-2353"/>
                <a:alphaOff val="0"/>
                <a:shade val="69000"/>
                <a:satMod val="137000"/>
              </a:schemeClr>
            </a:gs>
            <a:gs pos="100000">
              <a:schemeClr val="accent3">
                <a:hueOff val="-3450900"/>
                <a:satOff val="-9096"/>
                <a:lumOff val="-2353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3">
              <a:hueOff val="-3450900"/>
              <a:satOff val="-9096"/>
              <a:lumOff val="-2353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-175786" y="1236455"/>
        <a:ext cx="1171910" cy="820337"/>
      </dsp:txXfrm>
    </dsp:sp>
    <dsp:sp modelId="{5E49921C-33D8-4887-B471-CCAFBAD674F7}">
      <dsp:nvSpPr>
        <dsp:cNvPr id="0" name=""/>
        <dsp:cNvSpPr/>
      </dsp:nvSpPr>
      <dsp:spPr>
        <a:xfrm rot="5400000">
          <a:off x="4601297" y="-2720291"/>
          <a:ext cx="761742" cy="832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-3450900"/>
              <a:satOff val="-9096"/>
              <a:lumOff val="-2353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400" kern="1200" dirty="0" smtClean="0"/>
            <a:t>Мотивація введення нової одиниці вимірювання.</a:t>
          </a:r>
          <a:endParaRPr lang="ru-RU" sz="2400" kern="1200" dirty="0"/>
        </a:p>
      </dsp:txBody>
      <dsp:txXfrm rot="5400000">
        <a:off x="4601297" y="-2720291"/>
        <a:ext cx="761742" cy="8323662"/>
      </dsp:txXfrm>
    </dsp:sp>
    <dsp:sp modelId="{BB86FF87-6712-4EBB-BB05-B6454B73364B}">
      <dsp:nvSpPr>
        <dsp:cNvPr id="0" name=""/>
        <dsp:cNvSpPr/>
      </dsp:nvSpPr>
      <dsp:spPr>
        <a:xfrm rot="5400000">
          <a:off x="-175786" y="2292215"/>
          <a:ext cx="1171910" cy="820337"/>
        </a:xfrm>
        <a:prstGeom prst="chevron">
          <a:avLst/>
        </a:prstGeom>
        <a:gradFill rotWithShape="0">
          <a:gsLst>
            <a:gs pos="0">
              <a:schemeClr val="accent3">
                <a:hueOff val="-6901799"/>
                <a:satOff val="-18192"/>
                <a:lumOff val="-4706"/>
                <a:alphaOff val="0"/>
                <a:shade val="47500"/>
                <a:satMod val="137000"/>
              </a:schemeClr>
            </a:gs>
            <a:gs pos="55000">
              <a:schemeClr val="accent3">
                <a:hueOff val="-6901799"/>
                <a:satOff val="-18192"/>
                <a:lumOff val="-4706"/>
                <a:alphaOff val="0"/>
                <a:shade val="69000"/>
                <a:satMod val="137000"/>
              </a:schemeClr>
            </a:gs>
            <a:gs pos="100000">
              <a:schemeClr val="accent3">
                <a:hueOff val="-6901799"/>
                <a:satOff val="-18192"/>
                <a:lumOff val="-4706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3">
              <a:hueOff val="-6901799"/>
              <a:satOff val="-18192"/>
              <a:lumOff val="-470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-175786" y="2292215"/>
        <a:ext cx="1171910" cy="820337"/>
      </dsp:txXfrm>
    </dsp:sp>
    <dsp:sp modelId="{A99DE003-C2E5-40EB-89D0-2B311D20C885}">
      <dsp:nvSpPr>
        <dsp:cNvPr id="0" name=""/>
        <dsp:cNvSpPr/>
      </dsp:nvSpPr>
      <dsp:spPr>
        <a:xfrm rot="5400000">
          <a:off x="4601297" y="-1664531"/>
          <a:ext cx="761742" cy="832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-6901799"/>
              <a:satOff val="-18192"/>
              <a:lumOff val="-470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400" kern="1200" dirty="0" smtClean="0"/>
            <a:t>Встановлення співвідношення між новою та відомими одиницями вимірювання довжини.</a:t>
          </a:r>
          <a:endParaRPr lang="ru-RU" sz="2400" kern="1200" dirty="0"/>
        </a:p>
      </dsp:txBody>
      <dsp:txXfrm rot="5400000">
        <a:off x="4601297" y="-1664531"/>
        <a:ext cx="761742" cy="8323662"/>
      </dsp:txXfrm>
    </dsp:sp>
    <dsp:sp modelId="{E810AC0B-5B5D-4D24-B9D0-B2AB52D34313}">
      <dsp:nvSpPr>
        <dsp:cNvPr id="0" name=""/>
        <dsp:cNvSpPr/>
      </dsp:nvSpPr>
      <dsp:spPr>
        <a:xfrm rot="5400000">
          <a:off x="-175786" y="3347975"/>
          <a:ext cx="1171910" cy="820337"/>
        </a:xfrm>
        <a:prstGeom prst="chevron">
          <a:avLst/>
        </a:prstGeom>
        <a:gradFill rotWithShape="0">
          <a:gsLst>
            <a:gs pos="0">
              <a:schemeClr val="accent3">
                <a:hueOff val="-10352699"/>
                <a:satOff val="-27289"/>
                <a:lumOff val="-7059"/>
                <a:alphaOff val="0"/>
                <a:shade val="47500"/>
                <a:satMod val="137000"/>
              </a:schemeClr>
            </a:gs>
            <a:gs pos="55000">
              <a:schemeClr val="accent3">
                <a:hueOff val="-10352699"/>
                <a:satOff val="-27289"/>
                <a:lumOff val="-7059"/>
                <a:alphaOff val="0"/>
                <a:shade val="69000"/>
                <a:satMod val="137000"/>
              </a:schemeClr>
            </a:gs>
            <a:gs pos="100000">
              <a:schemeClr val="accent3">
                <a:hueOff val="-10352699"/>
                <a:satOff val="-27289"/>
                <a:lumOff val="-7059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3">
              <a:hueOff val="-10352699"/>
              <a:satOff val="-27289"/>
              <a:lumOff val="-7059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-175786" y="3347975"/>
        <a:ext cx="1171910" cy="820337"/>
      </dsp:txXfrm>
    </dsp:sp>
    <dsp:sp modelId="{950B4B75-74C4-4574-B145-E993C621F525}">
      <dsp:nvSpPr>
        <dsp:cNvPr id="0" name=""/>
        <dsp:cNvSpPr/>
      </dsp:nvSpPr>
      <dsp:spPr>
        <a:xfrm rot="5400000">
          <a:off x="4601297" y="-608771"/>
          <a:ext cx="761742" cy="832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-10352699"/>
              <a:satOff val="-27289"/>
              <a:lumOff val="-7059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400" kern="1200" dirty="0" smtClean="0"/>
            <a:t>Вимірювання довжин відрізків за допомогою нової одиниці вимірювання довжини.</a:t>
          </a:r>
          <a:endParaRPr lang="ru-RU" sz="2400" kern="1200" dirty="0"/>
        </a:p>
      </dsp:txBody>
      <dsp:txXfrm rot="5400000">
        <a:off x="4601297" y="-608771"/>
        <a:ext cx="761742" cy="8323662"/>
      </dsp:txXfrm>
    </dsp:sp>
    <dsp:sp modelId="{309EAF35-04B3-47C6-8416-F09A2E133815}">
      <dsp:nvSpPr>
        <dsp:cNvPr id="0" name=""/>
        <dsp:cNvSpPr/>
      </dsp:nvSpPr>
      <dsp:spPr>
        <a:xfrm rot="5400000">
          <a:off x="-175786" y="4403734"/>
          <a:ext cx="1171910" cy="820337"/>
        </a:xfrm>
        <a:prstGeom prst="chevron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-175786" y="4403734"/>
        <a:ext cx="1171910" cy="820337"/>
      </dsp:txXfrm>
    </dsp:sp>
    <dsp:sp modelId="{09E6757D-A2C4-4328-A1CC-AC3187EC2164}">
      <dsp:nvSpPr>
        <dsp:cNvPr id="0" name=""/>
        <dsp:cNvSpPr/>
      </dsp:nvSpPr>
      <dsp:spPr>
        <a:xfrm rot="5400000">
          <a:off x="4601297" y="446987"/>
          <a:ext cx="761742" cy="8323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400" kern="1200" dirty="0" smtClean="0"/>
            <a:t>Порівняння. Арифметичні дії з іменованими числами.</a:t>
          </a:r>
          <a:endParaRPr lang="ru-RU" sz="2400" kern="1200" dirty="0"/>
        </a:p>
      </dsp:txBody>
      <dsp:txXfrm rot="5400000">
        <a:off x="4601297" y="446987"/>
        <a:ext cx="761742" cy="832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8077200" cy="419248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Методика навчання основних величин в курсі математики</a:t>
            </a:r>
            <a:r>
              <a:rPr lang="en-US" sz="4800" dirty="0" smtClean="0"/>
              <a:t> 3</a:t>
            </a:r>
            <a:r>
              <a:rPr lang="uk-UA" sz="4800" dirty="0" smtClean="0"/>
              <a:t>-го класу</a:t>
            </a:r>
            <a:endParaRPr lang="uk-UA" sz="4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5085184"/>
            <a:ext cx="8429652" cy="1508760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Зміст лекції: доктор пед. наук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Скворцова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Світлана Олексіївна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Технічна  підтримка: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Гаран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Марина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Сергіївна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6562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9352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Довжина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Одиниця вимірювання довжини – міліметр, кілометр.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Маса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Одиниця вимірювання маси – грам, тонна.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Співвідношення між одиницями вимірювання величин.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Порівняння іменованих чисел.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і віднімання іменованих чисел.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розуміє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призначення одиниць вимірювання довжини – міліметр (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кілометр (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км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 одиниці вимірювання маси – грам (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г)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тонна (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співвідношення між одиницями довжини, маси;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вимірює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довжини відрізків у міліметрах, у сантиметрах і міліметрах (дециметрах і сантиметрах), записує результати вимірювання;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порівнює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додає і віднімає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іменовані числа, подані в одиницях довжини, маси.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uk-UA" sz="3600" b="1" noProof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63888" y="2132856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Одиниці довжини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53232"/>
          <a:ext cx="9144000" cy="540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4C0AC-F32E-428E-A15E-829749C5C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034C0AC-F32E-428E-A15E-829749C5C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BC1C92-B99E-4135-861D-161D6BABF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B3BC1C92-B99E-4135-861D-161D6BABF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71B26-F54A-4072-BC12-B8F6473BE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A3271B26-F54A-4072-BC12-B8F6473BE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49921C-33D8-4887-B471-CCAFBAD67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E49921C-33D8-4887-B471-CCAFBAD67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86FF87-6712-4EBB-BB05-B6454B733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BB86FF87-6712-4EBB-BB05-B6454B733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9DE003-C2E5-40EB-89D0-2B311D20C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A99DE003-C2E5-40EB-89D0-2B311D20C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10AC0B-5B5D-4D24-B9D0-B2AB52D34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E810AC0B-5B5D-4D24-B9D0-B2AB52D34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0B4B75-74C4-4574-B145-E993C621F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50B4B75-74C4-4574-B145-E993C621F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9EAF35-04B3-47C6-8416-F09A2E133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309EAF35-04B3-47C6-8416-F09A2E133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6757D-A2C4-4328-A1CC-AC3187EC2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9E6757D-A2C4-4328-A1CC-AC3187EC2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229600" cy="191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7841704" cy="42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4008" y="4149080"/>
            <a:ext cx="360040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204864"/>
            <a:ext cx="3600400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988840"/>
            <a:ext cx="4536504" cy="4536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Мотивація введення одиниці вимірювання довжини – 1 мм</a:t>
            </a:r>
            <a:endParaRPr lang="ru-RU" sz="36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964488" cy="165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4259" t="48938" r="13909" b="30173"/>
          <a:stretch>
            <a:fillRect/>
          </a:stretch>
        </p:blipFill>
        <p:spPr bwMode="auto">
          <a:xfrm>
            <a:off x="357158" y="2928934"/>
            <a:ext cx="64294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4259" t="48938" r="13909" b="30173"/>
          <a:stretch>
            <a:fillRect/>
          </a:stretch>
        </p:blipFill>
        <p:spPr bwMode="auto">
          <a:xfrm rot="19560000">
            <a:off x="2696719" y="1214163"/>
            <a:ext cx="60722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Ознайомлення з одиницею вимірювання довжини – 1 мм</a:t>
            </a:r>
            <a:endParaRPr lang="ru-RU" sz="36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29600" cy="259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Встановлення співвідношення між новою та відомими одиницями вимірювання довжини</a:t>
            </a:r>
            <a:endParaRPr lang="ru-RU" sz="3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96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Вимірювання довжин відрізків за допомогою нової одиниці вимірювання довжини</a:t>
            </a:r>
            <a:endParaRPr lang="ru-RU" sz="36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229600" cy="107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Перетворення іменованих чисел</a:t>
            </a:r>
            <a:endParaRPr lang="ru-RU" sz="36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229600" cy="123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8676456" cy="235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Одиниця вимірювання довжини –  кілометр</a:t>
            </a:r>
            <a:endParaRPr lang="ru-RU" sz="3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229600" cy="154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172194"/>
            <a:ext cx="8280920" cy="63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728" y="3559850"/>
            <a:ext cx="2448272" cy="329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Встановлення співвідношення між новою та відомими одиницями вимірювання довжини</a:t>
            </a:r>
            <a:endParaRPr lang="ru-RU" sz="3600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7"/>
            <a:ext cx="8496944" cy="46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6562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9352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Узагальнення і систематизація навчального матеріалу   за 2-й клас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Довжина, маса, місткість, час. Одиниці вимірювання величин: довжини – сантиметр, дециметр, метр; маси – кілограм, центнер; місткості – літр; часу – доба, тиждень.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Проміжки часу: місяць, рік.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Іменовані числа.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Порівняння іменованих чисел.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Дії з іменованими числами.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одиниці вимірювання довжини (сантиметр, дециметр, метр); маси (кілограм, центнер), місткості (літр); часу (доба, тиждень), проміжки часу (місяць, рік) та співвідношення між ними;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вимірює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довжину предмета і виражає її за допомогою різних одиниць вимірювання;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перетворює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величини, виражені в двох одиницях найменувань;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порівнює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іменовані числа;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виконує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й віднімання  іменованих чисел, поданих в однакових одиницях вимірювання;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uk-UA" sz="3600" b="1" noProof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36372" y="2173920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Перетворення іменованих чисел</a:t>
            </a:r>
            <a:endParaRPr lang="ru-RU" sz="36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229600" cy="195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80451"/>
            <a:ext cx="8424936" cy="194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5484"/>
            <a:ext cx="8820472" cy="171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Закріплення</a:t>
            </a:r>
            <a:endParaRPr lang="ru-RU" sz="36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29600" cy="8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8352928" cy="161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87119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Одиниці вимірювання маси</a:t>
            </a:r>
            <a:r>
              <a:rPr lang="uk-UA" sz="3600" dirty="0" smtClean="0"/>
              <a:t>:</a:t>
            </a:r>
            <a:br>
              <a:rPr lang="uk-UA" sz="3600" dirty="0" smtClean="0"/>
            </a:br>
            <a:r>
              <a:rPr lang="uk-UA" sz="3600" dirty="0" smtClean="0"/>
              <a:t> </a:t>
            </a:r>
            <a:r>
              <a:rPr lang="uk-UA" sz="3600" dirty="0" smtClean="0"/>
              <a:t>1 грам, 1 тонна</a:t>
            </a:r>
            <a:endParaRPr lang="ru-RU" sz="36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229600" cy="27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4238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437112"/>
            <a:ext cx="42576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75856" y="2708920"/>
            <a:ext cx="53285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068960"/>
            <a:ext cx="34563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3068960"/>
            <a:ext cx="33843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3356992"/>
            <a:ext cx="69847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3645024"/>
            <a:ext cx="21602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645024"/>
            <a:ext cx="47525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3933056"/>
            <a:ext cx="47525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Перетворення іменованих чисел</a:t>
            </a:r>
            <a:endParaRPr lang="ru-RU" sz="36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29600" cy="19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8207466" cy="19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645100"/>
            <a:ext cx="8352928" cy="9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64088" y="2276872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276872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2276872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276872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780928"/>
            <a:ext cx="813690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Дії з іменованими числами</a:t>
            </a:r>
            <a:endParaRPr lang="ru-RU" sz="36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29600" cy="194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6562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93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Одиниці вимірювання часу: година, хвилина, секунда.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Співвідношення між одиницями вимірювання часу.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Визначення часу за годинником.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Визначення тривалості події, часу початку, закінчення події.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одиниці вимірювання часу (тиждень, доба, година, хвилина, секунда) та співвідношення між ними;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розуміє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два способи позначення часу у другій половині доби;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визначає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 за годинником з точністю до хвилин;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записує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скорочено одиниці вимірювання часу (</a:t>
                      </a:r>
                      <a:r>
                        <a:rPr kumimoji="0" lang="uk-UA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хв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користується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календарем;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замінює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більші одиниці вимірювання часу меншими і навпаки;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перетворює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іменовані числа, виражені в двох одиницях найменувань;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виконує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і віднімання  іменованих чисел, поданих у одиницях вимірювання часу, без переходу через одиницю вимірювання.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uk-UA" sz="3600" b="1" noProof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63888" y="2173920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Одиниці часу: хвилина, секунда</a:t>
            </a: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29600" cy="16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12976"/>
            <a:ext cx="6768752" cy="87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6284"/>
            <a:ext cx="4320480" cy="154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992136"/>
            <a:ext cx="4320480" cy="60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164379"/>
            <a:ext cx="2376264" cy="243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20072" y="4077072"/>
            <a:ext cx="25202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5373216"/>
            <a:ext cx="252028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5085184"/>
            <a:ext cx="252028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4293096"/>
            <a:ext cx="25202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 animBg="1"/>
      <p:bldP spid="12" grpId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Визначення часу за годинником.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Два </a:t>
            </a:r>
            <a:r>
              <a:rPr lang="uk-UA" sz="3600" dirty="0" smtClean="0"/>
              <a:t>способи називання часу</a:t>
            </a:r>
            <a:endParaRPr lang="ru-RU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229600" cy="37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01208"/>
            <a:ext cx="8748464" cy="73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8092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0773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9058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8820472" cy="6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29600" cy="249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001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914650"/>
            <a:ext cx="857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8629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350" y="4941168"/>
            <a:ext cx="9010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924944"/>
            <a:ext cx="86391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589240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C000"/>
                </a:solidFill>
              </a:rPr>
              <a:t>Величини. Одиниця маси – 1 центнер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29600" cy="64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60878" y="2545636"/>
            <a:ext cx="4336256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60843" y="2538490"/>
            <a:ext cx="4321969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39730" y="2481348"/>
            <a:ext cx="4200525" cy="220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075809" y="2871529"/>
            <a:ext cx="5454968" cy="268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Визначення часу за годинником. Два способи називання часу, якщо триває друга половина доби</a:t>
            </a:r>
            <a:endParaRPr lang="ru-RU" sz="3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229600" cy="22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7316393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404664"/>
            <a:ext cx="8953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8924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8991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8972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9120"/>
            <a:ext cx="900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Закріплення</a:t>
            </a:r>
            <a:endParaRPr lang="ru-RU" sz="3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229600" cy="162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Одиниці вимірювання часу</a:t>
            </a:r>
            <a:endParaRPr lang="ru-RU" sz="3600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229600" cy="61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4427984" cy="273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157192"/>
            <a:ext cx="4439605" cy="90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6630" y="2924944"/>
            <a:ext cx="4828692" cy="102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005064"/>
            <a:ext cx="4737916" cy="8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Схема смены времен год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78744"/>
            <a:ext cx="4067944" cy="2025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Співвідношення між одиницями вимірювання часу</a:t>
            </a:r>
            <a:endParaRPr lang="ru-RU" sz="3600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4464496" cy="537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Перетворення іменованих чисел</a:t>
            </a:r>
            <a:endParaRPr lang="ru-RU" sz="36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29600" cy="169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8352928" cy="17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Задачі на час</a:t>
            </a:r>
            <a:endParaRPr lang="ru-RU" sz="3600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7" y="116632"/>
            <a:ext cx="5148064" cy="134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101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564202"/>
            <a:ext cx="7740352" cy="69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60935"/>
            <a:ext cx="9144000" cy="92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437112"/>
            <a:ext cx="27813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8578"/>
            <a:ext cx="6008068" cy="11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час</a:t>
            </a:r>
            <a:endParaRPr lang="ru-RU" sz="3600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6792"/>
            <a:ext cx="8229600" cy="7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9144000" cy="105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68960"/>
            <a:ext cx="1800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996952"/>
            <a:ext cx="771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068960"/>
            <a:ext cx="323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4575" y="3933056"/>
            <a:ext cx="3019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89040"/>
            <a:ext cx="6156176" cy="117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час</a:t>
            </a:r>
            <a:endParaRPr lang="ru-RU" sz="3600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8229600" cy="78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9144000" cy="103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140968"/>
            <a:ext cx="790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068960"/>
            <a:ext cx="1838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140968"/>
            <a:ext cx="266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005064"/>
            <a:ext cx="2924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06315"/>
            <a:ext cx="6012160" cy="11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6562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9352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Периметр прямокутника (квадрата)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Поняття периметра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Формула периметра прямокутника (квадрата).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Задачі на знаходження периметра прямокутника (квадрата), обернені задачі.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означення периметра многокутника;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формулу обчислення периметра прямокутника (квадрата);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розв’язує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задачі на обчислення периметра прямокутника (квадрата);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розв’язує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задачі на обчислення довжини сторони  прямокутника (квадрата) за відомими периметром і довжиною однієї сторони прямокутника.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uk-UA" sz="3600" b="1" noProof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36372" y="2173920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91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89439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9029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060848"/>
            <a:ext cx="8001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Периметр прямокутника, квадрата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229600" cy="354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322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8024" y="2751311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 =  5 + 5 +  4 + 4  = 1 8  (см)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77210"/>
            <a:ext cx="9144000" cy="75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8024" y="3255367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 =  5  ∙ 2  +  4  ∙ 2  = 1 8  (см)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5775647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 =  3 + 3 + 3 + 3  = 1 2  (см)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6279703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 =  3 ∙ 2  +  3 ∙ 2  = 1 2  (см)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5949280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 =  3 ∙ 4 = 1 2  (см)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Формула периметра </a:t>
            </a:r>
            <a:r>
              <a:rPr lang="uk-UA" sz="3600" dirty="0" smtClean="0"/>
              <a:t>прямокутника</a:t>
            </a:r>
            <a:r>
              <a:rPr lang="uk-UA" sz="3600" dirty="0" smtClean="0"/>
              <a:t>. Формула периметра квадрата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49" y="1772816"/>
            <a:ext cx="898215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2348880"/>
            <a:ext cx="47525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Програма з математики. 3 клас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9168" y="1412776"/>
          <a:ext cx="8974832" cy="516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40"/>
                <a:gridCol w="4499992"/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uk-UA" sz="18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Величини (протягом року)</a:t>
                      </a:r>
                      <a:endParaRPr lang="uk-UA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Трійки взаємопов’язаних величин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Ознайомлення із трійками взаємопов’язаних величин,</a:t>
                      </a: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 знаходяться у пропорційній залежності: загальна довжина, </a:t>
                      </a:r>
                      <a:r>
                        <a:rPr kumimoji="0"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довжина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одного відрізка, кількість відрізків; загальна маса, </a:t>
                      </a:r>
                      <a:r>
                        <a:rPr kumimoji="0"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маса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одного предмета, кількість предметів; загальна місткість, </a:t>
                      </a:r>
                      <a:r>
                        <a:rPr kumimoji="0"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місткість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однієї посудини, кількість посудин; вартість, ціна, кількість; загальний виробіток, продуктивність праці, час роботи.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Взаємозв’язок між величинами кожної трійки. Залежність однієї величини  від зміни іншої при сталій третій.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трійки взаємопов’язаних величин;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розуміє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пропорційну залежність між величинами певної трійки (без використання відповідних термінів);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виділяє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тексті задачі взаємопов’язані величини;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застосовує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правило знаходження певної величини під час розв’язування задач;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розуміє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 зміни однієї величини залежно від зміни іншої при сталій третій і 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застосовує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цю залежність у знаходженні  відповіді на запитання задачі, а також у прикидці очікуваного результату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Взаємопов'язані величини. Актуалізація опорних знань</a:t>
            </a:r>
            <a:endParaRPr lang="ru-RU" sz="36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229600" cy="189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Загальна маса</a:t>
            </a:r>
            <a:endParaRPr lang="ru-RU" sz="36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229600" cy="104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509120"/>
            <a:ext cx="7027317" cy="38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5184"/>
            <a:ext cx="9202952" cy="96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2996952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Огір</a:t>
            </a:r>
            <a:r>
              <a:rPr lang="uk-UA" sz="2400" dirty="0" smtClean="0"/>
              <a:t>. </a:t>
            </a:r>
          </a:p>
          <a:p>
            <a:r>
              <a:rPr lang="uk-UA" sz="2400" dirty="0" smtClean="0"/>
              <a:t>П.</a:t>
            </a:r>
          </a:p>
          <a:p>
            <a:r>
              <a:rPr lang="uk-UA" sz="2400" dirty="0" smtClean="0"/>
              <a:t>К.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400" dirty="0" smtClean="0"/>
              <a:t>2 кг</a:t>
            </a:r>
          </a:p>
          <a:p>
            <a:pPr>
              <a:buFontTx/>
              <a:buChar char="-"/>
            </a:pPr>
            <a:r>
              <a:rPr lang="uk-UA" sz="2400" dirty="0" smtClean="0"/>
              <a:t> 1 кг</a:t>
            </a:r>
          </a:p>
          <a:p>
            <a:pPr>
              <a:buFontTx/>
              <a:buChar char="-"/>
            </a:pPr>
            <a:r>
              <a:rPr lang="uk-UA" sz="2400" dirty="0" smtClean="0"/>
              <a:t>3 кг</a:t>
            </a:r>
            <a:endParaRPr lang="ru-RU" sz="2400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203848" y="2996952"/>
            <a:ext cx="216024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63888" y="34290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299695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 кг + 1 </a:t>
            </a:r>
            <a:r>
              <a:rPr lang="uk-UA" sz="2400" dirty="0" err="1" smtClean="0"/>
              <a:t>кг</a:t>
            </a:r>
            <a:r>
              <a:rPr lang="uk-UA" sz="2400" dirty="0" smtClean="0"/>
              <a:t> + 3 </a:t>
            </a:r>
            <a:r>
              <a:rPr lang="uk-UA" sz="2400" dirty="0" err="1" smtClean="0"/>
              <a:t>кг=</a:t>
            </a:r>
            <a:r>
              <a:rPr lang="uk-UA" sz="2400" dirty="0" smtClean="0"/>
              <a:t> 6 кг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371703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Відповідь: маса всіх овочів 6 кг.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244"/>
            <a:ext cx="9144000" cy="17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027" y="2708920"/>
            <a:ext cx="7759973" cy="70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6718"/>
            <a:ext cx="9144000" cy="214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016" y="4221088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Картоплі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4221088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сітці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4221088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сіток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4221088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картоплі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515719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4 шт.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515719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3кг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6" y="515719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?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594928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3 · 4 = 12 (кг) 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396335"/>
            <a:ext cx="65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uk-UA" sz="2400" dirty="0" smtClean="0"/>
              <a:t>Відповідь:  загальна маса картоплі 12 кг. </a:t>
            </a:r>
            <a:endParaRPr lang="uk-UA" sz="2400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0888"/>
            <a:ext cx="9144000" cy="1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Загальна довжина</a:t>
            </a:r>
            <a:endParaRPr lang="ru-RU" sz="36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1"/>
            <a:ext cx="8892480" cy="375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Загальна місткість</a:t>
            </a:r>
            <a:endParaRPr lang="ru-RU" sz="36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964488" cy="277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01885"/>
            <a:ext cx="8964488" cy="181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Групи взаємопов'язаних величин. Розв'язування задач</a:t>
            </a:r>
            <a:endParaRPr lang="ru-RU" sz="36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2960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52936"/>
            <a:ext cx="7299350" cy="106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861048"/>
            <a:ext cx="7380312" cy="92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928454"/>
            <a:ext cx="7452320" cy="66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68791"/>
            <a:ext cx="7164288" cy="64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Знаходження величини одиниці виміру. Знаходження кількості</a:t>
            </a:r>
            <a:endParaRPr lang="ru-RU" sz="36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229600" cy="154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2708920"/>
            <a:ext cx="33123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060848"/>
            <a:ext cx="24482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8892480" cy="9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546727"/>
            <a:ext cx="7812360" cy="73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8619" y="4581128"/>
            <a:ext cx="7845381" cy="104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753626"/>
            <a:ext cx="7812360" cy="39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209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21" y="2420888"/>
            <a:ext cx="8905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8848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521" y="3645024"/>
            <a:ext cx="8943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5229200"/>
            <a:ext cx="89820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Залежність величин</a:t>
            </a:r>
            <a:endParaRPr lang="ru-RU" sz="36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964488" cy="36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2348880"/>
            <a:ext cx="4427984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91880" y="38610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6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42930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12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47251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18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33056"/>
            <a:ext cx="14401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4365104"/>
            <a:ext cx="14401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3933056"/>
            <a:ext cx="14401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4365104"/>
            <a:ext cx="14401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956376" y="386104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4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956376" y="42930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8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56376" y="47251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16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44208" y="4005064"/>
            <a:ext cx="720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380312" y="4509120"/>
            <a:ext cx="720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884368" y="4005064"/>
            <a:ext cx="720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820472" y="4509120"/>
            <a:ext cx="720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87038"/>
            <a:ext cx="6300191" cy="137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230676"/>
            <a:ext cx="6948264" cy="14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Залежність величин</a:t>
            </a:r>
            <a:endParaRPr lang="ru-RU" sz="36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29600" cy="6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4879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2004"/>
            <a:ext cx="4499992" cy="215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1720" y="378904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3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422108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6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3933056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3861048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3861048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2564904"/>
            <a:ext cx="4499992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660232" y="371703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4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414908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3933056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3861048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3933056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3861048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80312" y="3933056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941168"/>
            <a:ext cx="6336704" cy="142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Залежність величин</a:t>
            </a:r>
            <a:endParaRPr lang="ru-RU" sz="36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29600" cy="96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4499992" cy="216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2936"/>
            <a:ext cx="4572000" cy="21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407707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5091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8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149080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221088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4149080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852936"/>
            <a:ext cx="4572000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4149080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4221088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740352" y="4149080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20472" y="4293096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148064" y="40050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8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44371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4</a:t>
            </a:r>
            <a:endParaRPr lang="ru-RU" sz="24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788024" y="4149080"/>
            <a:ext cx="0" cy="64807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372200" y="4221088"/>
            <a:ext cx="0" cy="64807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580112" y="4221088"/>
            <a:ext cx="0" cy="5760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380312" y="4293096"/>
            <a:ext cx="0" cy="5760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3733" y="5013176"/>
            <a:ext cx="6990267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Ціна, кількість, вартість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076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26574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35696" y="2852936"/>
            <a:ext cx="72008" cy="288032"/>
          </a:xfrm>
          <a:prstGeom prst="rect">
            <a:avLst/>
          </a:prstGeom>
          <a:solidFill>
            <a:srgbClr val="E6FCFE"/>
          </a:solidFill>
          <a:ln>
            <a:solidFill>
              <a:srgbClr val="E6F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1" y="1844824"/>
            <a:ext cx="634653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30689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6 </a:t>
            </a:r>
            <a:r>
              <a:rPr lang="uk-UA" dirty="0" err="1" smtClean="0"/>
              <a:t>грн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60474" y="34290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6 </a:t>
            </a:r>
            <a:r>
              <a:rPr lang="uk-UA" dirty="0" err="1" smtClean="0"/>
              <a:t>грн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384548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7  </a:t>
            </a:r>
            <a:r>
              <a:rPr lang="uk-UA" dirty="0" err="1" smtClean="0"/>
              <a:t>грн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42210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7  </a:t>
            </a:r>
            <a:r>
              <a:rPr lang="uk-UA" dirty="0" err="1" smtClean="0"/>
              <a:t>грн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35854" y="30689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18 </a:t>
            </a:r>
            <a:r>
              <a:rPr lang="uk-UA" dirty="0" err="1" smtClean="0"/>
              <a:t>грн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35010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36 </a:t>
            </a:r>
            <a:r>
              <a:rPr lang="uk-UA" dirty="0" err="1" smtClean="0"/>
              <a:t>грн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635854" y="38576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56 </a:t>
            </a:r>
            <a:r>
              <a:rPr lang="uk-UA" dirty="0" err="1" smtClean="0"/>
              <a:t>грн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42930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28 </a:t>
            </a:r>
            <a:r>
              <a:rPr lang="uk-UA" dirty="0" err="1" smtClean="0"/>
              <a:t>грн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2708920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024940"/>
            <a:ext cx="9144000" cy="9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5940152" y="3140968"/>
            <a:ext cx="0" cy="72008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740352" y="3140968"/>
            <a:ext cx="0" cy="72008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732240" y="3861048"/>
            <a:ext cx="0" cy="648072"/>
          </a:xfrm>
          <a:prstGeom prst="straightConnector1">
            <a:avLst/>
          </a:prstGeom>
          <a:ln w="28575"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8546972" y="3917319"/>
            <a:ext cx="0" cy="648072"/>
          </a:xfrm>
          <a:prstGeom prst="straightConnector1">
            <a:avLst/>
          </a:prstGeom>
          <a:ln w="28575"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Групи взаємопов'язаних величин</a:t>
            </a:r>
            <a:endParaRPr lang="ru-RU" sz="36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29600" cy="185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8712968" cy="214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8640"/>
            <a:ext cx="8929718" cy="462560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2400" b="1" dirty="0" smtClean="0"/>
              <a:t>Запиши задачі коротко, користуючись опорною схемою. Розв’яжи задачі. Склади і розв’яжи усно обернені задачі.</a:t>
            </a:r>
            <a:endParaRPr lang="ru-RU" sz="2400" b="1" dirty="0" smtClean="0"/>
          </a:p>
          <a:p>
            <a:pPr lvl="0"/>
            <a:r>
              <a:rPr lang="uk-UA" sz="2400" dirty="0" smtClean="0"/>
              <a:t>За альбом заплатили 10 гривень. Скільки таких альбомів можна купити на 30 гривень?</a:t>
            </a:r>
            <a:endParaRPr lang="ru-RU" sz="2400" dirty="0" smtClean="0"/>
          </a:p>
          <a:p>
            <a:pPr lvl="0"/>
            <a:r>
              <a:rPr lang="uk-UA" sz="2400" dirty="0" smtClean="0"/>
              <a:t>У одному ящику 9 кг яблук. Скільки кілограмів яблук у 7 таких ящиках?</a:t>
            </a:r>
            <a:endParaRPr lang="ru-RU" sz="2400" dirty="0" smtClean="0"/>
          </a:p>
          <a:p>
            <a:pPr lvl="0"/>
            <a:r>
              <a:rPr lang="uk-UA" sz="2400" dirty="0" smtClean="0"/>
              <a:t>50 л олії розлили порівну в 5 каністр. Скільки літрів олії в одній каністрі?</a:t>
            </a:r>
            <a:endParaRPr lang="ru-RU" sz="2400" dirty="0" smtClean="0"/>
          </a:p>
          <a:p>
            <a:pPr lvl="0"/>
            <a:r>
              <a:rPr lang="uk-UA" sz="2400" dirty="0" smtClean="0"/>
              <a:t>Кравчиня пошила 8 халатів, витрачаючи на кожний халат по 2 м тканини. Скільки всього метрів тканини витратила кравчиня?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rcRect b="30724"/>
          <a:stretch>
            <a:fillRect/>
          </a:stretch>
        </p:blipFill>
        <p:spPr>
          <a:xfrm>
            <a:off x="1285852" y="3929066"/>
            <a:ext cx="6429420" cy="2357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3028" y="4572008"/>
            <a:ext cx="72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 smtClean="0">
                <a:solidFill>
                  <a:srgbClr val="FF0000"/>
                </a:solidFill>
              </a:rPr>
              <a:t>1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5876528"/>
            <a:ext cx="428628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5876528"/>
            <a:ext cx="428628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5876528"/>
            <a:ext cx="428628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66168" y="5100592"/>
            <a:ext cx="164877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70C0"/>
                </a:solidFill>
              </a:rPr>
              <a:t>кількість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5100592"/>
            <a:ext cx="15716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B050"/>
                </a:solidFill>
              </a:rPr>
              <a:t>загальна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" y="464344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маса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2" y="495771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довжина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2" y="528638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місткість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2" y="560065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ціна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272" y="464344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маса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5272" y="495771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довжина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15272" y="528638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місткість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15272" y="560065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вартість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3226" y="58578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10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643702" y="58578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30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0614" y="58578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?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351986" y="1385816"/>
            <a:ext cx="2434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30 : 10 = 3 (шт.)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8926" y="58578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9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09176" y="58578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7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709440" y="58578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?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357422" y="2100196"/>
            <a:ext cx="2434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9 </a:t>
            </a:r>
            <a:r>
              <a:rPr lang="uk-UA" sz="2000" b="1" dirty="0" smtClean="0">
                <a:solidFill>
                  <a:srgbClr val="FF0000"/>
                </a:solidFill>
              </a:rPr>
              <a:t>∙ </a:t>
            </a:r>
            <a:r>
              <a:rPr lang="uk-UA" sz="2000" b="1" dirty="0" smtClean="0">
                <a:solidFill>
                  <a:srgbClr val="FF0000"/>
                </a:solidFill>
              </a:rPr>
              <a:t>7 = 63 (кг)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8926" y="58578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?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714876" y="58578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5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638002" y="58578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50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857488" y="2814576"/>
            <a:ext cx="2434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50 : 5 = 10 (л)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28926" y="58578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2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786314" y="58578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8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709440" y="585789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?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852316" y="3929066"/>
            <a:ext cx="2434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8 </a:t>
            </a:r>
            <a:r>
              <a:rPr lang="uk-UA" sz="2000" b="1" dirty="0" smtClean="0">
                <a:solidFill>
                  <a:srgbClr val="FF0000"/>
                </a:solidFill>
              </a:rPr>
              <a:t>∙ 2 </a:t>
            </a:r>
            <a:r>
              <a:rPr lang="uk-UA" sz="2000" b="1" dirty="0" smtClean="0">
                <a:solidFill>
                  <a:srgbClr val="FF0000"/>
                </a:solidFill>
              </a:rPr>
              <a:t>= 16 (м)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0139 -0.062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4619 -0.05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20139 0.056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4619 0.05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20139 -0.0164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4619 -0.0164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0921 0.0208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3837 0.02084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/>
      <p:bldP spid="34" grpId="0"/>
      <p:bldP spid="35" grpId="0"/>
      <p:bldP spid="3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Загальний виробіток, продуктивність праці, час роботи</a:t>
            </a:r>
            <a:endParaRPr lang="ru-RU" sz="3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7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7309445" cy="99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552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83568" y="48691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3 м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67744" y="48691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8 шт.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923928" y="48691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?</a:t>
            </a:r>
            <a:endParaRPr lang="ru-RU" sz="2400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501008"/>
            <a:ext cx="47339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796136" y="378904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3  ·   8  =    24 (м)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24128" y="4365104"/>
            <a:ext cx="341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Відповідь: на всі набори витратили 24 м  тканини.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229600" cy="75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173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278092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4 шт.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278092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 </a:t>
            </a:r>
            <a:r>
              <a:rPr lang="uk-UA" sz="2400" dirty="0" err="1" smtClean="0"/>
              <a:t>год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278092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?</a:t>
            </a:r>
            <a:endParaRPr lang="ru-RU" sz="2400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01008"/>
            <a:ext cx="4724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83768" y="350100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4   ·   2   =   8 (шт.)</a:t>
            </a:r>
            <a:endParaRPr lang="ru-RU" sz="2400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9144000" cy="121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Групи взаємопов'язаних величин</a:t>
            </a:r>
            <a:endParaRPr lang="ru-RU" sz="36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229600" cy="243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941168"/>
            <a:ext cx="78538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Порівняння іменованих чисел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229600" cy="15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91680" y="2492896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59832" y="2492896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2492896"/>
            <a:ext cx="4320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635896" y="2492896"/>
            <a:ext cx="4320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1800" y="22048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=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35696" y="2852936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03848" y="2852936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15816" y="25649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29249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932040" y="2492896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76256" y="2492896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36096" y="2492896"/>
            <a:ext cx="57606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52320" y="2492896"/>
            <a:ext cx="4320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88224" y="22048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058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90106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157192"/>
            <a:ext cx="8524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084168" y="53012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19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Перетворення іменованих чисел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82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96136" y="2060848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060848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2060848"/>
            <a:ext cx="10801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95736" y="1988840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59832" y="1988840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9144000" cy="89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5760640" cy="52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012160" y="3789040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3717032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3789040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63688" y="3717032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843808" y="3717032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809"/>
            <a:ext cx="9144000" cy="81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5301208"/>
            <a:ext cx="5976664" cy="4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940152" y="5301208"/>
            <a:ext cx="15841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44008" y="5373216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347864" y="5301208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403648" y="5301208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411760" y="5301208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228184" y="532478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66"/>
                </a:solidFill>
              </a:rPr>
              <a:t>19</a:t>
            </a:r>
            <a:endParaRPr lang="ru-RU" sz="2400" dirty="0">
              <a:solidFill>
                <a:srgbClr val="FF0066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49280"/>
            <a:ext cx="8964488" cy="4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229600" cy="79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Перетворення іменованих чисел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204864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204864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204864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82564" y="2492896"/>
            <a:ext cx="21602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98588" y="2492896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7416824" cy="10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997993"/>
            <a:ext cx="5184576" cy="3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788024" y="4077072"/>
            <a:ext cx="22322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35896" y="4005064"/>
            <a:ext cx="22322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4005064"/>
            <a:ext cx="22322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851920" y="393305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12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796136" y="393305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12</a:t>
            </a:r>
            <a:endParaRPr lang="ru-RU" sz="24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9" y="4509120"/>
            <a:ext cx="7740351" cy="36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085184"/>
            <a:ext cx="5284497" cy="38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5076056" y="5157192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851920" y="5157192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5157192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211960" y="501317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4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2160" y="501317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4</a:t>
            </a:r>
            <a:endParaRPr lang="ru-RU" sz="2400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733256"/>
            <a:ext cx="8028384" cy="35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21" grpId="0"/>
      <p:bldP spid="22" grpId="0"/>
      <p:bldP spid="26" grpId="0" animBg="1"/>
      <p:bldP spid="27" grpId="0" animBg="1"/>
      <p:bldP spid="28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Додавання і віднімання іменованих чисел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29600" cy="155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874</TotalTime>
  <Words>1302</Words>
  <Application>Microsoft Office PowerPoint</Application>
  <PresentationFormat>Экран (4:3)</PresentationFormat>
  <Paragraphs>225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Модульная</vt:lpstr>
      <vt:lpstr>Методика навчання основних величин в курсі математики 3-го класу</vt:lpstr>
      <vt:lpstr>Слайд 2</vt:lpstr>
      <vt:lpstr>Величини. Одиниця маси – 1 центнер</vt:lpstr>
      <vt:lpstr>Слайд 4</vt:lpstr>
      <vt:lpstr>Слайд 5</vt:lpstr>
      <vt:lpstr>Порівняння іменованих чисел</vt:lpstr>
      <vt:lpstr>Перетворення іменованих чисел</vt:lpstr>
      <vt:lpstr>Перетворення іменованих чисел</vt:lpstr>
      <vt:lpstr>Додавання і віднімання іменованих чисел</vt:lpstr>
      <vt:lpstr>Слайд 10</vt:lpstr>
      <vt:lpstr>Одиниці довжини</vt:lpstr>
      <vt:lpstr>Слайд 12</vt:lpstr>
      <vt:lpstr>Мотивація введення одиниці вимірювання довжини – 1 мм</vt:lpstr>
      <vt:lpstr>Ознайомлення з одиницею вимірювання довжини – 1 мм</vt:lpstr>
      <vt:lpstr>Встановлення співвідношення між новою та відомими одиницями вимірювання довжини</vt:lpstr>
      <vt:lpstr>Вимірювання довжин відрізків за допомогою нової одиниці вимірювання довжини</vt:lpstr>
      <vt:lpstr>Перетворення іменованих чисел</vt:lpstr>
      <vt:lpstr>Одиниця вимірювання довжини –  кілометр</vt:lpstr>
      <vt:lpstr>Встановлення співвідношення між новою та відомими одиницями вимірювання довжини</vt:lpstr>
      <vt:lpstr>Перетворення іменованих чисел</vt:lpstr>
      <vt:lpstr>Закріплення</vt:lpstr>
      <vt:lpstr>Одиниці вимірювання маси:  1 грам, 1 тонна</vt:lpstr>
      <vt:lpstr>Перетворення іменованих чисел</vt:lpstr>
      <vt:lpstr>Дії з іменованими числами</vt:lpstr>
      <vt:lpstr>Слайд 25</vt:lpstr>
      <vt:lpstr>Одиниці часу: хвилина, секунда</vt:lpstr>
      <vt:lpstr>Визначення часу за годинником.  Два способи називання часу</vt:lpstr>
      <vt:lpstr>Слайд 28</vt:lpstr>
      <vt:lpstr>Слайд 29</vt:lpstr>
      <vt:lpstr>Визначення часу за годинником. Два способи називання часу, якщо триває друга половина доби</vt:lpstr>
      <vt:lpstr>Слайд 31</vt:lpstr>
      <vt:lpstr>Закріплення</vt:lpstr>
      <vt:lpstr>Одиниці вимірювання часу</vt:lpstr>
      <vt:lpstr>Співвідношення між одиницями вимірювання часу</vt:lpstr>
      <vt:lpstr>Перетворення іменованих чисел</vt:lpstr>
      <vt:lpstr>Задачі на час</vt:lpstr>
      <vt:lpstr>Задачі на час</vt:lpstr>
      <vt:lpstr>Задачі на час</vt:lpstr>
      <vt:lpstr>Слайд 39</vt:lpstr>
      <vt:lpstr>Периметр прямокутника, квадрата</vt:lpstr>
      <vt:lpstr>Формула периметра прямокутника. Формула периметра квадрата</vt:lpstr>
      <vt:lpstr>Програма з математики. 3 клас</vt:lpstr>
      <vt:lpstr>Взаємопов'язані величини. Актуалізація опорних знань</vt:lpstr>
      <vt:lpstr>Загальна маса</vt:lpstr>
      <vt:lpstr>Слайд 45</vt:lpstr>
      <vt:lpstr>Загальна довжина</vt:lpstr>
      <vt:lpstr>Загальна місткість</vt:lpstr>
      <vt:lpstr>Групи взаємопов'язаних величин. Розв'язування задач</vt:lpstr>
      <vt:lpstr>Знаходження величини одиниці виміру. Знаходження кількості</vt:lpstr>
      <vt:lpstr>Залежність величин</vt:lpstr>
      <vt:lpstr>Залежність величин</vt:lpstr>
      <vt:lpstr>Залежність величин</vt:lpstr>
      <vt:lpstr>Ціна, кількість, вартість</vt:lpstr>
      <vt:lpstr>Групи взаємопов'язаних величин</vt:lpstr>
      <vt:lpstr>Слайд 55</vt:lpstr>
      <vt:lpstr>Загальний виробіток, продуктивність праці, час роботи</vt:lpstr>
      <vt:lpstr>Слайд 57</vt:lpstr>
      <vt:lpstr>Групи взаємопов'язаних величин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навчання основних величин в курсі математики початкової школи</dc:title>
  <dc:creator>Светлана</dc:creator>
  <cp:lastModifiedBy>Marinochka</cp:lastModifiedBy>
  <cp:revision>93</cp:revision>
  <dcterms:created xsi:type="dcterms:W3CDTF">2013-04-28T18:10:59Z</dcterms:created>
  <dcterms:modified xsi:type="dcterms:W3CDTF">2016-01-27T22:33:56Z</dcterms:modified>
</cp:coreProperties>
</file>