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9" r:id="rId3"/>
    <p:sldId id="280" r:id="rId4"/>
    <p:sldId id="281" r:id="rId5"/>
    <p:sldId id="260" r:id="rId6"/>
    <p:sldId id="261" r:id="rId7"/>
    <p:sldId id="262" r:id="rId8"/>
    <p:sldId id="263" r:id="rId9"/>
    <p:sldId id="264" r:id="rId10"/>
    <p:sldId id="282" r:id="rId11"/>
    <p:sldId id="28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2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B7F8C-672F-4748-B658-1A0B3B8E622C}"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ru-RU"/>
        </a:p>
      </dgm:t>
    </dgm:pt>
    <dgm:pt modelId="{35F26EE1-1F74-40C4-898E-33306281C322}">
      <dgm:prSet phldrT="[Текст]" custT="1"/>
      <dgm:spPr/>
      <dgm:t>
        <a:bodyPr/>
        <a:lstStyle/>
        <a:p>
          <a:pPr marL="0" marR="0" lvl="1" indent="0" algn="just" defTabSz="914400" eaLnBrk="1" fontAlgn="auto" latinLnBrk="0" hangingPunct="1">
            <a:lnSpc>
              <a:spcPct val="100000"/>
            </a:lnSpc>
            <a:spcBef>
              <a:spcPts val="0"/>
            </a:spcBef>
            <a:spcAft>
              <a:spcPts val="0"/>
            </a:spcAft>
            <a:buClrTx/>
            <a:buSzTx/>
            <a:buFontTx/>
            <a:buNone/>
            <a:tabLst/>
            <a:defRPr/>
          </a:pPr>
          <a:r>
            <a:rPr lang="uk-UA" sz="2400" dirty="0" smtClean="0"/>
            <a:t>Визначити де знаходиться годинна стрілка. Бачимо годинна стрілка знаходиться між поділками 4 та 5. Вже пройшло 4 години, тому читаємо “4 години ...”</a:t>
          </a:r>
          <a:endParaRPr lang="ru-RU" sz="2400" dirty="0" smtClean="0"/>
        </a:p>
        <a:p>
          <a:pPr algn="just" defTabSz="2578100">
            <a:lnSpc>
              <a:spcPct val="90000"/>
            </a:lnSpc>
            <a:spcBef>
              <a:spcPct val="0"/>
            </a:spcBef>
            <a:spcAft>
              <a:spcPct val="35000"/>
            </a:spcAft>
          </a:pPr>
          <a:endParaRPr lang="ru-RU" sz="2400" dirty="0"/>
        </a:p>
      </dgm:t>
    </dgm:pt>
    <dgm:pt modelId="{44F14554-A601-4E6F-B6A8-58174A532CD8}" type="parTrans" cxnId="{B7FE377A-7B6C-4EF5-B74F-05FC2DD2C7E5}">
      <dgm:prSet/>
      <dgm:spPr/>
      <dgm:t>
        <a:bodyPr/>
        <a:lstStyle/>
        <a:p>
          <a:pPr algn="just"/>
          <a:endParaRPr lang="ru-RU" sz="2400"/>
        </a:p>
      </dgm:t>
    </dgm:pt>
    <dgm:pt modelId="{FCC4F339-2950-44D4-B0A5-B31272C6791B}" type="sibTrans" cxnId="{B7FE377A-7B6C-4EF5-B74F-05FC2DD2C7E5}">
      <dgm:prSet/>
      <dgm:spPr/>
      <dgm:t>
        <a:bodyPr/>
        <a:lstStyle/>
        <a:p>
          <a:pPr algn="just"/>
          <a:endParaRPr lang="ru-RU" sz="2400"/>
        </a:p>
      </dgm:t>
    </dgm:pt>
    <dgm:pt modelId="{5161C004-76CB-405E-9F27-69B2ABB41D1C}">
      <dgm:prSet phldrT="[Текст]" custT="1"/>
      <dgm:spPr/>
      <dgm:t>
        <a:bodyPr/>
        <a:lstStyle/>
        <a:p>
          <a:pPr marL="0" marR="0" lvl="1" indent="0" algn="just" defTabSz="914400" eaLnBrk="1" fontAlgn="auto" latinLnBrk="0" hangingPunct="1">
            <a:lnSpc>
              <a:spcPct val="100000"/>
            </a:lnSpc>
            <a:spcBef>
              <a:spcPts val="0"/>
            </a:spcBef>
            <a:spcAft>
              <a:spcPts val="0"/>
            </a:spcAft>
            <a:buClrTx/>
            <a:buSzTx/>
            <a:buFontTx/>
            <a:buNone/>
            <a:tabLst/>
            <a:defRPr/>
          </a:pPr>
          <a:r>
            <a:rPr lang="uk-UA" sz="2400" dirty="0" smtClean="0"/>
            <a:t>Визначити, де знаходиться хвилинна стрілка. Хвилинна стрілка, наприклад, показує на 8-му поділку. Тому    5 </a:t>
          </a:r>
          <a:r>
            <a:rPr lang="uk-UA" sz="2400" dirty="0" err="1" smtClean="0"/>
            <a:t>хв</a:t>
          </a:r>
          <a:r>
            <a:rPr lang="uk-UA" sz="2400" dirty="0" smtClean="0"/>
            <a:t> </a:t>
          </a:r>
          <a:r>
            <a:rPr lang="uk-UA" sz="2400" b="1" dirty="0" smtClean="0"/>
            <a:t>∙</a:t>
          </a:r>
          <a:r>
            <a:rPr lang="uk-UA" sz="2400" dirty="0" smtClean="0"/>
            <a:t> 8 = 40 </a:t>
          </a:r>
          <a:r>
            <a:rPr lang="uk-UA" sz="2400" dirty="0" err="1" smtClean="0"/>
            <a:t>хв</a:t>
          </a:r>
          <a:r>
            <a:rPr lang="uk-UA" sz="2400" dirty="0" smtClean="0"/>
            <a:t>.. </a:t>
          </a:r>
          <a:r>
            <a:rPr lang="uk-UA" sz="2400" b="1" dirty="0" smtClean="0"/>
            <a:t>Читаємо : “4 години 40 </a:t>
          </a:r>
          <a:r>
            <a:rPr lang="uk-UA" sz="2400" b="1" dirty="0" err="1" smtClean="0"/>
            <a:t>хвилин”</a:t>
          </a:r>
          <a:r>
            <a:rPr lang="uk-UA" sz="2400" b="1" dirty="0" smtClean="0"/>
            <a:t>.</a:t>
          </a:r>
          <a:endParaRPr lang="ru-RU" sz="2400" b="1" dirty="0" smtClean="0"/>
        </a:p>
        <a:p>
          <a:pPr algn="just" defTabSz="889000">
            <a:lnSpc>
              <a:spcPct val="90000"/>
            </a:lnSpc>
            <a:spcBef>
              <a:spcPct val="0"/>
            </a:spcBef>
            <a:spcAft>
              <a:spcPct val="35000"/>
            </a:spcAft>
          </a:pPr>
          <a:endParaRPr lang="ru-RU" sz="2400" dirty="0"/>
        </a:p>
      </dgm:t>
    </dgm:pt>
    <dgm:pt modelId="{5B41B6F3-9AD0-479B-BCF4-CEE62237CD4B}" type="parTrans" cxnId="{DA1F02A4-1372-4AAD-A51F-242367744A61}">
      <dgm:prSet/>
      <dgm:spPr/>
      <dgm:t>
        <a:bodyPr/>
        <a:lstStyle/>
        <a:p>
          <a:pPr algn="just"/>
          <a:endParaRPr lang="ru-RU" sz="2400"/>
        </a:p>
      </dgm:t>
    </dgm:pt>
    <dgm:pt modelId="{D6FC7B04-E111-4D8A-B432-D6A709BE73AA}" type="sibTrans" cxnId="{DA1F02A4-1372-4AAD-A51F-242367744A61}">
      <dgm:prSet/>
      <dgm:spPr/>
      <dgm:t>
        <a:bodyPr/>
        <a:lstStyle/>
        <a:p>
          <a:pPr algn="just"/>
          <a:endParaRPr lang="ru-RU" sz="2400"/>
        </a:p>
      </dgm:t>
    </dgm:pt>
    <dgm:pt modelId="{75F767A6-F81B-47D4-8FF4-AB957ECF737A}" type="pres">
      <dgm:prSet presAssocID="{F13B7F8C-672F-4748-B658-1A0B3B8E622C}" presName="Name0" presStyleCnt="0">
        <dgm:presLayoutVars>
          <dgm:dir/>
          <dgm:animLvl val="lvl"/>
          <dgm:resizeHandles val="exact"/>
        </dgm:presLayoutVars>
      </dgm:prSet>
      <dgm:spPr/>
    </dgm:pt>
    <dgm:pt modelId="{638F2724-E3D1-45C8-ABA5-EA1D588B02A2}" type="pres">
      <dgm:prSet presAssocID="{5161C004-76CB-405E-9F27-69B2ABB41D1C}" presName="boxAndChildren" presStyleCnt="0"/>
      <dgm:spPr/>
    </dgm:pt>
    <dgm:pt modelId="{7DDD3AAD-8395-47B9-BC6D-928A4C269B9D}" type="pres">
      <dgm:prSet presAssocID="{5161C004-76CB-405E-9F27-69B2ABB41D1C}" presName="parentTextBox" presStyleLbl="node1" presStyleIdx="0" presStyleCnt="2"/>
      <dgm:spPr/>
      <dgm:t>
        <a:bodyPr/>
        <a:lstStyle/>
        <a:p>
          <a:endParaRPr lang="ru-RU"/>
        </a:p>
      </dgm:t>
    </dgm:pt>
    <dgm:pt modelId="{FE75DCFC-D322-4FAB-BD66-7F388D67AB16}" type="pres">
      <dgm:prSet presAssocID="{FCC4F339-2950-44D4-B0A5-B31272C6791B}" presName="sp" presStyleCnt="0"/>
      <dgm:spPr/>
    </dgm:pt>
    <dgm:pt modelId="{E9088742-10D3-4F9B-806B-BC8BD0A15616}" type="pres">
      <dgm:prSet presAssocID="{35F26EE1-1F74-40C4-898E-33306281C322}" presName="arrowAndChildren" presStyleCnt="0"/>
      <dgm:spPr/>
    </dgm:pt>
    <dgm:pt modelId="{7B190F62-C3C5-47FA-921C-AF0985828656}" type="pres">
      <dgm:prSet presAssocID="{35F26EE1-1F74-40C4-898E-33306281C322}" presName="parentTextArrow" presStyleLbl="node1" presStyleIdx="1" presStyleCnt="2"/>
      <dgm:spPr/>
    </dgm:pt>
  </dgm:ptLst>
  <dgm:cxnLst>
    <dgm:cxn modelId="{B7FE377A-7B6C-4EF5-B74F-05FC2DD2C7E5}" srcId="{F13B7F8C-672F-4748-B658-1A0B3B8E622C}" destId="{35F26EE1-1F74-40C4-898E-33306281C322}" srcOrd="0" destOrd="0" parTransId="{44F14554-A601-4E6F-B6A8-58174A532CD8}" sibTransId="{FCC4F339-2950-44D4-B0A5-B31272C6791B}"/>
    <dgm:cxn modelId="{BC155DFC-797A-45EE-9064-9FBF12EBCB31}" type="presOf" srcId="{5161C004-76CB-405E-9F27-69B2ABB41D1C}" destId="{7DDD3AAD-8395-47B9-BC6D-928A4C269B9D}" srcOrd="0" destOrd="0" presId="urn:microsoft.com/office/officeart/2005/8/layout/process4"/>
    <dgm:cxn modelId="{DA1F02A4-1372-4AAD-A51F-242367744A61}" srcId="{F13B7F8C-672F-4748-B658-1A0B3B8E622C}" destId="{5161C004-76CB-405E-9F27-69B2ABB41D1C}" srcOrd="1" destOrd="0" parTransId="{5B41B6F3-9AD0-479B-BCF4-CEE62237CD4B}" sibTransId="{D6FC7B04-E111-4D8A-B432-D6A709BE73AA}"/>
    <dgm:cxn modelId="{2C08E6F2-2617-4C9F-8875-F1D46DAA8C07}" type="presOf" srcId="{35F26EE1-1F74-40C4-898E-33306281C322}" destId="{7B190F62-C3C5-47FA-921C-AF0985828656}" srcOrd="0" destOrd="0" presId="urn:microsoft.com/office/officeart/2005/8/layout/process4"/>
    <dgm:cxn modelId="{B7855491-8722-458A-B13A-A4B43B6FBF39}" type="presOf" srcId="{F13B7F8C-672F-4748-B658-1A0B3B8E622C}" destId="{75F767A6-F81B-47D4-8FF4-AB957ECF737A}" srcOrd="0" destOrd="0" presId="urn:microsoft.com/office/officeart/2005/8/layout/process4"/>
    <dgm:cxn modelId="{6B5A3B5F-0F56-4F99-B408-59E33B679C48}" type="presParOf" srcId="{75F767A6-F81B-47D4-8FF4-AB957ECF737A}" destId="{638F2724-E3D1-45C8-ABA5-EA1D588B02A2}" srcOrd="0" destOrd="0" presId="urn:microsoft.com/office/officeart/2005/8/layout/process4"/>
    <dgm:cxn modelId="{864B107E-4325-4A39-B092-88752F21F85D}" type="presParOf" srcId="{638F2724-E3D1-45C8-ABA5-EA1D588B02A2}" destId="{7DDD3AAD-8395-47B9-BC6D-928A4C269B9D}" srcOrd="0" destOrd="0" presId="urn:microsoft.com/office/officeart/2005/8/layout/process4"/>
    <dgm:cxn modelId="{06F3D0AB-5DE2-4FDC-B023-8C53A739D416}" type="presParOf" srcId="{75F767A6-F81B-47D4-8FF4-AB957ECF737A}" destId="{FE75DCFC-D322-4FAB-BD66-7F388D67AB16}" srcOrd="1" destOrd="0" presId="urn:microsoft.com/office/officeart/2005/8/layout/process4"/>
    <dgm:cxn modelId="{39F301C9-5D24-4322-9C95-E7FDBB5F9F07}" type="presParOf" srcId="{75F767A6-F81B-47D4-8FF4-AB957ECF737A}" destId="{E9088742-10D3-4F9B-806B-BC8BD0A15616}" srcOrd="2" destOrd="0" presId="urn:microsoft.com/office/officeart/2005/8/layout/process4"/>
    <dgm:cxn modelId="{5049DCE5-061E-4868-A98E-553BF628BE71}" type="presParOf" srcId="{E9088742-10D3-4F9B-806B-BC8BD0A15616}" destId="{7B190F62-C3C5-47FA-921C-AF098582865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B7F8C-672F-4748-B658-1A0B3B8E622C}"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ru-RU"/>
        </a:p>
      </dgm:t>
    </dgm:pt>
    <dgm:pt modelId="{35F26EE1-1F74-40C4-898E-33306281C322}">
      <dgm:prSet phldrT="[Текст]" custT="1"/>
      <dgm:spPr/>
      <dgm:t>
        <a:bodyPr/>
        <a:lstStyle/>
        <a:p>
          <a:pPr marL="0" marR="0" lvl="1" indent="0" algn="just" defTabSz="914400" eaLnBrk="1" fontAlgn="auto" latinLnBrk="0" hangingPunct="1">
            <a:lnSpc>
              <a:spcPct val="100000"/>
            </a:lnSpc>
            <a:spcBef>
              <a:spcPts val="0"/>
            </a:spcBef>
            <a:spcAft>
              <a:spcPts val="0"/>
            </a:spcAft>
            <a:buClrTx/>
            <a:buSzTx/>
            <a:buFontTx/>
            <a:buNone/>
            <a:tabLst/>
            <a:defRPr/>
          </a:pPr>
          <a:r>
            <a:rPr lang="uk-UA" sz="2400" dirty="0" smtClean="0"/>
            <a:t>Визначити де знаходиться годинна стрілка. Бачимо годинна стрілка знаходиться між поділками 4 та 5. Вже пройшло 4 години, тому читаємо “4 </a:t>
          </a:r>
          <a:r>
            <a:rPr lang="uk-UA" sz="2400" dirty="0" err="1" smtClean="0"/>
            <a:t>години...”</a:t>
          </a:r>
          <a:endParaRPr lang="ru-RU" sz="2400" dirty="0"/>
        </a:p>
      </dgm:t>
    </dgm:pt>
    <dgm:pt modelId="{44F14554-A601-4E6F-B6A8-58174A532CD8}" type="parTrans" cxnId="{B7FE377A-7B6C-4EF5-B74F-05FC2DD2C7E5}">
      <dgm:prSet/>
      <dgm:spPr/>
      <dgm:t>
        <a:bodyPr/>
        <a:lstStyle/>
        <a:p>
          <a:pPr algn="just"/>
          <a:endParaRPr lang="ru-RU" sz="2400"/>
        </a:p>
      </dgm:t>
    </dgm:pt>
    <dgm:pt modelId="{FCC4F339-2950-44D4-B0A5-B31272C6791B}" type="sibTrans" cxnId="{B7FE377A-7B6C-4EF5-B74F-05FC2DD2C7E5}">
      <dgm:prSet/>
      <dgm:spPr/>
      <dgm:t>
        <a:bodyPr/>
        <a:lstStyle/>
        <a:p>
          <a:pPr algn="just"/>
          <a:endParaRPr lang="ru-RU" sz="2400"/>
        </a:p>
      </dgm:t>
    </dgm:pt>
    <dgm:pt modelId="{5161C004-76CB-405E-9F27-69B2ABB41D1C}">
      <dgm:prSet phldrT="[Текст]" custT="1"/>
      <dgm:spPr/>
      <dgm:t>
        <a:bodyPr/>
        <a:lstStyle/>
        <a:p>
          <a:pPr marL="0" marR="0" lvl="1" indent="0" algn="just" defTabSz="914400" eaLnBrk="1" fontAlgn="auto" latinLnBrk="0" hangingPunct="1">
            <a:lnSpc>
              <a:spcPct val="100000"/>
            </a:lnSpc>
            <a:spcBef>
              <a:spcPts val="0"/>
            </a:spcBef>
            <a:spcAft>
              <a:spcPts val="0"/>
            </a:spcAft>
            <a:buClrTx/>
            <a:buSzTx/>
            <a:buFontTx/>
            <a:buNone/>
            <a:tabLst/>
            <a:defRPr/>
          </a:pPr>
          <a:r>
            <a:rPr lang="uk-UA" sz="2400" dirty="0" smtClean="0"/>
            <a:t>Визначити, скільки хвилин не вистачає до 5 годин. Хвилинній стрілки лишилося пройти ще 4 поділки , тому 5 </a:t>
          </a:r>
          <a:r>
            <a:rPr lang="uk-UA" sz="2400" dirty="0" err="1" smtClean="0"/>
            <a:t>хв</a:t>
          </a:r>
          <a:r>
            <a:rPr lang="uk-UA" sz="2400" dirty="0" smtClean="0"/>
            <a:t> </a:t>
          </a:r>
          <a:r>
            <a:rPr lang="uk-UA" sz="2400" b="1" dirty="0" smtClean="0"/>
            <a:t>∙</a:t>
          </a:r>
          <a:r>
            <a:rPr lang="uk-UA" sz="2400" dirty="0" smtClean="0"/>
            <a:t> 4 = 20 </a:t>
          </a:r>
          <a:r>
            <a:rPr lang="uk-UA" sz="2400" dirty="0" err="1" smtClean="0"/>
            <a:t>хв</a:t>
          </a:r>
          <a:r>
            <a:rPr lang="uk-UA" sz="2400" dirty="0" smtClean="0"/>
            <a:t>. </a:t>
          </a:r>
          <a:r>
            <a:rPr lang="uk-UA" sz="2400" b="1" dirty="0" smtClean="0"/>
            <a:t>Читаємо: </a:t>
          </a:r>
          <a:r>
            <a:rPr lang="uk-UA" sz="2400" b="1" dirty="0" err="1" smtClean="0"/>
            <a:t>“Без</a:t>
          </a:r>
          <a:r>
            <a:rPr lang="uk-UA" sz="2400" b="1" dirty="0" smtClean="0"/>
            <a:t> 20 хвилин </a:t>
          </a:r>
          <a:r>
            <a:rPr lang="uk-UA" sz="2400" b="1" dirty="0" err="1" smtClean="0"/>
            <a:t>п”ять”</a:t>
          </a:r>
          <a:r>
            <a:rPr lang="uk-UA" sz="2400" b="1" dirty="0" smtClean="0"/>
            <a:t>.</a:t>
          </a:r>
          <a:endParaRPr lang="ru-RU" sz="2400" b="1" dirty="0"/>
        </a:p>
      </dgm:t>
    </dgm:pt>
    <dgm:pt modelId="{5B41B6F3-9AD0-479B-BCF4-CEE62237CD4B}" type="parTrans" cxnId="{DA1F02A4-1372-4AAD-A51F-242367744A61}">
      <dgm:prSet/>
      <dgm:spPr/>
      <dgm:t>
        <a:bodyPr/>
        <a:lstStyle/>
        <a:p>
          <a:pPr algn="just"/>
          <a:endParaRPr lang="ru-RU" sz="2400"/>
        </a:p>
      </dgm:t>
    </dgm:pt>
    <dgm:pt modelId="{D6FC7B04-E111-4D8A-B432-D6A709BE73AA}" type="sibTrans" cxnId="{DA1F02A4-1372-4AAD-A51F-242367744A61}">
      <dgm:prSet/>
      <dgm:spPr/>
      <dgm:t>
        <a:bodyPr/>
        <a:lstStyle/>
        <a:p>
          <a:pPr algn="just"/>
          <a:endParaRPr lang="ru-RU" sz="2400"/>
        </a:p>
      </dgm:t>
    </dgm:pt>
    <dgm:pt modelId="{75F767A6-F81B-47D4-8FF4-AB957ECF737A}" type="pres">
      <dgm:prSet presAssocID="{F13B7F8C-672F-4748-B658-1A0B3B8E622C}" presName="Name0" presStyleCnt="0">
        <dgm:presLayoutVars>
          <dgm:dir/>
          <dgm:animLvl val="lvl"/>
          <dgm:resizeHandles val="exact"/>
        </dgm:presLayoutVars>
      </dgm:prSet>
      <dgm:spPr/>
    </dgm:pt>
    <dgm:pt modelId="{638F2724-E3D1-45C8-ABA5-EA1D588B02A2}" type="pres">
      <dgm:prSet presAssocID="{5161C004-76CB-405E-9F27-69B2ABB41D1C}" presName="boxAndChildren" presStyleCnt="0"/>
      <dgm:spPr/>
    </dgm:pt>
    <dgm:pt modelId="{7DDD3AAD-8395-47B9-BC6D-928A4C269B9D}" type="pres">
      <dgm:prSet presAssocID="{5161C004-76CB-405E-9F27-69B2ABB41D1C}" presName="parentTextBox" presStyleLbl="node1" presStyleIdx="0" presStyleCnt="2"/>
      <dgm:spPr/>
      <dgm:t>
        <a:bodyPr/>
        <a:lstStyle/>
        <a:p>
          <a:endParaRPr lang="ru-RU"/>
        </a:p>
      </dgm:t>
    </dgm:pt>
    <dgm:pt modelId="{FE75DCFC-D322-4FAB-BD66-7F388D67AB16}" type="pres">
      <dgm:prSet presAssocID="{FCC4F339-2950-44D4-B0A5-B31272C6791B}" presName="sp" presStyleCnt="0"/>
      <dgm:spPr/>
    </dgm:pt>
    <dgm:pt modelId="{E9088742-10D3-4F9B-806B-BC8BD0A15616}" type="pres">
      <dgm:prSet presAssocID="{35F26EE1-1F74-40C4-898E-33306281C322}" presName="arrowAndChildren" presStyleCnt="0"/>
      <dgm:spPr/>
    </dgm:pt>
    <dgm:pt modelId="{7B190F62-C3C5-47FA-921C-AF0985828656}" type="pres">
      <dgm:prSet presAssocID="{35F26EE1-1F74-40C4-898E-33306281C322}" presName="parentTextArrow" presStyleLbl="node1" presStyleIdx="1" presStyleCnt="2"/>
      <dgm:spPr/>
      <dgm:t>
        <a:bodyPr/>
        <a:lstStyle/>
        <a:p>
          <a:endParaRPr lang="ru-RU"/>
        </a:p>
      </dgm:t>
    </dgm:pt>
  </dgm:ptLst>
  <dgm:cxnLst>
    <dgm:cxn modelId="{DA1F02A4-1372-4AAD-A51F-242367744A61}" srcId="{F13B7F8C-672F-4748-B658-1A0B3B8E622C}" destId="{5161C004-76CB-405E-9F27-69B2ABB41D1C}" srcOrd="1" destOrd="0" parTransId="{5B41B6F3-9AD0-479B-BCF4-CEE62237CD4B}" sibTransId="{D6FC7B04-E111-4D8A-B432-D6A709BE73AA}"/>
    <dgm:cxn modelId="{B7FE377A-7B6C-4EF5-B74F-05FC2DD2C7E5}" srcId="{F13B7F8C-672F-4748-B658-1A0B3B8E622C}" destId="{35F26EE1-1F74-40C4-898E-33306281C322}" srcOrd="0" destOrd="0" parTransId="{44F14554-A601-4E6F-B6A8-58174A532CD8}" sibTransId="{FCC4F339-2950-44D4-B0A5-B31272C6791B}"/>
    <dgm:cxn modelId="{9C3F7E7F-CBDF-464A-97BC-ACB12D1EEAB4}" type="presOf" srcId="{35F26EE1-1F74-40C4-898E-33306281C322}" destId="{7B190F62-C3C5-47FA-921C-AF0985828656}" srcOrd="0" destOrd="0" presId="urn:microsoft.com/office/officeart/2005/8/layout/process4"/>
    <dgm:cxn modelId="{81343AC2-42CB-47AB-B604-1C1DC31647F1}" type="presOf" srcId="{5161C004-76CB-405E-9F27-69B2ABB41D1C}" destId="{7DDD3AAD-8395-47B9-BC6D-928A4C269B9D}" srcOrd="0" destOrd="0" presId="urn:microsoft.com/office/officeart/2005/8/layout/process4"/>
    <dgm:cxn modelId="{2110AB3B-5069-4904-AFF7-566241E65654}" type="presOf" srcId="{F13B7F8C-672F-4748-B658-1A0B3B8E622C}" destId="{75F767A6-F81B-47D4-8FF4-AB957ECF737A}" srcOrd="0" destOrd="0" presId="urn:microsoft.com/office/officeart/2005/8/layout/process4"/>
    <dgm:cxn modelId="{E6AAFFCE-A606-4861-8009-3F8251CED52E}" type="presParOf" srcId="{75F767A6-F81B-47D4-8FF4-AB957ECF737A}" destId="{638F2724-E3D1-45C8-ABA5-EA1D588B02A2}" srcOrd="0" destOrd="0" presId="urn:microsoft.com/office/officeart/2005/8/layout/process4"/>
    <dgm:cxn modelId="{5028C1BB-E670-4753-B26E-81C174DBCDDD}" type="presParOf" srcId="{638F2724-E3D1-45C8-ABA5-EA1D588B02A2}" destId="{7DDD3AAD-8395-47B9-BC6D-928A4C269B9D}" srcOrd="0" destOrd="0" presId="urn:microsoft.com/office/officeart/2005/8/layout/process4"/>
    <dgm:cxn modelId="{EDD89932-3A73-468B-9985-C25029BA7C86}" type="presParOf" srcId="{75F767A6-F81B-47D4-8FF4-AB957ECF737A}" destId="{FE75DCFC-D322-4FAB-BD66-7F388D67AB16}" srcOrd="1" destOrd="0" presId="urn:microsoft.com/office/officeart/2005/8/layout/process4"/>
    <dgm:cxn modelId="{CAC6144C-3CD8-4E49-9673-873D284EC6DE}" type="presParOf" srcId="{75F767A6-F81B-47D4-8FF4-AB957ECF737A}" destId="{E9088742-10D3-4F9B-806B-BC8BD0A15616}" srcOrd="2" destOrd="0" presId="urn:microsoft.com/office/officeart/2005/8/layout/process4"/>
    <dgm:cxn modelId="{6E396F34-C12E-443A-A97B-BDD656E5C93C}" type="presParOf" srcId="{E9088742-10D3-4F9B-806B-BC8BD0A15616}" destId="{7B190F62-C3C5-47FA-921C-AF098582865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DD3AAD-8395-47B9-BC6D-928A4C269B9D}">
      <dsp:nvSpPr>
        <dsp:cNvPr id="0" name=""/>
        <dsp:cNvSpPr/>
      </dsp:nvSpPr>
      <dsp:spPr>
        <a:xfrm>
          <a:off x="0" y="3243020"/>
          <a:ext cx="9144000" cy="2127772"/>
        </a:xfrm>
        <a:prstGeom prst="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uk-UA" sz="2400" kern="1200" dirty="0" smtClean="0"/>
            <a:t>Визначити, де знаходиться хвилинна стрілка. Хвилинна стрілка, наприклад, показує на 8-му поділку. Тому    5 </a:t>
          </a:r>
          <a:r>
            <a:rPr lang="uk-UA" sz="2400" kern="1200" dirty="0" err="1" smtClean="0"/>
            <a:t>хв</a:t>
          </a:r>
          <a:r>
            <a:rPr lang="uk-UA" sz="2400" kern="1200" dirty="0" smtClean="0"/>
            <a:t> </a:t>
          </a:r>
          <a:r>
            <a:rPr lang="uk-UA" sz="2400" b="1" kern="1200" dirty="0" smtClean="0"/>
            <a:t>∙</a:t>
          </a:r>
          <a:r>
            <a:rPr lang="uk-UA" sz="2400" kern="1200" dirty="0" smtClean="0"/>
            <a:t> 8 = 40 </a:t>
          </a:r>
          <a:r>
            <a:rPr lang="uk-UA" sz="2400" kern="1200" dirty="0" err="1" smtClean="0"/>
            <a:t>хв</a:t>
          </a:r>
          <a:r>
            <a:rPr lang="uk-UA" sz="2400" kern="1200" dirty="0" smtClean="0"/>
            <a:t>.. </a:t>
          </a:r>
          <a:r>
            <a:rPr lang="uk-UA" sz="2400" b="1" kern="1200" dirty="0" smtClean="0"/>
            <a:t>Читаємо : “4 години 40 </a:t>
          </a:r>
          <a:r>
            <a:rPr lang="uk-UA" sz="2400" b="1" kern="1200" dirty="0" err="1" smtClean="0"/>
            <a:t>хвилин”</a:t>
          </a:r>
          <a:r>
            <a:rPr lang="uk-UA" sz="2400" b="1" kern="1200" dirty="0" smtClean="0"/>
            <a:t>.</a:t>
          </a:r>
          <a:endParaRPr lang="ru-RU" sz="2400" b="1" kern="1200" dirty="0" smtClean="0"/>
        </a:p>
        <a:p>
          <a:pPr algn="just" defTabSz="889000">
            <a:lnSpc>
              <a:spcPct val="90000"/>
            </a:lnSpc>
            <a:spcBef>
              <a:spcPct val="0"/>
            </a:spcBef>
            <a:spcAft>
              <a:spcPct val="35000"/>
            </a:spcAft>
          </a:pPr>
          <a:endParaRPr lang="ru-RU" sz="2400" kern="1200" dirty="0"/>
        </a:p>
      </dsp:txBody>
      <dsp:txXfrm>
        <a:off x="0" y="3243020"/>
        <a:ext cx="9144000" cy="2127772"/>
      </dsp:txXfrm>
    </dsp:sp>
    <dsp:sp modelId="{7B190F62-C3C5-47FA-921C-AF0985828656}">
      <dsp:nvSpPr>
        <dsp:cNvPr id="0" name=""/>
        <dsp:cNvSpPr/>
      </dsp:nvSpPr>
      <dsp:spPr>
        <a:xfrm rot="10800000">
          <a:off x="0" y="2422"/>
          <a:ext cx="9144000" cy="3272514"/>
        </a:xfrm>
        <a:prstGeom prst="upArrowCallout">
          <a:avLst/>
        </a:prstGeom>
        <a:gradFill rotWithShape="0">
          <a:gsLst>
            <a:gs pos="0">
              <a:schemeClr val="accent5">
                <a:hueOff val="-1235318"/>
                <a:satOff val="-23953"/>
                <a:lumOff val="-8627"/>
                <a:alphaOff val="0"/>
                <a:shade val="47500"/>
                <a:satMod val="137000"/>
              </a:schemeClr>
            </a:gs>
            <a:gs pos="55000">
              <a:schemeClr val="accent5">
                <a:hueOff val="-1235318"/>
                <a:satOff val="-23953"/>
                <a:lumOff val="-8627"/>
                <a:alphaOff val="0"/>
                <a:shade val="69000"/>
                <a:satMod val="137000"/>
              </a:schemeClr>
            </a:gs>
            <a:gs pos="100000">
              <a:schemeClr val="accent5">
                <a:hueOff val="-1235318"/>
                <a:satOff val="-23953"/>
                <a:lumOff val="-8627"/>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uk-UA" sz="2400" kern="1200" dirty="0" smtClean="0"/>
            <a:t>Визначити де знаходиться годинна стрілка. Бачимо годинна стрілка знаходиться між поділками 4 та 5. Вже пройшло 4 години, тому читаємо “4 години ...”</a:t>
          </a:r>
          <a:endParaRPr lang="ru-RU" sz="2400" kern="1200" dirty="0" smtClean="0"/>
        </a:p>
        <a:p>
          <a:pPr algn="just" defTabSz="2578100">
            <a:lnSpc>
              <a:spcPct val="90000"/>
            </a:lnSpc>
            <a:spcBef>
              <a:spcPct val="0"/>
            </a:spcBef>
            <a:spcAft>
              <a:spcPct val="35000"/>
            </a:spcAft>
          </a:pPr>
          <a:endParaRPr lang="ru-RU" sz="2400" kern="1200" dirty="0"/>
        </a:p>
      </dsp:txBody>
      <dsp:txXfrm rot="10800000">
        <a:off x="0" y="2422"/>
        <a:ext cx="9144000" cy="32725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DD3AAD-8395-47B9-BC6D-928A4C269B9D}">
      <dsp:nvSpPr>
        <dsp:cNvPr id="0" name=""/>
        <dsp:cNvSpPr/>
      </dsp:nvSpPr>
      <dsp:spPr>
        <a:xfrm>
          <a:off x="0" y="3243020"/>
          <a:ext cx="9144000" cy="2127772"/>
        </a:xfrm>
        <a:prstGeom prst="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uk-UA" sz="2400" kern="1200" dirty="0" smtClean="0"/>
            <a:t>Визначити, скільки хвилин не вистачає до 5 годин. Хвилинній стрілки лишилося пройти ще 4 поділки , тому 5 </a:t>
          </a:r>
          <a:r>
            <a:rPr lang="uk-UA" sz="2400" kern="1200" dirty="0" err="1" smtClean="0"/>
            <a:t>хв</a:t>
          </a:r>
          <a:r>
            <a:rPr lang="uk-UA" sz="2400" kern="1200" dirty="0" smtClean="0"/>
            <a:t> </a:t>
          </a:r>
          <a:r>
            <a:rPr lang="uk-UA" sz="2400" b="1" kern="1200" dirty="0" smtClean="0"/>
            <a:t>∙</a:t>
          </a:r>
          <a:r>
            <a:rPr lang="uk-UA" sz="2400" kern="1200" dirty="0" smtClean="0"/>
            <a:t> 4 = 20 </a:t>
          </a:r>
          <a:r>
            <a:rPr lang="uk-UA" sz="2400" kern="1200" dirty="0" err="1" smtClean="0"/>
            <a:t>хв</a:t>
          </a:r>
          <a:r>
            <a:rPr lang="uk-UA" sz="2400" kern="1200" dirty="0" smtClean="0"/>
            <a:t>. </a:t>
          </a:r>
          <a:r>
            <a:rPr lang="uk-UA" sz="2400" b="1" kern="1200" dirty="0" smtClean="0"/>
            <a:t>Читаємо: </a:t>
          </a:r>
          <a:r>
            <a:rPr lang="uk-UA" sz="2400" b="1" kern="1200" dirty="0" err="1" smtClean="0"/>
            <a:t>“Без</a:t>
          </a:r>
          <a:r>
            <a:rPr lang="uk-UA" sz="2400" b="1" kern="1200" dirty="0" smtClean="0"/>
            <a:t> 20 хвилин </a:t>
          </a:r>
          <a:r>
            <a:rPr lang="uk-UA" sz="2400" b="1" kern="1200" dirty="0" err="1" smtClean="0"/>
            <a:t>п”ять”</a:t>
          </a:r>
          <a:r>
            <a:rPr lang="uk-UA" sz="2400" b="1" kern="1200" dirty="0" smtClean="0"/>
            <a:t>.</a:t>
          </a:r>
          <a:endParaRPr lang="ru-RU" sz="2400" b="1" kern="1200" dirty="0"/>
        </a:p>
      </dsp:txBody>
      <dsp:txXfrm>
        <a:off x="0" y="3243020"/>
        <a:ext cx="9144000" cy="2127772"/>
      </dsp:txXfrm>
    </dsp:sp>
    <dsp:sp modelId="{7B190F62-C3C5-47FA-921C-AF0985828656}">
      <dsp:nvSpPr>
        <dsp:cNvPr id="0" name=""/>
        <dsp:cNvSpPr/>
      </dsp:nvSpPr>
      <dsp:spPr>
        <a:xfrm rot="10800000">
          <a:off x="0" y="2422"/>
          <a:ext cx="9144000" cy="3272514"/>
        </a:xfrm>
        <a:prstGeom prst="upArrowCallout">
          <a:avLst/>
        </a:prstGeom>
        <a:gradFill rotWithShape="0">
          <a:gsLst>
            <a:gs pos="0">
              <a:schemeClr val="accent5">
                <a:hueOff val="-1235318"/>
                <a:satOff val="-23953"/>
                <a:lumOff val="-8627"/>
                <a:alphaOff val="0"/>
                <a:shade val="47500"/>
                <a:satMod val="137000"/>
              </a:schemeClr>
            </a:gs>
            <a:gs pos="55000">
              <a:schemeClr val="accent5">
                <a:hueOff val="-1235318"/>
                <a:satOff val="-23953"/>
                <a:lumOff val="-8627"/>
                <a:alphaOff val="0"/>
                <a:shade val="69000"/>
                <a:satMod val="137000"/>
              </a:schemeClr>
            </a:gs>
            <a:gs pos="100000">
              <a:schemeClr val="accent5">
                <a:hueOff val="-1235318"/>
                <a:satOff val="-23953"/>
                <a:lumOff val="-8627"/>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uk-UA" sz="2400" kern="1200" dirty="0" smtClean="0"/>
            <a:t>Визначити де знаходиться годинна стрілка. Бачимо годинна стрілка знаходиться між поділками 4 та 5. Вже пройшло 4 години, тому читаємо “4 </a:t>
          </a:r>
          <a:r>
            <a:rPr lang="uk-UA" sz="2400" kern="1200" dirty="0" err="1" smtClean="0"/>
            <a:t>години...”</a:t>
          </a:r>
          <a:endParaRPr lang="ru-RU" sz="2400" kern="1200" dirty="0"/>
        </a:p>
      </dsp:txBody>
      <dsp:txXfrm rot="10800000">
        <a:off x="0" y="2422"/>
        <a:ext cx="9144000" cy="32725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27.01.2016</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27.01.2016</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2"/>
            <a:ext cx="8077200" cy="4192488"/>
          </a:xfrm>
        </p:spPr>
        <p:txBody>
          <a:bodyPr>
            <a:normAutofit/>
          </a:bodyPr>
          <a:lstStyle/>
          <a:p>
            <a:pPr algn="ctr"/>
            <a:r>
              <a:rPr lang="uk-UA" sz="4800" dirty="0" smtClean="0"/>
              <a:t>Методика навчання основних величин в курсі математики</a:t>
            </a:r>
            <a:r>
              <a:rPr lang="en-US" sz="4800" dirty="0" smtClean="0"/>
              <a:t> </a:t>
            </a:r>
            <a:r>
              <a:rPr lang="uk-UA" sz="4800" dirty="0" smtClean="0"/>
              <a:t>4-го </a:t>
            </a:r>
            <a:r>
              <a:rPr lang="uk-UA" sz="4800" dirty="0" smtClean="0"/>
              <a:t>класу</a:t>
            </a:r>
            <a:endParaRPr lang="uk-UA" sz="4800" dirty="0"/>
          </a:p>
        </p:txBody>
      </p:sp>
      <p:sp>
        <p:nvSpPr>
          <p:cNvPr id="5" name="Подзаголовок 2"/>
          <p:cNvSpPr txBox="1">
            <a:spLocks/>
          </p:cNvSpPr>
          <p:nvPr/>
        </p:nvSpPr>
        <p:spPr>
          <a:xfrm>
            <a:off x="323528" y="5085184"/>
            <a:ext cx="8429652" cy="1508760"/>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uk-UA" sz="3200" b="0" i="0" u="none" strike="noStrike" kern="1200" cap="none" spc="0" normalizeH="0" baseline="0" noProof="0" dirty="0" smtClean="0">
                <a:ln>
                  <a:noFill/>
                </a:ln>
                <a:solidFill>
                  <a:srgbClr val="FFFFFF"/>
                </a:solidFill>
                <a:effectLst/>
                <a:uLnTx/>
                <a:uFillTx/>
                <a:latin typeface="+mn-lt"/>
                <a:ea typeface="+mn-ea"/>
                <a:cs typeface="+mn-cs"/>
              </a:rPr>
              <a:t>Зміст лекції: доктор пед. наук </a:t>
            </a:r>
            <a:r>
              <a:rPr kumimoji="0" lang="uk-UA" sz="3200" b="0" i="0" u="none" strike="noStrike" kern="1200" cap="none" spc="0" normalizeH="0" baseline="0" noProof="0" dirty="0" err="1" smtClean="0">
                <a:ln>
                  <a:noFill/>
                </a:ln>
                <a:solidFill>
                  <a:srgbClr val="FFFFFF"/>
                </a:solidFill>
                <a:effectLst/>
                <a:uLnTx/>
                <a:uFillTx/>
                <a:latin typeface="+mn-lt"/>
                <a:ea typeface="+mn-ea"/>
                <a:cs typeface="+mn-cs"/>
              </a:rPr>
              <a:t>Скворцова</a:t>
            </a:r>
            <a:r>
              <a:rPr kumimoji="0" lang="uk-UA" sz="3200" b="0" i="0" u="none" strike="noStrike" kern="1200" cap="none" spc="0" normalizeH="0" baseline="0" noProof="0" dirty="0" smtClean="0">
                <a:ln>
                  <a:noFill/>
                </a:ln>
                <a:solidFill>
                  <a:srgbClr val="FFFFFF"/>
                </a:solidFill>
                <a:effectLst/>
                <a:uLnTx/>
                <a:uFillTx/>
                <a:latin typeface="+mn-lt"/>
                <a:ea typeface="+mn-ea"/>
                <a:cs typeface="+mn-cs"/>
              </a:rPr>
              <a:t> Світлана Олексіївна</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uk-UA" sz="3200" b="0" i="0" u="none" strike="noStrike" kern="1200" cap="none" spc="0" normalizeH="0" baseline="0" noProof="0" dirty="0" smtClean="0">
                <a:ln>
                  <a:noFill/>
                </a:ln>
                <a:solidFill>
                  <a:srgbClr val="FFFFFF"/>
                </a:solidFill>
                <a:effectLst/>
                <a:uLnTx/>
                <a:uFillTx/>
                <a:latin typeface="+mn-lt"/>
                <a:ea typeface="+mn-ea"/>
                <a:cs typeface="+mn-cs"/>
              </a:rPr>
              <a:t>Технічна  підтримка: </a:t>
            </a:r>
            <a:r>
              <a:rPr kumimoji="0" lang="uk-UA" sz="3200" b="0" i="0" u="none" strike="noStrike" kern="1200" cap="none" spc="0" normalizeH="0" baseline="0" noProof="0" dirty="0" err="1" smtClean="0">
                <a:ln>
                  <a:noFill/>
                </a:ln>
                <a:solidFill>
                  <a:srgbClr val="FFFFFF"/>
                </a:solidFill>
                <a:effectLst/>
                <a:uLnTx/>
                <a:uFillTx/>
                <a:latin typeface="+mn-lt"/>
                <a:ea typeface="+mn-ea"/>
                <a:cs typeface="+mn-cs"/>
              </a:rPr>
              <a:t>Гаран</a:t>
            </a:r>
            <a:r>
              <a:rPr kumimoji="0" lang="uk-UA" sz="3200" b="0" i="0" u="none" strike="noStrike" kern="1200" cap="none" spc="0" normalizeH="0" baseline="0" noProof="0" dirty="0" smtClean="0">
                <a:ln>
                  <a:noFill/>
                </a:ln>
                <a:solidFill>
                  <a:srgbClr val="FFFFFF"/>
                </a:solidFill>
                <a:effectLst/>
                <a:uLnTx/>
                <a:uFillTx/>
                <a:latin typeface="+mn-lt"/>
                <a:ea typeface="+mn-ea"/>
                <a:cs typeface="+mn-cs"/>
              </a:rPr>
              <a:t> Марина</a:t>
            </a:r>
            <a:r>
              <a:rPr kumimoji="0" lang="en-US" sz="3200" b="0" i="0" u="none" strike="noStrike" kern="1200" cap="none" spc="0" normalizeH="0" baseline="0" noProof="0" dirty="0" smtClean="0">
                <a:ln>
                  <a:noFill/>
                </a:ln>
                <a:solidFill>
                  <a:srgbClr val="FFFFFF"/>
                </a:solidFill>
                <a:effectLst/>
                <a:uLnTx/>
                <a:uFillTx/>
                <a:latin typeface="+mn-lt"/>
                <a:ea typeface="+mn-ea"/>
                <a:cs typeface="+mn-cs"/>
              </a:rPr>
              <a:t> </a:t>
            </a:r>
            <a:r>
              <a:rPr kumimoji="0" lang="uk-UA" sz="3200" b="0" i="0" u="none" strike="noStrike" kern="1200" cap="none" spc="0" normalizeH="0" baseline="0" noProof="0" dirty="0" smtClean="0">
                <a:ln>
                  <a:noFill/>
                </a:ln>
                <a:solidFill>
                  <a:srgbClr val="FFFFFF"/>
                </a:solidFill>
                <a:effectLst/>
                <a:uLnTx/>
                <a:uFillTx/>
                <a:latin typeface="+mn-lt"/>
                <a:ea typeface="+mn-ea"/>
                <a:cs typeface="+mn-cs"/>
              </a:rPr>
              <a:t>Сергіївна</a:t>
            </a:r>
            <a:endParaRPr kumimoji="0" lang="ru-RU" sz="32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Година, хвилина, секунда</a:t>
            </a:r>
            <a:endParaRPr lang="ru-RU" sz="3600" dirty="0"/>
          </a:p>
        </p:txBody>
      </p:sp>
      <p:sp>
        <p:nvSpPr>
          <p:cNvPr id="4" name="Скругленная прямоугольная выноска 3"/>
          <p:cNvSpPr/>
          <p:nvPr/>
        </p:nvSpPr>
        <p:spPr>
          <a:xfrm>
            <a:off x="179512" y="2204864"/>
            <a:ext cx="8712968" cy="2736304"/>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sz="2400" dirty="0" smtClean="0"/>
              <a:t> </a:t>
            </a:r>
            <a:r>
              <a:rPr lang="uk-UA" sz="2400" b="1" dirty="0" smtClean="0"/>
              <a:t>Хвилина</a:t>
            </a:r>
            <a:r>
              <a:rPr lang="uk-UA" sz="2400" dirty="0" smtClean="0"/>
              <a:t> </a:t>
            </a:r>
            <a:r>
              <a:rPr lang="uk-UA" sz="2400" dirty="0" smtClean="0"/>
              <a:t>– це  1/60 частина години. Хвилина ділиться на 60 рівних частин – секунд. 1 хвилина дорівнює 60 секундам.</a:t>
            </a:r>
            <a:endParaRPr lang="ru-RU" sz="2400" dirty="0" smtClean="0"/>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Година, хвилина, секунда</a:t>
            </a:r>
            <a:endParaRPr lang="ru-RU" sz="3600" dirty="0"/>
          </a:p>
        </p:txBody>
      </p:sp>
      <p:sp>
        <p:nvSpPr>
          <p:cNvPr id="4" name="Скругленная прямоугольная выноска 3"/>
          <p:cNvSpPr/>
          <p:nvPr/>
        </p:nvSpPr>
        <p:spPr>
          <a:xfrm>
            <a:off x="179512" y="2204864"/>
            <a:ext cx="8712968" cy="1656184"/>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sz="2400" b="1" dirty="0" smtClean="0"/>
              <a:t>Секунда</a:t>
            </a:r>
            <a:r>
              <a:rPr lang="uk-UA" sz="2400" dirty="0" smtClean="0"/>
              <a:t> </a:t>
            </a:r>
            <a:r>
              <a:rPr lang="uk-UA" sz="2400" dirty="0" smtClean="0"/>
              <a:t>– це 1/60 частина хвилини.</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Час. Визначення часу за годинником</a:t>
            </a:r>
            <a:endParaRPr lang="ru-RU" sz="3600"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395536" y="1772816"/>
            <a:ext cx="8229600" cy="3816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Визначення часу за годинником</a:t>
            </a:r>
            <a:endParaRPr lang="ru-RU" sz="3600"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251520" y="1556792"/>
            <a:ext cx="8229600" cy="2997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Визначення часу за годинником</a:t>
            </a:r>
            <a:endParaRPr lang="ru-RU" sz="3600" dirty="0"/>
          </a:p>
        </p:txBody>
      </p:sp>
      <p:pic>
        <p:nvPicPr>
          <p:cNvPr id="25603" name="Picture 3"/>
          <p:cNvPicPr>
            <a:picLocks noGrp="1" noChangeAspect="1" noChangeArrowheads="1"/>
          </p:cNvPicPr>
          <p:nvPr>
            <p:ph idx="1"/>
          </p:nvPr>
        </p:nvPicPr>
        <p:blipFill>
          <a:blip r:embed="rId2" cstate="print"/>
          <a:srcRect/>
          <a:stretch>
            <a:fillRect/>
          </a:stretch>
        </p:blipFill>
        <p:spPr bwMode="auto">
          <a:xfrm>
            <a:off x="1043608" y="1484784"/>
            <a:ext cx="6347048" cy="3298514"/>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827584" y="4221088"/>
            <a:ext cx="7632848" cy="24438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Визначення часу за годинником</a:t>
            </a:r>
            <a:endParaRPr lang="ru-RU" sz="3600"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251520" y="1844824"/>
            <a:ext cx="8229600" cy="271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Визначення часу за годинником. </a:t>
            </a:r>
            <a:br>
              <a:rPr lang="uk-UA" sz="3600" dirty="0" smtClean="0"/>
            </a:br>
            <a:r>
              <a:rPr lang="uk-UA" sz="3600" dirty="0" smtClean="0"/>
              <a:t>1 спосіб</a:t>
            </a:r>
            <a:endParaRPr lang="ru-RU" sz="3600" dirty="0"/>
          </a:p>
        </p:txBody>
      </p:sp>
      <p:graphicFrame>
        <p:nvGraphicFramePr>
          <p:cNvPr id="4" name="Схема 3"/>
          <p:cNvGraphicFramePr/>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7B190F62-C3C5-47FA-921C-AF0985828656}"/>
                                            </p:graphicEl>
                                          </p:spTgt>
                                        </p:tgtEl>
                                        <p:attrNameLst>
                                          <p:attrName>style.visibility</p:attrName>
                                        </p:attrNameLst>
                                      </p:cBhvr>
                                      <p:to>
                                        <p:strVal val="visible"/>
                                      </p:to>
                                    </p:set>
                                    <p:animEffect transition="in" filter="wipe(up)">
                                      <p:cBhvr>
                                        <p:cTn id="7" dur="500"/>
                                        <p:tgtEl>
                                          <p:spTgt spid="4">
                                            <p:graphicEl>
                                              <a:dgm id="{7B190F62-C3C5-47FA-921C-AF098582865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7DDD3AAD-8395-47B9-BC6D-928A4C269B9D}"/>
                                            </p:graphicEl>
                                          </p:spTgt>
                                        </p:tgtEl>
                                        <p:attrNameLst>
                                          <p:attrName>style.visibility</p:attrName>
                                        </p:attrNameLst>
                                      </p:cBhvr>
                                      <p:to>
                                        <p:strVal val="visible"/>
                                      </p:to>
                                    </p:set>
                                    <p:animEffect transition="in" filter="wipe(up)">
                                      <p:cBhvr>
                                        <p:cTn id="12" dur="500"/>
                                        <p:tgtEl>
                                          <p:spTgt spid="4">
                                            <p:graphicEl>
                                              <a:dgm id="{7DDD3AAD-8395-47B9-BC6D-928A4C269B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Визначення часу за годинником. </a:t>
            </a:r>
            <a:br>
              <a:rPr lang="uk-UA" sz="3600" dirty="0" smtClean="0"/>
            </a:br>
            <a:r>
              <a:rPr lang="uk-UA" sz="3600" dirty="0" smtClean="0"/>
              <a:t>2 спосіб</a:t>
            </a:r>
            <a:endParaRPr lang="ru-RU" sz="3600" dirty="0"/>
          </a:p>
        </p:txBody>
      </p:sp>
      <p:sp>
        <p:nvSpPr>
          <p:cNvPr id="3" name="Содержимое 2"/>
          <p:cNvSpPr>
            <a:spLocks noGrp="1"/>
          </p:cNvSpPr>
          <p:nvPr>
            <p:ph idx="1"/>
          </p:nvPr>
        </p:nvSpPr>
        <p:spPr/>
        <p:txBody>
          <a:bodyPr/>
          <a:lstStyle/>
          <a:p>
            <a:endParaRPr lang="ru-RU" dirty="0"/>
          </a:p>
        </p:txBody>
      </p:sp>
      <p:graphicFrame>
        <p:nvGraphicFramePr>
          <p:cNvPr id="4" name="Схема 3"/>
          <p:cNvGraphicFramePr/>
          <p:nvPr/>
        </p:nvGraphicFramePr>
        <p:xfrm>
          <a:off x="35496"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7B190F62-C3C5-47FA-921C-AF0985828656}"/>
                                            </p:graphicEl>
                                          </p:spTgt>
                                        </p:tgtEl>
                                        <p:attrNameLst>
                                          <p:attrName>style.visibility</p:attrName>
                                        </p:attrNameLst>
                                      </p:cBhvr>
                                      <p:to>
                                        <p:strVal val="visible"/>
                                      </p:to>
                                    </p:set>
                                    <p:animEffect transition="in" filter="wipe(up)">
                                      <p:cBhvr>
                                        <p:cTn id="7" dur="500"/>
                                        <p:tgtEl>
                                          <p:spTgt spid="4">
                                            <p:graphicEl>
                                              <a:dgm id="{7B190F62-C3C5-47FA-921C-AF098582865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7DDD3AAD-8395-47B9-BC6D-928A4C269B9D}"/>
                                            </p:graphicEl>
                                          </p:spTgt>
                                        </p:tgtEl>
                                        <p:attrNameLst>
                                          <p:attrName>style.visibility</p:attrName>
                                        </p:attrNameLst>
                                      </p:cBhvr>
                                      <p:to>
                                        <p:strVal val="visible"/>
                                      </p:to>
                                    </p:set>
                                    <p:animEffect transition="in" filter="wipe(up)">
                                      <p:cBhvr>
                                        <p:cTn id="12" dur="500"/>
                                        <p:tgtEl>
                                          <p:spTgt spid="4">
                                            <p:graphicEl>
                                              <a:dgm id="{7DDD3AAD-8395-47B9-BC6D-928A4C269B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Вартість</a:t>
            </a:r>
            <a:endParaRPr lang="ru-RU" sz="3600"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467544" y="1556792"/>
            <a:ext cx="8229600" cy="3838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Вартість. 1 гривня</a:t>
            </a:r>
            <a:endParaRPr lang="ru-RU" sz="3600"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251520" y="1484784"/>
            <a:ext cx="8229600" cy="2995448"/>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467544" y="4525028"/>
            <a:ext cx="7884368" cy="2332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428736"/>
          <a:ext cx="9144000" cy="5669280"/>
        </p:xfrm>
        <a:graphic>
          <a:graphicData uri="http://schemas.openxmlformats.org/drawingml/2006/table">
            <a:tbl>
              <a:tblPr firstRow="1" bandRow="1">
                <a:tableStyleId>{5C22544A-7EE6-4342-B048-85BDC9FD1C3A}</a:tableStyleId>
              </a:tblPr>
              <a:tblGrid>
                <a:gridCol w="4788024"/>
                <a:gridCol w="4355976"/>
              </a:tblGrid>
              <a:tr h="465622">
                <a:tc>
                  <a:txBody>
                    <a:bodyPr/>
                    <a:lstStyle/>
                    <a:p>
                      <a:pPr algn="ctr" rtl="0" eaLnBrk="1" latinLnBrk="0" hangingPunct="1"/>
                      <a:r>
                        <a:rPr kumimoji="0" lang="uk-UA" sz="2000" b="1" kern="1200" dirty="0" smtClean="0">
                          <a:solidFill>
                            <a:schemeClr val="lt1"/>
                          </a:solidFill>
                          <a:latin typeface="+mn-lt"/>
                          <a:ea typeface="+mn-ea"/>
                          <a:cs typeface="+mn-cs"/>
                        </a:rPr>
                        <a:t>Зміст навчального матеріалу</a:t>
                      </a:r>
                      <a:endParaRPr kumimoji="0" lang="ru-RU" sz="2000" b="1" kern="1200" dirty="0">
                        <a:solidFill>
                          <a:schemeClr val="lt1"/>
                        </a:solidFill>
                        <a:latin typeface="+mn-lt"/>
                        <a:ea typeface="+mn-ea"/>
                        <a:cs typeface="+mn-cs"/>
                      </a:endParaRPr>
                    </a:p>
                  </a:txBody>
                  <a:tcPr>
                    <a:lnR w="12700" cap="flat" cmpd="sng" algn="ctr">
                      <a:solidFill>
                        <a:schemeClr val="bg1"/>
                      </a:solidFill>
                      <a:prstDash val="solid"/>
                      <a:round/>
                      <a:headEnd type="none" w="med" len="med"/>
                      <a:tailEnd type="none" w="med" len="med"/>
                    </a:lnR>
                  </a:tcPr>
                </a:tc>
                <a:tc>
                  <a:txBody>
                    <a:bodyPr/>
                    <a:lstStyle/>
                    <a:p>
                      <a:pPr algn="ctr" rtl="0" eaLnBrk="1" latinLnBrk="0" hangingPunct="1"/>
                      <a:r>
                        <a:rPr kumimoji="0" lang="uk-UA" sz="2000" b="1" kern="1200" dirty="0" smtClean="0">
                          <a:solidFill>
                            <a:schemeClr val="lt1"/>
                          </a:solidFill>
                          <a:latin typeface="+mn-lt"/>
                          <a:ea typeface="+mn-ea"/>
                          <a:cs typeface="+mn-cs"/>
                        </a:rPr>
                        <a:t>Державні вимоги до рівня загальноосвітньої підготовки учнів</a:t>
                      </a:r>
                      <a:endParaRPr kumimoji="0" lang="ru-RU" sz="2000" b="1" kern="1200" dirty="0">
                        <a:solidFill>
                          <a:schemeClr val="lt1"/>
                        </a:solidFill>
                        <a:latin typeface="+mn-lt"/>
                        <a:ea typeface="+mn-ea"/>
                        <a:cs typeface="+mn-cs"/>
                      </a:endParaRPr>
                    </a:p>
                  </a:txBody>
                  <a:tcPr>
                    <a:lnL w="12700" cap="flat" cmpd="sng" algn="ctr">
                      <a:solidFill>
                        <a:schemeClr val="bg1"/>
                      </a:solidFill>
                      <a:prstDash val="solid"/>
                      <a:round/>
                      <a:headEnd type="none" w="med" len="med"/>
                      <a:tailEnd type="none" w="med" len="med"/>
                    </a:lnL>
                  </a:tcPr>
                </a:tc>
              </a:tr>
              <a:tr h="4749352">
                <a:tc>
                  <a:txBody>
                    <a:bodyPr/>
                    <a:lstStyle/>
                    <a:p>
                      <a:pPr>
                        <a:lnSpc>
                          <a:spcPct val="80000"/>
                        </a:lnSpc>
                      </a:pPr>
                      <a:r>
                        <a:rPr kumimoji="0" lang="uk-UA" sz="2000" b="1" kern="1200" dirty="0" smtClean="0">
                          <a:solidFill>
                            <a:schemeClr val="dk1"/>
                          </a:solidFill>
                          <a:latin typeface="+mn-lt"/>
                          <a:ea typeface="+mn-ea"/>
                          <a:cs typeface="+mn-cs"/>
                        </a:rPr>
                        <a:t>Довжина</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Одиниці вимірювання довжини: міліметр, сантиметр, дециметр, метр, кілометр. </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Співвідношення між одиницями вимірювання довжини.</a:t>
                      </a:r>
                      <a:endParaRPr kumimoji="0" lang="ru-RU" sz="2000" kern="1200" dirty="0" smtClean="0">
                        <a:solidFill>
                          <a:schemeClr val="dk1"/>
                        </a:solidFill>
                        <a:latin typeface="+mn-lt"/>
                        <a:ea typeface="+mn-ea"/>
                        <a:cs typeface="+mn-cs"/>
                      </a:endParaRPr>
                    </a:p>
                    <a:p>
                      <a:pPr>
                        <a:lnSpc>
                          <a:spcPct val="80000"/>
                        </a:lnSpc>
                      </a:pPr>
                      <a:r>
                        <a:rPr kumimoji="0" lang="uk-UA" sz="2000" b="1" kern="1200" dirty="0" smtClean="0">
                          <a:solidFill>
                            <a:schemeClr val="dk1"/>
                          </a:solidFill>
                          <a:latin typeface="+mn-lt"/>
                          <a:ea typeface="+mn-ea"/>
                          <a:cs typeface="+mn-cs"/>
                        </a:rPr>
                        <a:t>Маса</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Одиниці вимірювання маси: грам, кілограм, центнер, тонна. Співвідношення між одиницями вимірювання маси.</a:t>
                      </a:r>
                      <a:endParaRPr kumimoji="0" lang="ru-RU" sz="2000" kern="1200" dirty="0" smtClean="0">
                        <a:solidFill>
                          <a:schemeClr val="dk1"/>
                        </a:solidFill>
                        <a:latin typeface="+mn-lt"/>
                        <a:ea typeface="+mn-ea"/>
                        <a:cs typeface="+mn-cs"/>
                      </a:endParaRPr>
                    </a:p>
                    <a:p>
                      <a:pPr>
                        <a:lnSpc>
                          <a:spcPct val="80000"/>
                        </a:lnSpc>
                      </a:pPr>
                      <a:r>
                        <a:rPr kumimoji="0" lang="uk-UA" sz="2000" b="1" kern="1200" dirty="0" smtClean="0">
                          <a:solidFill>
                            <a:schemeClr val="dk1"/>
                          </a:solidFill>
                          <a:latin typeface="+mn-lt"/>
                          <a:ea typeface="+mn-ea"/>
                          <a:cs typeface="+mn-cs"/>
                        </a:rPr>
                        <a:t>Час</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Одиниці вимірювання часу: секунда, хвилина, година, доба; проміжки часу: місяць, рік, століття. </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Співвідношення між одиницями вимірювання часу. </a:t>
                      </a:r>
                      <a:endParaRPr kumimoji="0" lang="ru-RU" sz="2000" kern="1200" dirty="0" smtClean="0">
                        <a:solidFill>
                          <a:schemeClr val="dk1"/>
                        </a:solidFill>
                        <a:latin typeface="+mn-lt"/>
                        <a:ea typeface="+mn-ea"/>
                        <a:cs typeface="+mn-cs"/>
                      </a:endParaRPr>
                    </a:p>
                    <a:p>
                      <a:pPr>
                        <a:lnSpc>
                          <a:spcPct val="80000"/>
                        </a:lnSpc>
                      </a:pPr>
                      <a:r>
                        <a:rPr kumimoji="0" lang="uk-UA" sz="2000" b="1" kern="1200" dirty="0" smtClean="0">
                          <a:solidFill>
                            <a:schemeClr val="dk1"/>
                          </a:solidFill>
                          <a:latin typeface="+mn-lt"/>
                          <a:ea typeface="+mn-ea"/>
                          <a:cs typeface="+mn-cs"/>
                        </a:rPr>
                        <a:t>Вартість</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Одиниці вартості: гривня, копійка.</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Співвідношення між одиницями вартості.</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 </a:t>
                      </a:r>
                      <a:endParaRPr kumimoji="0" lang="ru-RU" sz="2000" kern="120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tcPr>
                </a:tc>
                <a:tc>
                  <a:txBody>
                    <a:bodyPr/>
                    <a:lstStyle/>
                    <a:p>
                      <a:pPr>
                        <a:lnSpc>
                          <a:spcPct val="80000"/>
                        </a:lnSpc>
                      </a:pPr>
                      <a:r>
                        <a:rPr kumimoji="0" lang="uk-UA" sz="2000" i="1" kern="1200" dirty="0" smtClean="0">
                          <a:solidFill>
                            <a:schemeClr val="dk1"/>
                          </a:solidFill>
                          <a:latin typeface="+mn-lt"/>
                          <a:ea typeface="+mn-ea"/>
                          <a:cs typeface="+mn-cs"/>
                        </a:rPr>
                        <a:t>знає</a:t>
                      </a:r>
                      <a:r>
                        <a:rPr kumimoji="0" lang="uk-UA" sz="2000" kern="1200" dirty="0" smtClean="0">
                          <a:solidFill>
                            <a:schemeClr val="dk1"/>
                          </a:solidFill>
                          <a:latin typeface="+mn-lt"/>
                          <a:ea typeface="+mn-ea"/>
                          <a:cs typeface="+mn-cs"/>
                        </a:rPr>
                        <a:t> назви і позначення одиниць величин – довжини (мм, см, дм, м, км), маси (г, кг, ц, т), часу (с, </a:t>
                      </a:r>
                      <a:r>
                        <a:rPr kumimoji="0" lang="uk-UA" sz="2000" kern="1200" dirty="0" err="1" smtClean="0">
                          <a:solidFill>
                            <a:schemeClr val="dk1"/>
                          </a:solidFill>
                          <a:latin typeface="+mn-lt"/>
                          <a:ea typeface="+mn-ea"/>
                          <a:cs typeface="+mn-cs"/>
                        </a:rPr>
                        <a:t>хв</a:t>
                      </a:r>
                      <a:r>
                        <a:rPr kumimoji="0" lang="uk-UA" sz="2000" kern="1200" dirty="0" smtClean="0">
                          <a:solidFill>
                            <a:schemeClr val="dk1"/>
                          </a:solidFill>
                          <a:latin typeface="+mn-lt"/>
                          <a:ea typeface="+mn-ea"/>
                          <a:cs typeface="+mn-cs"/>
                        </a:rPr>
                        <a:t>, </a:t>
                      </a:r>
                      <a:r>
                        <a:rPr kumimoji="0" lang="uk-UA" sz="2000" kern="1200" dirty="0" err="1" smtClean="0">
                          <a:solidFill>
                            <a:schemeClr val="dk1"/>
                          </a:solidFill>
                          <a:latin typeface="+mn-lt"/>
                          <a:ea typeface="+mn-ea"/>
                          <a:cs typeface="+mn-cs"/>
                        </a:rPr>
                        <a:t>год</a:t>
                      </a:r>
                      <a:r>
                        <a:rPr kumimoji="0" lang="uk-UA" sz="2000" kern="1200" dirty="0" smtClean="0">
                          <a:solidFill>
                            <a:schemeClr val="dk1"/>
                          </a:solidFill>
                          <a:latin typeface="+mn-lt"/>
                          <a:ea typeface="+mn-ea"/>
                          <a:cs typeface="+mn-cs"/>
                        </a:rPr>
                        <a:t>), вартості (к., </a:t>
                      </a:r>
                      <a:r>
                        <a:rPr kumimoji="0" lang="uk-UA" sz="2000" kern="1200" dirty="0" err="1" smtClean="0">
                          <a:solidFill>
                            <a:schemeClr val="dk1"/>
                          </a:solidFill>
                          <a:latin typeface="+mn-lt"/>
                          <a:ea typeface="+mn-ea"/>
                          <a:cs typeface="+mn-cs"/>
                        </a:rPr>
                        <a:t>грн</a:t>
                      </a:r>
                      <a:r>
                        <a:rPr kumimoji="0" lang="uk-UA" sz="2000" kern="1200" dirty="0" smtClean="0">
                          <a:solidFill>
                            <a:schemeClr val="dk1"/>
                          </a:solidFill>
                          <a:latin typeface="+mn-lt"/>
                          <a:ea typeface="+mn-ea"/>
                          <a:cs typeface="+mn-cs"/>
                        </a:rPr>
                        <a:t>), співвідношення між одиницями довжини, маси, часу, грошовими одиницями;</a:t>
                      </a:r>
                      <a:endParaRPr kumimoji="0" lang="ru-RU" sz="2000" kern="1200" dirty="0" smtClean="0">
                        <a:solidFill>
                          <a:schemeClr val="dk1"/>
                        </a:solidFill>
                        <a:latin typeface="+mn-lt"/>
                        <a:ea typeface="+mn-ea"/>
                        <a:cs typeface="+mn-cs"/>
                      </a:endParaRPr>
                    </a:p>
                    <a:p>
                      <a:pPr>
                        <a:lnSpc>
                          <a:spcPct val="80000"/>
                        </a:lnSpc>
                      </a:pPr>
                      <a:r>
                        <a:rPr kumimoji="0" lang="uk-UA" sz="2000" i="1" kern="1200" dirty="0" smtClean="0">
                          <a:solidFill>
                            <a:schemeClr val="dk1"/>
                          </a:solidFill>
                          <a:latin typeface="+mn-lt"/>
                          <a:ea typeface="+mn-ea"/>
                          <a:cs typeface="+mn-cs"/>
                        </a:rPr>
                        <a:t>застосовує</a:t>
                      </a:r>
                      <a:r>
                        <a:rPr kumimoji="0" lang="uk-UA" sz="2000" kern="1200" dirty="0" smtClean="0">
                          <a:solidFill>
                            <a:schemeClr val="dk1"/>
                          </a:solidFill>
                          <a:latin typeface="+mn-lt"/>
                          <a:ea typeface="+mn-ea"/>
                          <a:cs typeface="+mn-cs"/>
                        </a:rPr>
                        <a:t> співвідношення між одиницями вимірювання величин під час розв’язування пізнавальних і практично зорієнтованих задач</a:t>
                      </a:r>
                      <a:endParaRPr kumimoji="0" lang="ru-RU" sz="2000" kern="1200" dirty="0" smtClean="0">
                        <a:solidFill>
                          <a:schemeClr val="dk1"/>
                        </a:solidFill>
                        <a:latin typeface="+mn-lt"/>
                        <a:ea typeface="+mn-ea"/>
                        <a:cs typeface="+mn-cs"/>
                      </a:endParaRPr>
                    </a:p>
                    <a:p>
                      <a:pPr>
                        <a:lnSpc>
                          <a:spcPct val="80000"/>
                        </a:lnSpc>
                      </a:pPr>
                      <a:r>
                        <a:rPr kumimoji="0" lang="uk-UA" sz="2000" i="1" kern="1200" dirty="0" smtClean="0">
                          <a:solidFill>
                            <a:schemeClr val="dk1"/>
                          </a:solidFill>
                          <a:latin typeface="+mn-lt"/>
                          <a:ea typeface="+mn-ea"/>
                          <a:cs typeface="+mn-cs"/>
                        </a:rPr>
                        <a:t>перетворює</a:t>
                      </a:r>
                      <a:r>
                        <a:rPr kumimoji="0" lang="uk-UA" sz="2000" kern="1200" dirty="0" smtClean="0">
                          <a:solidFill>
                            <a:schemeClr val="dk1"/>
                          </a:solidFill>
                          <a:latin typeface="+mn-lt"/>
                          <a:ea typeface="+mn-ea"/>
                          <a:cs typeface="+mn-cs"/>
                        </a:rPr>
                        <a:t> більші одиниці вимірювання величини на менші і навпаки;</a:t>
                      </a:r>
                      <a:endParaRPr kumimoji="0" lang="ru-RU" sz="2000" kern="1200" dirty="0" smtClean="0">
                        <a:solidFill>
                          <a:schemeClr val="dk1"/>
                        </a:solidFill>
                        <a:latin typeface="+mn-lt"/>
                        <a:ea typeface="+mn-ea"/>
                        <a:cs typeface="+mn-cs"/>
                      </a:endParaRPr>
                    </a:p>
                    <a:p>
                      <a:pPr>
                        <a:lnSpc>
                          <a:spcPct val="80000"/>
                        </a:lnSpc>
                      </a:pPr>
                      <a:r>
                        <a:rPr kumimoji="0" lang="uk-UA" sz="2000" i="1" kern="1200" dirty="0" smtClean="0">
                          <a:solidFill>
                            <a:schemeClr val="dk1"/>
                          </a:solidFill>
                          <a:latin typeface="+mn-lt"/>
                          <a:ea typeface="+mn-ea"/>
                          <a:cs typeface="+mn-cs"/>
                        </a:rPr>
                        <a:t>порівнює</a:t>
                      </a:r>
                      <a:r>
                        <a:rPr kumimoji="0" lang="uk-UA" sz="2000" kern="1200" dirty="0" smtClean="0">
                          <a:solidFill>
                            <a:schemeClr val="dk1"/>
                          </a:solidFill>
                          <a:latin typeface="+mn-lt"/>
                          <a:ea typeface="+mn-ea"/>
                          <a:cs typeface="+mn-cs"/>
                        </a:rPr>
                        <a:t> іменовані числа (величини);</a:t>
                      </a:r>
                      <a:endParaRPr kumimoji="0" lang="ru-RU" sz="2000" kern="1200" dirty="0" smtClean="0">
                        <a:solidFill>
                          <a:schemeClr val="dk1"/>
                        </a:solidFill>
                        <a:latin typeface="+mn-lt"/>
                        <a:ea typeface="+mn-ea"/>
                        <a:cs typeface="+mn-cs"/>
                      </a:endParaRPr>
                    </a:p>
                    <a:p>
                      <a:pPr>
                        <a:lnSpc>
                          <a:spcPct val="80000"/>
                        </a:lnSpc>
                      </a:pPr>
                      <a:r>
                        <a:rPr kumimoji="0" lang="uk-UA" sz="2000" i="1" kern="1200" dirty="0" smtClean="0">
                          <a:solidFill>
                            <a:schemeClr val="dk1"/>
                          </a:solidFill>
                          <a:latin typeface="+mn-lt"/>
                          <a:ea typeface="+mn-ea"/>
                          <a:cs typeface="+mn-cs"/>
                        </a:rPr>
                        <a:t>виконує</a:t>
                      </a:r>
                      <a:r>
                        <a:rPr kumimoji="0" lang="uk-UA" sz="2000" kern="1200" dirty="0" smtClean="0">
                          <a:solidFill>
                            <a:schemeClr val="dk1"/>
                          </a:solidFill>
                          <a:latin typeface="+mn-lt"/>
                          <a:ea typeface="+mn-ea"/>
                          <a:cs typeface="+mn-cs"/>
                        </a:rPr>
                        <a:t> додавання і віднімання  іменованих чисел, множення і ділення іменованих чисел, поданих у одиницях вимірювання довжини й маси, на одноцифрове число.</a:t>
                      </a:r>
                      <a:endParaRPr kumimoji="0" lang="ru-RU" sz="20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tcPr>
                </a:tc>
              </a:tr>
            </a:tbl>
          </a:graphicData>
        </a:graphic>
      </p:graphicFrame>
      <p:sp>
        <p:nvSpPr>
          <p:cNvPr id="5" name="Заголовок 1"/>
          <p:cNvSpPr txBox="1">
            <a:spLocks/>
          </p:cNvSpPr>
          <p:nvPr/>
        </p:nvSpPr>
        <p:spPr>
          <a:xfrm>
            <a:off x="0" y="44624"/>
            <a:ext cx="893832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lnSpc>
                <a:spcPct val="80000"/>
              </a:lnSpc>
              <a:spcBef>
                <a:spcPct val="0"/>
              </a:spcBef>
              <a:defRPr/>
            </a:pPr>
            <a:r>
              <a:rPr lang="uk-UA" sz="3600" b="1" dirty="0" smtClean="0">
                <a:solidFill>
                  <a:srgbClr val="FFC000"/>
                </a:solidFill>
              </a:rPr>
              <a:t>Величини (протягом року)</a:t>
            </a:r>
            <a:endParaRPr lang="ru-RU" sz="3600" dirty="0" smtClean="0">
              <a:solidFill>
                <a:srgbClr val="FFC000"/>
              </a:solidFill>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uk-UA" sz="3600" b="1" i="0" u="none" strike="noStrike" kern="1200" cap="none" spc="0" normalizeH="0" baseline="0" noProof="0" dirty="0" smtClean="0">
                <a:ln>
                  <a:noFill/>
                </a:ln>
                <a:solidFill>
                  <a:srgbClr val="FFC000"/>
                </a:solidFill>
                <a:effectLst/>
                <a:uLnTx/>
                <a:uFillTx/>
                <a:latin typeface="+mj-lt"/>
                <a:ea typeface="+mj-ea"/>
                <a:cs typeface="+mj-cs"/>
              </a:rPr>
              <a:t>Нова </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навчальна програма 2011 р. (</a:t>
            </a:r>
            <a:r>
              <a:rPr kumimoji="0" lang="uk-UA" sz="3600" b="1" i="0" u="none" strike="noStrike" kern="1200" cap="none" spc="0" normalizeH="0" baseline="0" noProof="0" dirty="0" smtClean="0">
                <a:ln w="12700">
                  <a:noFill/>
                  <a:prstDash val="solid"/>
                </a:ln>
                <a:solidFill>
                  <a:srgbClr val="FFC000"/>
                </a:solidFill>
                <a:effectLst>
                  <a:outerShdw blurRad="41275" dist="20320" dir="1800000" algn="tl" rotWithShape="0">
                    <a:srgbClr val="000000">
                      <a:alpha val="40000"/>
                    </a:srgbClr>
                  </a:outerShdw>
                </a:effectLst>
                <a:uLnTx/>
                <a:uFillTx/>
                <a:latin typeface="+mj-lt"/>
                <a:ea typeface="+mj-ea"/>
                <a:cs typeface="+mj-cs"/>
              </a:rPr>
              <a:t>зі змінами 2015 р.)</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 </a:t>
            </a:r>
            <a:r>
              <a:rPr lang="uk-UA" sz="3600" b="1" dirty="0" smtClean="0">
                <a:solidFill>
                  <a:srgbClr val="FFC000"/>
                </a:solidFill>
                <a:latin typeface="+mj-lt"/>
                <a:ea typeface="+mj-ea"/>
                <a:cs typeface="+mj-cs"/>
              </a:rPr>
              <a:t>4</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 </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клас</a:t>
            </a:r>
            <a:endParaRPr kumimoji="0" lang="ru-RU" sz="3600" b="1" i="0" u="none" strike="noStrike" kern="1200" cap="none" spc="0" normalizeH="0" baseline="0" noProof="0" dirty="0">
              <a:ln>
                <a:noFill/>
              </a:ln>
              <a:solidFill>
                <a:srgbClr val="FFC000"/>
              </a:solidFill>
              <a:effectLst/>
              <a:uLnTx/>
              <a:uFillTx/>
              <a:latin typeface="+mj-lt"/>
              <a:ea typeface="+mj-ea"/>
              <a:cs typeface="+mj-cs"/>
            </a:endParaRPr>
          </a:p>
        </p:txBody>
      </p:sp>
      <p:sp>
        <p:nvSpPr>
          <p:cNvPr id="7" name="Rectangle 6"/>
          <p:cNvSpPr>
            <a:spLocks noChangeArrowheads="1"/>
          </p:cNvSpPr>
          <p:nvPr/>
        </p:nvSpPr>
        <p:spPr bwMode="auto">
          <a:xfrm>
            <a:off x="4832516" y="2173920"/>
            <a:ext cx="5572132" cy="5143512"/>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a:stretch>
            <a:fillRect/>
          </a:stretch>
        </p:blipFill>
        <p:spPr bwMode="auto">
          <a:xfrm>
            <a:off x="395536" y="1700808"/>
            <a:ext cx="8229600" cy="2922219"/>
          </a:xfrm>
          <a:prstGeom prst="rect">
            <a:avLst/>
          </a:prstGeom>
          <a:noFill/>
          <a:ln w="9525">
            <a:noFill/>
            <a:miter lim="800000"/>
            <a:headEnd/>
            <a:tailEnd/>
          </a:ln>
        </p:spPr>
      </p:pic>
      <p:sp>
        <p:nvSpPr>
          <p:cNvPr id="4" name="Заголовок 1"/>
          <p:cNvSpPr>
            <a:spLocks noGrp="1"/>
          </p:cNvSpPr>
          <p:nvPr>
            <p:ph type="title"/>
          </p:nvPr>
        </p:nvSpPr>
        <p:spPr/>
        <p:txBody>
          <a:bodyPr>
            <a:normAutofit/>
          </a:bodyPr>
          <a:lstStyle/>
          <a:p>
            <a:pPr algn="ctr"/>
            <a:r>
              <a:rPr lang="uk-UA" sz="3600" dirty="0" smtClean="0"/>
              <a:t>Вартість. 1 гривня</a:t>
            </a:r>
            <a:endParaRPr lang="ru-RU"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Периметр многокутника. Підготовка</a:t>
            </a:r>
            <a:endParaRPr lang="ru-RU" sz="3600"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323528" y="1484784"/>
            <a:ext cx="8229600" cy="259798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51520" y="4293096"/>
            <a:ext cx="8229600" cy="1975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Периметр многокутника. Ознайомлення</a:t>
            </a:r>
            <a:endParaRPr lang="ru-RU" sz="3600" dirty="0"/>
          </a:p>
        </p:txBody>
      </p:sp>
      <p:pic>
        <p:nvPicPr>
          <p:cNvPr id="49154" name="Picture 2"/>
          <p:cNvPicPr>
            <a:picLocks noGrp="1" noChangeAspect="1" noChangeArrowheads="1"/>
          </p:cNvPicPr>
          <p:nvPr>
            <p:ph idx="1"/>
          </p:nvPr>
        </p:nvPicPr>
        <p:blipFill>
          <a:blip r:embed="rId2" cstate="print"/>
          <a:srcRect/>
          <a:stretch>
            <a:fillRect/>
          </a:stretch>
        </p:blipFill>
        <p:spPr bwMode="auto">
          <a:xfrm>
            <a:off x="395536" y="1700808"/>
            <a:ext cx="8229600" cy="2839957"/>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395536" y="4581128"/>
            <a:ext cx="8424936" cy="1924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Периметр многокутника. Закріплення</a:t>
            </a:r>
            <a:endParaRPr lang="ru-RU" sz="3600" dirty="0"/>
          </a:p>
        </p:txBody>
      </p:sp>
      <p:pic>
        <p:nvPicPr>
          <p:cNvPr id="50178" name="Picture 2"/>
          <p:cNvPicPr>
            <a:picLocks noGrp="1" noChangeAspect="1" noChangeArrowheads="1"/>
          </p:cNvPicPr>
          <p:nvPr>
            <p:ph idx="1"/>
          </p:nvPr>
        </p:nvPicPr>
        <p:blipFill>
          <a:blip r:embed="rId2" cstate="print"/>
          <a:srcRect/>
          <a:stretch>
            <a:fillRect/>
          </a:stretch>
        </p:blipFill>
        <p:spPr bwMode="auto">
          <a:xfrm>
            <a:off x="2231232" y="1484784"/>
            <a:ext cx="6912768" cy="1951292"/>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179512" y="3356992"/>
            <a:ext cx="7848872" cy="3429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969296"/>
          </a:xfrm>
        </p:spPr>
        <p:txBody>
          <a:bodyPr>
            <a:normAutofit/>
          </a:bodyPr>
          <a:lstStyle/>
          <a:p>
            <a:pPr algn="ctr"/>
            <a:r>
              <a:rPr lang="uk-UA" sz="3600" dirty="0" smtClean="0"/>
              <a:t>Периметр многокутника</a:t>
            </a:r>
            <a:endParaRPr lang="ru-RU" sz="3600" dirty="0"/>
          </a:p>
        </p:txBody>
      </p:sp>
      <p:pic>
        <p:nvPicPr>
          <p:cNvPr id="48130" name="Picture 2"/>
          <p:cNvPicPr>
            <a:picLocks noGrp="1" noChangeAspect="1" noChangeArrowheads="1"/>
          </p:cNvPicPr>
          <p:nvPr>
            <p:ph idx="1"/>
          </p:nvPr>
        </p:nvPicPr>
        <p:blipFill>
          <a:blip r:embed="rId2" cstate="print"/>
          <a:srcRect/>
          <a:stretch>
            <a:fillRect/>
          </a:stretch>
        </p:blipFill>
        <p:spPr bwMode="auto">
          <a:xfrm>
            <a:off x="395536" y="1536141"/>
            <a:ext cx="8229600" cy="2684947"/>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395536" y="4421579"/>
            <a:ext cx="8532440" cy="23917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down)">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484784"/>
          <a:ext cx="9144000" cy="5450392"/>
        </p:xfrm>
        <a:graphic>
          <a:graphicData uri="http://schemas.openxmlformats.org/drawingml/2006/table">
            <a:tbl>
              <a:tblPr firstRow="1" bandRow="1">
                <a:tableStyleId>{5C22544A-7EE6-4342-B048-85BDC9FD1C3A}</a:tableStyleId>
              </a:tblPr>
              <a:tblGrid>
                <a:gridCol w="4788024"/>
                <a:gridCol w="4355976"/>
              </a:tblGrid>
              <a:tr h="465622">
                <a:tc>
                  <a:txBody>
                    <a:bodyPr/>
                    <a:lstStyle/>
                    <a:p>
                      <a:pPr algn="ctr" rtl="0" eaLnBrk="1" latinLnBrk="0" hangingPunct="1"/>
                      <a:r>
                        <a:rPr kumimoji="0" lang="uk-UA" sz="2000" b="1" kern="1200" dirty="0" smtClean="0">
                          <a:solidFill>
                            <a:schemeClr val="lt1"/>
                          </a:solidFill>
                          <a:latin typeface="+mn-lt"/>
                          <a:ea typeface="+mn-ea"/>
                          <a:cs typeface="+mn-cs"/>
                        </a:rPr>
                        <a:t>Зміст навчального матеріалу</a:t>
                      </a:r>
                      <a:endParaRPr kumimoji="0" lang="ru-RU" sz="2000" b="1" kern="1200" dirty="0">
                        <a:solidFill>
                          <a:schemeClr val="lt1"/>
                        </a:solidFill>
                        <a:latin typeface="+mn-lt"/>
                        <a:ea typeface="+mn-ea"/>
                        <a:cs typeface="+mn-cs"/>
                      </a:endParaRPr>
                    </a:p>
                  </a:txBody>
                  <a:tcPr>
                    <a:lnR w="12700" cap="flat" cmpd="sng" algn="ctr">
                      <a:solidFill>
                        <a:schemeClr val="bg1"/>
                      </a:solidFill>
                      <a:prstDash val="solid"/>
                      <a:round/>
                      <a:headEnd type="none" w="med" len="med"/>
                      <a:tailEnd type="none" w="med" len="med"/>
                    </a:lnR>
                  </a:tcPr>
                </a:tc>
                <a:tc>
                  <a:txBody>
                    <a:bodyPr/>
                    <a:lstStyle/>
                    <a:p>
                      <a:pPr algn="ctr" rtl="0" eaLnBrk="1" latinLnBrk="0" hangingPunct="1"/>
                      <a:r>
                        <a:rPr kumimoji="0" lang="uk-UA" sz="2000" b="1" kern="1200" dirty="0" smtClean="0">
                          <a:solidFill>
                            <a:schemeClr val="lt1"/>
                          </a:solidFill>
                          <a:latin typeface="+mn-lt"/>
                          <a:ea typeface="+mn-ea"/>
                          <a:cs typeface="+mn-cs"/>
                        </a:rPr>
                        <a:t>Державні вимоги до рівня загальноосвітньої підготовки учнів</a:t>
                      </a:r>
                      <a:endParaRPr kumimoji="0" lang="ru-RU" sz="2000" b="1" kern="1200" dirty="0">
                        <a:solidFill>
                          <a:schemeClr val="lt1"/>
                        </a:solidFill>
                        <a:latin typeface="+mn-lt"/>
                        <a:ea typeface="+mn-ea"/>
                        <a:cs typeface="+mn-cs"/>
                      </a:endParaRPr>
                    </a:p>
                  </a:txBody>
                  <a:tcPr>
                    <a:lnL w="12700" cap="flat" cmpd="sng" algn="ctr">
                      <a:solidFill>
                        <a:schemeClr val="bg1"/>
                      </a:solidFill>
                      <a:prstDash val="solid"/>
                      <a:round/>
                      <a:headEnd type="none" w="med" len="med"/>
                      <a:tailEnd type="none" w="med" len="med"/>
                    </a:lnL>
                  </a:tcPr>
                </a:tc>
              </a:tr>
              <a:tr h="4749352">
                <a:tc>
                  <a:txBody>
                    <a:bodyPr/>
                    <a:lstStyle/>
                    <a:p>
                      <a:r>
                        <a:rPr kumimoji="0" lang="uk-UA" sz="2000" b="1" kern="1200" dirty="0" smtClean="0">
                          <a:solidFill>
                            <a:schemeClr val="dk1"/>
                          </a:solidFill>
                          <a:latin typeface="+mn-lt"/>
                          <a:ea typeface="+mn-ea"/>
                          <a:cs typeface="+mn-cs"/>
                        </a:rPr>
                        <a:t>Швидкість</a:t>
                      </a:r>
                      <a:endParaRPr kumimoji="0" lang="ru-RU" sz="2000" kern="1200" dirty="0" smtClean="0">
                        <a:solidFill>
                          <a:schemeClr val="dk1"/>
                        </a:solidFill>
                        <a:latin typeface="+mn-lt"/>
                        <a:ea typeface="+mn-ea"/>
                        <a:cs typeface="+mn-cs"/>
                      </a:endParaRPr>
                    </a:p>
                    <a:p>
                      <a:r>
                        <a:rPr kumimoji="0" lang="uk-UA" sz="2000" kern="1200" dirty="0" smtClean="0">
                          <a:solidFill>
                            <a:schemeClr val="dk1"/>
                          </a:solidFill>
                          <a:latin typeface="+mn-lt"/>
                          <a:ea typeface="+mn-ea"/>
                          <a:cs typeface="+mn-cs"/>
                        </a:rPr>
                        <a:t>Швидкість об’єктів у прямолінійному рівномірному русі. Одиниці швидкості. </a:t>
                      </a:r>
                      <a:endParaRPr kumimoji="0" lang="ru-RU" sz="2000" kern="1200" dirty="0" smtClean="0">
                        <a:solidFill>
                          <a:schemeClr val="dk1"/>
                        </a:solidFill>
                        <a:latin typeface="+mn-lt"/>
                        <a:ea typeface="+mn-ea"/>
                        <a:cs typeface="+mn-cs"/>
                      </a:endParaRPr>
                    </a:p>
                    <a:p>
                      <a:r>
                        <a:rPr kumimoji="0" lang="uk-UA" sz="2000" kern="1200" dirty="0" smtClean="0">
                          <a:solidFill>
                            <a:schemeClr val="dk1"/>
                          </a:solidFill>
                          <a:latin typeface="+mn-lt"/>
                          <a:ea typeface="+mn-ea"/>
                          <a:cs typeface="+mn-cs"/>
                        </a:rPr>
                        <a:t>Залежність між швидкістю об’єкта, часом і пройденим шляхом при рівномірному прямолінійному русі та формули для їх обчислення.</a:t>
                      </a:r>
                      <a:endParaRPr kumimoji="0" lang="ru-RU" sz="2000" kern="1200" dirty="0" smtClean="0">
                        <a:solidFill>
                          <a:schemeClr val="dk1"/>
                        </a:solidFill>
                        <a:latin typeface="+mn-lt"/>
                        <a:ea typeface="+mn-ea"/>
                        <a:cs typeface="+mn-cs"/>
                      </a:endParaRPr>
                    </a:p>
                    <a:p>
                      <a:pPr>
                        <a:lnSpc>
                          <a:spcPct val="80000"/>
                        </a:lnSpc>
                      </a:pPr>
                      <a:r>
                        <a:rPr kumimoji="0" lang="uk-UA" sz="2000" kern="1200" dirty="0" smtClean="0">
                          <a:solidFill>
                            <a:schemeClr val="dk1"/>
                          </a:solidFill>
                          <a:latin typeface="+mn-lt"/>
                          <a:ea typeface="+mn-ea"/>
                          <a:cs typeface="+mn-cs"/>
                        </a:rPr>
                        <a:t> </a:t>
                      </a:r>
                      <a:endParaRPr kumimoji="0" lang="ru-RU" sz="2000" kern="120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tcPr>
                </a:tc>
                <a:tc>
                  <a:txBody>
                    <a:bodyPr/>
                    <a:lstStyle/>
                    <a:p>
                      <a:endParaRPr kumimoji="0" lang="uk-UA" sz="2000" i="1"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знає</a:t>
                      </a:r>
                      <a:r>
                        <a:rPr kumimoji="0" lang="uk-UA" sz="2000" kern="1200" dirty="0" smtClean="0">
                          <a:solidFill>
                            <a:schemeClr val="dk1"/>
                          </a:solidFill>
                          <a:latin typeface="+mn-lt"/>
                          <a:ea typeface="+mn-ea"/>
                          <a:cs typeface="+mn-cs"/>
                        </a:rPr>
                        <a:t> назви і позначення одиниць швидкості;</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знає</a:t>
                      </a:r>
                      <a:r>
                        <a:rPr kumimoji="0" lang="uk-UA" sz="2000" kern="1200" dirty="0" smtClean="0">
                          <a:solidFill>
                            <a:schemeClr val="dk1"/>
                          </a:solidFill>
                          <a:latin typeface="+mn-lt"/>
                          <a:ea typeface="+mn-ea"/>
                          <a:cs typeface="+mn-cs"/>
                        </a:rPr>
                        <a:t> формули для знаходження швидкості, відстані та часу;</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розуміє </a:t>
                      </a:r>
                      <a:r>
                        <a:rPr kumimoji="0" lang="uk-UA" sz="2000" kern="1200" dirty="0" smtClean="0">
                          <a:solidFill>
                            <a:schemeClr val="dk1"/>
                          </a:solidFill>
                          <a:latin typeface="+mn-lt"/>
                          <a:ea typeface="+mn-ea"/>
                          <a:cs typeface="+mn-cs"/>
                        </a:rPr>
                        <a:t>швидкість рухомого тіла як шлях, пройдений ним за одиницю часу;</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розуміє</a:t>
                      </a:r>
                      <a:r>
                        <a:rPr kumimoji="0" lang="uk-UA" sz="2000" kern="1200" dirty="0" smtClean="0">
                          <a:solidFill>
                            <a:schemeClr val="dk1"/>
                          </a:solidFill>
                          <a:latin typeface="+mn-lt"/>
                          <a:ea typeface="+mn-ea"/>
                          <a:cs typeface="+mn-cs"/>
                        </a:rPr>
                        <a:t>, що рух тіл описується за допомогою трійки взаємопов’язаних величин: шлях, швидкість і час;</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застосовує </a:t>
                      </a:r>
                      <a:r>
                        <a:rPr kumimoji="0" lang="uk-UA" sz="2000" kern="1200" dirty="0" smtClean="0">
                          <a:solidFill>
                            <a:schemeClr val="dk1"/>
                          </a:solidFill>
                          <a:latin typeface="+mn-lt"/>
                          <a:ea typeface="+mn-ea"/>
                          <a:cs typeface="+mn-cs"/>
                        </a:rPr>
                        <a:t>формули знаходження швидкості, часу, шляху під час розв’язування практично зорієнтованих задач.</a:t>
                      </a:r>
                      <a:endParaRPr kumimoji="0" lang="ru-RU" sz="20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tcPr>
                </a:tc>
              </a:tr>
            </a:tbl>
          </a:graphicData>
        </a:graphic>
      </p:graphicFrame>
      <p:sp>
        <p:nvSpPr>
          <p:cNvPr id="5" name="Заголовок 1"/>
          <p:cNvSpPr txBox="1">
            <a:spLocks/>
          </p:cNvSpPr>
          <p:nvPr/>
        </p:nvSpPr>
        <p:spPr>
          <a:xfrm>
            <a:off x="0" y="44624"/>
            <a:ext cx="893832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lnSpc>
                <a:spcPct val="80000"/>
              </a:lnSpc>
              <a:spcBef>
                <a:spcPct val="0"/>
              </a:spcBef>
              <a:defRPr/>
            </a:pPr>
            <a:r>
              <a:rPr lang="uk-UA" sz="3600" b="1" dirty="0" smtClean="0">
                <a:solidFill>
                  <a:srgbClr val="FFC000"/>
                </a:solidFill>
              </a:rPr>
              <a:t>Величини (протягом року)</a:t>
            </a:r>
            <a:endParaRPr lang="ru-RU" sz="3600" dirty="0" smtClean="0">
              <a:solidFill>
                <a:srgbClr val="FFC000"/>
              </a:solidFill>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uk-UA" sz="3600" b="1" i="0" u="none" strike="noStrike" kern="1200" cap="none" spc="0" normalizeH="0" baseline="0" noProof="0" dirty="0" smtClean="0">
                <a:ln>
                  <a:noFill/>
                </a:ln>
                <a:solidFill>
                  <a:srgbClr val="FFC000"/>
                </a:solidFill>
                <a:effectLst/>
                <a:uLnTx/>
                <a:uFillTx/>
                <a:latin typeface="+mj-lt"/>
                <a:ea typeface="+mj-ea"/>
                <a:cs typeface="+mj-cs"/>
              </a:rPr>
              <a:t>Нова </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навчальна програма 2011 р. (</a:t>
            </a:r>
            <a:r>
              <a:rPr kumimoji="0" lang="uk-UA" sz="3600" b="1" i="0" u="none" strike="noStrike" kern="1200" cap="none" spc="0" normalizeH="0" baseline="0" noProof="0" dirty="0" smtClean="0">
                <a:ln w="12700">
                  <a:noFill/>
                  <a:prstDash val="solid"/>
                </a:ln>
                <a:solidFill>
                  <a:srgbClr val="FFC000"/>
                </a:solidFill>
                <a:effectLst>
                  <a:outerShdw blurRad="41275" dist="20320" dir="1800000" algn="tl" rotWithShape="0">
                    <a:srgbClr val="000000">
                      <a:alpha val="40000"/>
                    </a:srgbClr>
                  </a:outerShdw>
                </a:effectLst>
                <a:uLnTx/>
                <a:uFillTx/>
                <a:latin typeface="+mj-lt"/>
                <a:ea typeface="+mj-ea"/>
                <a:cs typeface="+mj-cs"/>
              </a:rPr>
              <a:t>зі змінами 2015 р.)</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 </a:t>
            </a:r>
            <a:r>
              <a:rPr lang="uk-UA" sz="3600" b="1" dirty="0" smtClean="0">
                <a:solidFill>
                  <a:srgbClr val="FFC000"/>
                </a:solidFill>
                <a:latin typeface="+mj-lt"/>
                <a:ea typeface="+mj-ea"/>
                <a:cs typeface="+mj-cs"/>
              </a:rPr>
              <a:t>4</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 </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клас</a:t>
            </a:r>
            <a:endParaRPr kumimoji="0" lang="ru-RU" sz="3600" b="1" i="0" u="none" strike="noStrike" kern="1200" cap="none" spc="0" normalizeH="0" baseline="0" noProof="0" dirty="0">
              <a:ln>
                <a:noFill/>
              </a:ln>
              <a:solidFill>
                <a:srgbClr val="FFC000"/>
              </a:solidFill>
              <a:effectLst/>
              <a:uLnTx/>
              <a:uFillTx/>
              <a:latin typeface="+mj-lt"/>
              <a:ea typeface="+mj-ea"/>
              <a:cs typeface="+mj-cs"/>
            </a:endParaRPr>
          </a:p>
        </p:txBody>
      </p:sp>
      <p:sp>
        <p:nvSpPr>
          <p:cNvPr id="7" name="Rectangle 6"/>
          <p:cNvSpPr>
            <a:spLocks noChangeArrowheads="1"/>
          </p:cNvSpPr>
          <p:nvPr/>
        </p:nvSpPr>
        <p:spPr bwMode="auto">
          <a:xfrm>
            <a:off x="4860032" y="2173920"/>
            <a:ext cx="5572132" cy="5143512"/>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484784"/>
          <a:ext cx="9144000" cy="5450392"/>
        </p:xfrm>
        <a:graphic>
          <a:graphicData uri="http://schemas.openxmlformats.org/drawingml/2006/table">
            <a:tbl>
              <a:tblPr firstRow="1" bandRow="1">
                <a:tableStyleId>{5C22544A-7EE6-4342-B048-85BDC9FD1C3A}</a:tableStyleId>
              </a:tblPr>
              <a:tblGrid>
                <a:gridCol w="3995936"/>
                <a:gridCol w="5148064"/>
              </a:tblGrid>
              <a:tr h="465622">
                <a:tc>
                  <a:txBody>
                    <a:bodyPr/>
                    <a:lstStyle/>
                    <a:p>
                      <a:pPr algn="ctr" rtl="0" eaLnBrk="1" latinLnBrk="0" hangingPunct="1"/>
                      <a:r>
                        <a:rPr kumimoji="0" lang="uk-UA" sz="2000" b="1" kern="1200" dirty="0" smtClean="0">
                          <a:solidFill>
                            <a:schemeClr val="lt1"/>
                          </a:solidFill>
                          <a:latin typeface="+mn-lt"/>
                          <a:ea typeface="+mn-ea"/>
                          <a:cs typeface="+mn-cs"/>
                        </a:rPr>
                        <a:t>Зміст навчального матеріалу</a:t>
                      </a:r>
                      <a:endParaRPr kumimoji="0" lang="ru-RU" sz="2000" b="1" kern="1200" dirty="0">
                        <a:solidFill>
                          <a:schemeClr val="lt1"/>
                        </a:solidFill>
                        <a:latin typeface="+mn-lt"/>
                        <a:ea typeface="+mn-ea"/>
                        <a:cs typeface="+mn-cs"/>
                      </a:endParaRPr>
                    </a:p>
                  </a:txBody>
                  <a:tcPr>
                    <a:lnR w="12700" cap="flat" cmpd="sng" algn="ctr">
                      <a:solidFill>
                        <a:schemeClr val="bg1"/>
                      </a:solidFill>
                      <a:prstDash val="solid"/>
                      <a:round/>
                      <a:headEnd type="none" w="med" len="med"/>
                      <a:tailEnd type="none" w="med" len="med"/>
                    </a:lnR>
                  </a:tcPr>
                </a:tc>
                <a:tc>
                  <a:txBody>
                    <a:bodyPr/>
                    <a:lstStyle/>
                    <a:p>
                      <a:pPr algn="ctr" rtl="0" eaLnBrk="1" latinLnBrk="0" hangingPunct="1"/>
                      <a:r>
                        <a:rPr kumimoji="0" lang="uk-UA" sz="2000" b="1" kern="1200" dirty="0" smtClean="0">
                          <a:solidFill>
                            <a:schemeClr val="lt1"/>
                          </a:solidFill>
                          <a:latin typeface="+mn-lt"/>
                          <a:ea typeface="+mn-ea"/>
                          <a:cs typeface="+mn-cs"/>
                        </a:rPr>
                        <a:t>Державні вимоги до рівня загальноосвітньої підготовки учнів</a:t>
                      </a:r>
                      <a:endParaRPr kumimoji="0" lang="ru-RU" sz="2000" b="1" kern="1200" dirty="0">
                        <a:solidFill>
                          <a:schemeClr val="lt1"/>
                        </a:solidFill>
                        <a:latin typeface="+mn-lt"/>
                        <a:ea typeface="+mn-ea"/>
                        <a:cs typeface="+mn-cs"/>
                      </a:endParaRPr>
                    </a:p>
                  </a:txBody>
                  <a:tcPr>
                    <a:lnL w="12700" cap="flat" cmpd="sng" algn="ctr">
                      <a:solidFill>
                        <a:schemeClr val="bg1"/>
                      </a:solidFill>
                      <a:prstDash val="solid"/>
                      <a:round/>
                      <a:headEnd type="none" w="med" len="med"/>
                      <a:tailEnd type="none" w="med" len="med"/>
                    </a:lnL>
                  </a:tcPr>
                </a:tc>
              </a:tr>
              <a:tr h="4749352">
                <a:tc>
                  <a:txBody>
                    <a:bodyPr/>
                    <a:lstStyle/>
                    <a:p>
                      <a:r>
                        <a:rPr kumimoji="0" lang="uk-UA" sz="2000" b="1" kern="1200" dirty="0" smtClean="0">
                          <a:solidFill>
                            <a:schemeClr val="dk1"/>
                          </a:solidFill>
                          <a:latin typeface="+mn-lt"/>
                          <a:ea typeface="+mn-ea"/>
                          <a:cs typeface="+mn-cs"/>
                        </a:rPr>
                        <a:t>Площа</a:t>
                      </a:r>
                      <a:endParaRPr kumimoji="0" lang="ru-RU" sz="2000" kern="1200" dirty="0" smtClean="0">
                        <a:solidFill>
                          <a:schemeClr val="dk1"/>
                        </a:solidFill>
                        <a:latin typeface="+mn-lt"/>
                        <a:ea typeface="+mn-ea"/>
                        <a:cs typeface="+mn-cs"/>
                      </a:endParaRPr>
                    </a:p>
                    <a:p>
                      <a:r>
                        <a:rPr kumimoji="0" lang="uk-UA" sz="2000" kern="1200" dirty="0" smtClean="0">
                          <a:solidFill>
                            <a:schemeClr val="dk1"/>
                          </a:solidFill>
                          <a:latin typeface="+mn-lt"/>
                          <a:ea typeface="+mn-ea"/>
                          <a:cs typeface="+mn-cs"/>
                        </a:rPr>
                        <a:t>Площа. Порівняння об’єктів за площею. </a:t>
                      </a:r>
                      <a:endParaRPr kumimoji="0" lang="ru-RU" sz="2000" kern="1200" dirty="0" smtClean="0">
                        <a:solidFill>
                          <a:schemeClr val="dk1"/>
                        </a:solidFill>
                        <a:latin typeface="+mn-lt"/>
                        <a:ea typeface="+mn-ea"/>
                        <a:cs typeface="+mn-cs"/>
                      </a:endParaRPr>
                    </a:p>
                    <a:p>
                      <a:r>
                        <a:rPr kumimoji="0" lang="uk-UA" sz="2000" kern="1200" dirty="0" smtClean="0">
                          <a:solidFill>
                            <a:schemeClr val="dk1"/>
                          </a:solidFill>
                          <a:latin typeface="+mn-lt"/>
                          <a:ea typeface="+mn-ea"/>
                          <a:cs typeface="+mn-cs"/>
                        </a:rPr>
                        <a:t>Одиниці площі – квадратний міліметр, квадратний сантиметр, квадратний дециметр, квадратний метр, квадратний кілометр, ар (сотка), гектар. Вимірювання площі палеткою.</a:t>
                      </a:r>
                      <a:endParaRPr kumimoji="0" lang="ru-RU" sz="2000" kern="1200" dirty="0" smtClean="0">
                        <a:solidFill>
                          <a:schemeClr val="dk1"/>
                        </a:solidFill>
                        <a:latin typeface="+mn-lt"/>
                        <a:ea typeface="+mn-ea"/>
                        <a:cs typeface="+mn-cs"/>
                      </a:endParaRPr>
                    </a:p>
                    <a:p>
                      <a:r>
                        <a:rPr kumimoji="0" lang="uk-UA" sz="2000" kern="1200" dirty="0" smtClean="0">
                          <a:solidFill>
                            <a:schemeClr val="dk1"/>
                          </a:solidFill>
                          <a:latin typeface="+mn-lt"/>
                          <a:ea typeface="+mn-ea"/>
                          <a:cs typeface="+mn-cs"/>
                        </a:rPr>
                        <a:t>Формула площі прямокутника.</a:t>
                      </a:r>
                      <a:endParaRPr kumimoji="0" lang="ru-RU" sz="2000" kern="1200" dirty="0" smtClean="0">
                        <a:solidFill>
                          <a:schemeClr val="dk1"/>
                        </a:solidFill>
                        <a:latin typeface="+mn-lt"/>
                        <a:ea typeface="+mn-ea"/>
                        <a:cs typeface="+mn-cs"/>
                      </a:endParaRPr>
                    </a:p>
                    <a:p>
                      <a:r>
                        <a:rPr kumimoji="0" lang="uk-UA" sz="2000" kern="1200" dirty="0" smtClean="0">
                          <a:solidFill>
                            <a:schemeClr val="dk1"/>
                          </a:solidFill>
                          <a:latin typeface="+mn-lt"/>
                          <a:ea typeface="+mn-ea"/>
                          <a:cs typeface="+mn-cs"/>
                        </a:rPr>
                        <a:t>Задачі на знаходження площі прямокутника та обернені до них.</a:t>
                      </a:r>
                      <a:endParaRPr kumimoji="0" lang="ru-RU" sz="2000" kern="120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tcPr>
                </a:tc>
                <a:tc>
                  <a:txBody>
                    <a:bodyPr/>
                    <a:lstStyle/>
                    <a:p>
                      <a:r>
                        <a:rPr kumimoji="0" lang="uk-UA" sz="2000" i="1" kern="1200" dirty="0" smtClean="0">
                          <a:solidFill>
                            <a:schemeClr val="dk1"/>
                          </a:solidFill>
                          <a:latin typeface="+mn-lt"/>
                          <a:ea typeface="+mn-ea"/>
                          <a:cs typeface="+mn-cs"/>
                        </a:rPr>
                        <a:t>знає</a:t>
                      </a:r>
                      <a:r>
                        <a:rPr kumimoji="0" lang="uk-UA" sz="2000" kern="1200" dirty="0" smtClean="0">
                          <a:solidFill>
                            <a:schemeClr val="dk1"/>
                          </a:solidFill>
                          <a:latin typeface="+mn-lt"/>
                          <a:ea typeface="+mn-ea"/>
                          <a:cs typeface="+mn-cs"/>
                        </a:rPr>
                        <a:t> одиниці площі (мм</a:t>
                      </a:r>
                      <a:r>
                        <a:rPr kumimoji="0" lang="uk-UA" sz="2000" kern="1200" baseline="30000" dirty="0" smtClean="0">
                          <a:solidFill>
                            <a:schemeClr val="dk1"/>
                          </a:solidFill>
                          <a:latin typeface="+mn-lt"/>
                          <a:ea typeface="+mn-ea"/>
                          <a:cs typeface="+mn-cs"/>
                        </a:rPr>
                        <a:t>2</a:t>
                      </a:r>
                      <a:r>
                        <a:rPr kumimoji="0" lang="uk-UA" sz="2000" kern="1200" dirty="0" smtClean="0">
                          <a:solidFill>
                            <a:schemeClr val="dk1"/>
                          </a:solidFill>
                          <a:latin typeface="+mn-lt"/>
                          <a:ea typeface="+mn-ea"/>
                          <a:cs typeface="+mn-cs"/>
                        </a:rPr>
                        <a:t> , см</a:t>
                      </a:r>
                      <a:r>
                        <a:rPr kumimoji="0" lang="uk-UA" sz="2000" kern="1200" baseline="30000" dirty="0" smtClean="0">
                          <a:solidFill>
                            <a:schemeClr val="dk1"/>
                          </a:solidFill>
                          <a:latin typeface="+mn-lt"/>
                          <a:ea typeface="+mn-ea"/>
                          <a:cs typeface="+mn-cs"/>
                        </a:rPr>
                        <a:t>2</a:t>
                      </a:r>
                      <a:r>
                        <a:rPr kumimoji="0" lang="uk-UA" sz="2000" kern="1200" dirty="0" smtClean="0">
                          <a:solidFill>
                            <a:schemeClr val="dk1"/>
                          </a:solidFill>
                          <a:latin typeface="+mn-lt"/>
                          <a:ea typeface="+mn-ea"/>
                          <a:cs typeface="+mn-cs"/>
                        </a:rPr>
                        <a:t> , дм</a:t>
                      </a:r>
                      <a:r>
                        <a:rPr kumimoji="0" lang="uk-UA" sz="2000" kern="1200" baseline="30000" dirty="0" smtClean="0">
                          <a:solidFill>
                            <a:schemeClr val="dk1"/>
                          </a:solidFill>
                          <a:latin typeface="+mn-lt"/>
                          <a:ea typeface="+mn-ea"/>
                          <a:cs typeface="+mn-cs"/>
                        </a:rPr>
                        <a:t>2</a:t>
                      </a:r>
                      <a:r>
                        <a:rPr kumimoji="0" lang="uk-UA" sz="2000" kern="1200" dirty="0" smtClean="0">
                          <a:solidFill>
                            <a:schemeClr val="dk1"/>
                          </a:solidFill>
                          <a:latin typeface="+mn-lt"/>
                          <a:ea typeface="+mn-ea"/>
                          <a:cs typeface="+mn-cs"/>
                        </a:rPr>
                        <a:t> , м</a:t>
                      </a:r>
                      <a:r>
                        <a:rPr kumimoji="0" lang="uk-UA" sz="2000" kern="1200" baseline="30000" dirty="0" smtClean="0">
                          <a:solidFill>
                            <a:schemeClr val="dk1"/>
                          </a:solidFill>
                          <a:latin typeface="+mn-lt"/>
                          <a:ea typeface="+mn-ea"/>
                          <a:cs typeface="+mn-cs"/>
                        </a:rPr>
                        <a:t>2</a:t>
                      </a:r>
                      <a:r>
                        <a:rPr kumimoji="0" lang="uk-UA" sz="2000" kern="1200" dirty="0" smtClean="0">
                          <a:solidFill>
                            <a:schemeClr val="dk1"/>
                          </a:solidFill>
                          <a:latin typeface="+mn-lt"/>
                          <a:ea typeface="+mn-ea"/>
                          <a:cs typeface="+mn-cs"/>
                        </a:rPr>
                        <a:t> , км</a:t>
                      </a:r>
                      <a:r>
                        <a:rPr kumimoji="0" lang="uk-UA" sz="2000" kern="1200" baseline="30000" dirty="0" smtClean="0">
                          <a:solidFill>
                            <a:schemeClr val="dk1"/>
                          </a:solidFill>
                          <a:latin typeface="+mn-lt"/>
                          <a:ea typeface="+mn-ea"/>
                          <a:cs typeface="+mn-cs"/>
                        </a:rPr>
                        <a:t>2</a:t>
                      </a:r>
                      <a:r>
                        <a:rPr kumimoji="0" lang="uk-UA" sz="2000" kern="1200" dirty="0" smtClean="0">
                          <a:solidFill>
                            <a:schemeClr val="dk1"/>
                          </a:solidFill>
                          <a:latin typeface="+mn-lt"/>
                          <a:ea typeface="+mn-ea"/>
                          <a:cs typeface="+mn-cs"/>
                        </a:rPr>
                        <a:t>, а,  га);</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розуміє</a:t>
                      </a:r>
                      <a:r>
                        <a:rPr kumimoji="0" lang="uk-UA" sz="2000" kern="1200" dirty="0" smtClean="0">
                          <a:solidFill>
                            <a:schemeClr val="dk1"/>
                          </a:solidFill>
                          <a:latin typeface="+mn-lt"/>
                          <a:ea typeface="+mn-ea"/>
                          <a:cs typeface="+mn-cs"/>
                        </a:rPr>
                        <a:t> площу як властивість плоских фігур;</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порівнює</a:t>
                      </a:r>
                      <a:r>
                        <a:rPr kumimoji="0" lang="uk-UA" sz="2000" kern="1200" dirty="0" smtClean="0">
                          <a:solidFill>
                            <a:schemeClr val="dk1"/>
                          </a:solidFill>
                          <a:latin typeface="+mn-lt"/>
                          <a:ea typeface="+mn-ea"/>
                          <a:cs typeface="+mn-cs"/>
                        </a:rPr>
                        <a:t> предмети за площею способом накладання, «на око», вимірюванням;</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визначає</a:t>
                      </a:r>
                      <a:r>
                        <a:rPr kumimoji="0" lang="uk-UA" sz="2000" kern="1200" dirty="0" smtClean="0">
                          <a:solidFill>
                            <a:schemeClr val="dk1"/>
                          </a:solidFill>
                          <a:latin typeface="+mn-lt"/>
                          <a:ea typeface="+mn-ea"/>
                          <a:cs typeface="+mn-cs"/>
                        </a:rPr>
                        <a:t> площу плоскої фігури за допомогою палетки;</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застосовує</a:t>
                      </a:r>
                      <a:r>
                        <a:rPr kumimoji="0" lang="uk-UA" sz="2000" kern="1200" dirty="0" smtClean="0">
                          <a:solidFill>
                            <a:schemeClr val="dk1"/>
                          </a:solidFill>
                          <a:latin typeface="+mn-lt"/>
                          <a:ea typeface="+mn-ea"/>
                          <a:cs typeface="+mn-cs"/>
                        </a:rPr>
                        <a:t> формулу для знаходження площі прямокутника;</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знаходить</a:t>
                      </a:r>
                      <a:r>
                        <a:rPr kumimoji="0" lang="uk-UA" sz="2000" kern="1200" dirty="0" smtClean="0">
                          <a:solidFill>
                            <a:schemeClr val="dk1"/>
                          </a:solidFill>
                          <a:latin typeface="+mn-lt"/>
                          <a:ea typeface="+mn-ea"/>
                          <a:cs typeface="+mn-cs"/>
                        </a:rPr>
                        <a:t> довжину однієї сторони прямокутника за відомими площею та іншою стороною;</a:t>
                      </a:r>
                      <a:endParaRPr kumimoji="0" lang="ru-RU" sz="2000" kern="1200" dirty="0" smtClean="0">
                        <a:solidFill>
                          <a:schemeClr val="dk1"/>
                        </a:solidFill>
                        <a:latin typeface="+mn-lt"/>
                        <a:ea typeface="+mn-ea"/>
                        <a:cs typeface="+mn-cs"/>
                      </a:endParaRPr>
                    </a:p>
                    <a:p>
                      <a:r>
                        <a:rPr kumimoji="0" lang="uk-UA" sz="2000" i="1" kern="1200" dirty="0" smtClean="0">
                          <a:solidFill>
                            <a:schemeClr val="dk1"/>
                          </a:solidFill>
                          <a:latin typeface="+mn-lt"/>
                          <a:ea typeface="+mn-ea"/>
                          <a:cs typeface="+mn-cs"/>
                        </a:rPr>
                        <a:t>розв‘язує </a:t>
                      </a:r>
                      <a:r>
                        <a:rPr kumimoji="0" lang="uk-UA" sz="2000" kern="1200" dirty="0" smtClean="0">
                          <a:solidFill>
                            <a:schemeClr val="dk1"/>
                          </a:solidFill>
                          <a:latin typeface="+mn-lt"/>
                          <a:ea typeface="+mn-ea"/>
                          <a:cs typeface="+mn-cs"/>
                        </a:rPr>
                        <a:t>практично зорієнтовані  задачі на знаходження площі об’єкта прямокутної форми.</a:t>
                      </a:r>
                      <a:endParaRPr kumimoji="0" lang="ru-RU" sz="20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tcPr>
                </a:tc>
              </a:tr>
            </a:tbl>
          </a:graphicData>
        </a:graphic>
      </p:graphicFrame>
      <p:sp>
        <p:nvSpPr>
          <p:cNvPr id="5" name="Заголовок 1"/>
          <p:cNvSpPr txBox="1">
            <a:spLocks/>
          </p:cNvSpPr>
          <p:nvPr/>
        </p:nvSpPr>
        <p:spPr>
          <a:xfrm>
            <a:off x="0" y="44624"/>
            <a:ext cx="893832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lnSpc>
                <a:spcPct val="80000"/>
              </a:lnSpc>
              <a:spcBef>
                <a:spcPct val="0"/>
              </a:spcBef>
              <a:defRPr/>
            </a:pPr>
            <a:r>
              <a:rPr lang="uk-UA" sz="3600" b="1" dirty="0" smtClean="0">
                <a:solidFill>
                  <a:srgbClr val="FFC000"/>
                </a:solidFill>
              </a:rPr>
              <a:t>Величини (протягом року)</a:t>
            </a:r>
            <a:endParaRPr lang="ru-RU" sz="3600" dirty="0" smtClean="0">
              <a:solidFill>
                <a:srgbClr val="FFC000"/>
              </a:solidFill>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uk-UA" sz="3600" b="1" i="0" u="none" strike="noStrike" kern="1200" cap="none" spc="0" normalizeH="0" baseline="0" noProof="0" dirty="0" smtClean="0">
                <a:ln>
                  <a:noFill/>
                </a:ln>
                <a:solidFill>
                  <a:srgbClr val="FFC000"/>
                </a:solidFill>
                <a:effectLst/>
                <a:uLnTx/>
                <a:uFillTx/>
                <a:latin typeface="+mj-lt"/>
                <a:ea typeface="+mj-ea"/>
                <a:cs typeface="+mj-cs"/>
              </a:rPr>
              <a:t>Нова </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навчальна програма 2011 р. (</a:t>
            </a:r>
            <a:r>
              <a:rPr kumimoji="0" lang="uk-UA" sz="3600" b="1" i="0" u="none" strike="noStrike" kern="1200" cap="none" spc="0" normalizeH="0" baseline="0" noProof="0" dirty="0" smtClean="0">
                <a:ln w="12700">
                  <a:noFill/>
                  <a:prstDash val="solid"/>
                </a:ln>
                <a:solidFill>
                  <a:srgbClr val="FFC000"/>
                </a:solidFill>
                <a:effectLst>
                  <a:outerShdw blurRad="41275" dist="20320" dir="1800000" algn="tl" rotWithShape="0">
                    <a:srgbClr val="000000">
                      <a:alpha val="40000"/>
                    </a:srgbClr>
                  </a:outerShdw>
                </a:effectLst>
                <a:uLnTx/>
                <a:uFillTx/>
                <a:latin typeface="+mj-lt"/>
                <a:ea typeface="+mj-ea"/>
                <a:cs typeface="+mj-cs"/>
              </a:rPr>
              <a:t>зі змінами 2015 р.)</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 </a:t>
            </a:r>
            <a:r>
              <a:rPr lang="uk-UA" sz="3600" b="1" dirty="0" smtClean="0">
                <a:solidFill>
                  <a:srgbClr val="FFC000"/>
                </a:solidFill>
                <a:latin typeface="+mj-lt"/>
                <a:ea typeface="+mj-ea"/>
                <a:cs typeface="+mj-cs"/>
              </a:rPr>
              <a:t>4</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 </a:t>
            </a:r>
            <a:r>
              <a:rPr kumimoji="0" lang="uk-UA" sz="3600" b="1" i="0" u="none" strike="noStrike" kern="1200" cap="none" spc="0" normalizeH="0" baseline="0" noProof="0" dirty="0" smtClean="0">
                <a:ln>
                  <a:noFill/>
                </a:ln>
                <a:solidFill>
                  <a:srgbClr val="FFC000"/>
                </a:solidFill>
                <a:effectLst/>
                <a:uLnTx/>
                <a:uFillTx/>
                <a:latin typeface="+mj-lt"/>
                <a:ea typeface="+mj-ea"/>
                <a:cs typeface="+mj-cs"/>
              </a:rPr>
              <a:t>клас</a:t>
            </a:r>
            <a:endParaRPr kumimoji="0" lang="ru-RU" sz="3600" b="1" i="0" u="none" strike="noStrike" kern="1200" cap="none" spc="0" normalizeH="0" baseline="0" noProof="0" dirty="0">
              <a:ln>
                <a:noFill/>
              </a:ln>
              <a:solidFill>
                <a:srgbClr val="FFC000"/>
              </a:solidFill>
              <a:effectLst/>
              <a:uLnTx/>
              <a:uFillTx/>
              <a:latin typeface="+mj-lt"/>
              <a:ea typeface="+mj-ea"/>
              <a:cs typeface="+mj-cs"/>
            </a:endParaRPr>
          </a:p>
        </p:txBody>
      </p:sp>
      <p:sp>
        <p:nvSpPr>
          <p:cNvPr id="7" name="Rectangle 6"/>
          <p:cNvSpPr>
            <a:spLocks noChangeArrowheads="1"/>
          </p:cNvSpPr>
          <p:nvPr/>
        </p:nvSpPr>
        <p:spPr bwMode="auto">
          <a:xfrm>
            <a:off x="4040428" y="2173920"/>
            <a:ext cx="5572132" cy="5143512"/>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Додавання іменованих чисел.  </a:t>
            </a:r>
            <a:r>
              <a:rPr lang="uk-UA" dirty="0" smtClean="0"/>
              <a:t/>
            </a:r>
            <a:br>
              <a:rPr lang="uk-UA" dirty="0" smtClean="0"/>
            </a:br>
            <a:r>
              <a:rPr lang="uk-UA" dirty="0" smtClean="0"/>
              <a:t>1 </a:t>
            </a:r>
            <a:r>
              <a:rPr lang="uk-UA" sz="4000" dirty="0" smtClean="0"/>
              <a:t>спосіб</a:t>
            </a:r>
            <a:endParaRPr lang="ru-RU" sz="4000" dirty="0"/>
          </a:p>
        </p:txBody>
      </p:sp>
      <p:sp>
        <p:nvSpPr>
          <p:cNvPr id="3" name="Содержимое 2"/>
          <p:cNvSpPr>
            <a:spLocks noGrp="1"/>
          </p:cNvSpPr>
          <p:nvPr>
            <p:ph idx="1"/>
          </p:nvPr>
        </p:nvSpPr>
        <p:spPr>
          <a:xfrm>
            <a:off x="-36512" y="1775191"/>
            <a:ext cx="8964488" cy="4625609"/>
          </a:xfrm>
        </p:spPr>
        <p:txBody>
          <a:bodyPr>
            <a:normAutofit/>
          </a:bodyPr>
          <a:lstStyle/>
          <a:p>
            <a:pPr marL="633222" indent="0">
              <a:buClrTx/>
              <a:buSzPct val="102000"/>
              <a:buNone/>
            </a:pPr>
            <a:r>
              <a:rPr lang="uk-UA" sz="2600" dirty="0" smtClean="0">
                <a:solidFill>
                  <a:srgbClr val="FF0000"/>
                </a:solidFill>
              </a:rPr>
              <a:t>Пам'ятка</a:t>
            </a:r>
            <a:endParaRPr lang="ru-RU" sz="2600" dirty="0" smtClean="0">
              <a:solidFill>
                <a:srgbClr val="FF0000"/>
              </a:solidFill>
            </a:endParaRPr>
          </a:p>
          <a:p>
            <a:pPr marL="633222" lvl="0" indent="0" algn="just">
              <a:spcAft>
                <a:spcPts val="600"/>
              </a:spcAft>
              <a:buClrTx/>
              <a:buSzPct val="102000"/>
              <a:buFont typeface="+mj-lt"/>
              <a:buAutoNum type="arabicPeriod"/>
            </a:pPr>
            <a:r>
              <a:rPr lang="uk-UA" sz="2400" dirty="0" smtClean="0"/>
              <a:t>Замінюю кожне складене іменоване число  простим іменованим числом: замінюю крупні одиниці вимірювання дрібними. Подаю кожне число у сантиметрах.</a:t>
            </a:r>
            <a:endParaRPr lang="ru-RU" sz="2400" dirty="0" smtClean="0"/>
          </a:p>
          <a:p>
            <a:pPr marL="633222" lvl="0" indent="0" algn="just">
              <a:spcAft>
                <a:spcPts val="600"/>
              </a:spcAft>
              <a:buClrTx/>
              <a:buSzPct val="102000"/>
              <a:buFont typeface="+mj-lt"/>
              <a:buAutoNum type="arabicPeriod"/>
            </a:pPr>
            <a:r>
              <a:rPr lang="uk-UA" sz="2400" dirty="0" smtClean="0"/>
              <a:t>Віднімаю  числа.</a:t>
            </a:r>
            <a:endParaRPr lang="ru-RU" sz="2400" dirty="0" smtClean="0"/>
          </a:p>
          <a:p>
            <a:pPr marL="633222" lvl="0" indent="0" algn="just">
              <a:spcAft>
                <a:spcPts val="600"/>
              </a:spcAft>
              <a:buClrTx/>
              <a:buSzPct val="102000"/>
              <a:buFont typeface="+mj-lt"/>
              <a:buAutoNum type="arabicPeriod"/>
            </a:pPr>
            <a:r>
              <a:rPr lang="uk-UA" sz="2400" dirty="0" smtClean="0"/>
              <a:t>Отримую результат у сантиметрах. Замінюю його більш крупними одиницями вимірювання</a:t>
            </a:r>
            <a:r>
              <a:rPr lang="uk-UA" sz="2400" dirty="0" smtClean="0"/>
              <a:t>.</a:t>
            </a:r>
          </a:p>
          <a:p>
            <a:pPr marL="633222" lvl="0" indent="0" algn="just">
              <a:spcAft>
                <a:spcPts val="600"/>
              </a:spcAft>
              <a:buClrTx/>
              <a:buSzPct val="102000"/>
              <a:buNone/>
            </a:pPr>
            <a:endParaRPr lang="uk-UA" sz="2400" dirty="0" smtClean="0"/>
          </a:p>
          <a:p>
            <a:pPr>
              <a:buNone/>
            </a:pPr>
            <a:r>
              <a:rPr lang="uk-UA" sz="2400" dirty="0" smtClean="0"/>
              <a:t>53 м 08 см – 9 м 73 см = 5308 </a:t>
            </a:r>
            <a:r>
              <a:rPr lang="uk-UA" sz="2400" dirty="0" err="1" smtClean="0"/>
              <a:t>см</a:t>
            </a:r>
            <a:r>
              <a:rPr lang="uk-UA" sz="2400" dirty="0" smtClean="0"/>
              <a:t> – 973 </a:t>
            </a:r>
            <a:r>
              <a:rPr lang="uk-UA" sz="2400" dirty="0" err="1" smtClean="0"/>
              <a:t>см</a:t>
            </a:r>
            <a:r>
              <a:rPr lang="uk-UA" sz="2400" dirty="0" smtClean="0"/>
              <a:t> </a:t>
            </a:r>
            <a:r>
              <a:rPr lang="uk-UA" sz="2400" dirty="0" smtClean="0"/>
              <a:t>= 4325 </a:t>
            </a:r>
            <a:r>
              <a:rPr lang="uk-UA" sz="2400" dirty="0" err="1" smtClean="0"/>
              <a:t>см</a:t>
            </a:r>
            <a:r>
              <a:rPr lang="uk-UA" sz="2400" dirty="0" smtClean="0"/>
              <a:t> = 43 м 25 см</a:t>
            </a:r>
            <a:endParaRPr lang="ru-RU" sz="2400" dirty="0" smtClean="0"/>
          </a:p>
          <a:p>
            <a:endParaRPr lang="ru-RU" dirty="0"/>
          </a:p>
        </p:txBody>
      </p:sp>
      <p:sp>
        <p:nvSpPr>
          <p:cNvPr id="4" name="Прямоугольник 3"/>
          <p:cNvSpPr/>
          <p:nvPr/>
        </p:nvSpPr>
        <p:spPr>
          <a:xfrm>
            <a:off x="323528" y="1844824"/>
            <a:ext cx="8568952"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Додавання іменованих чисел. </a:t>
            </a:r>
            <a:br>
              <a:rPr lang="uk-UA" sz="3600" dirty="0" smtClean="0"/>
            </a:br>
            <a:r>
              <a:rPr lang="uk-UA" sz="3600" dirty="0" smtClean="0"/>
              <a:t>2 спосіб</a:t>
            </a:r>
            <a:endParaRPr lang="ru-RU" sz="3600" dirty="0"/>
          </a:p>
        </p:txBody>
      </p:sp>
      <p:sp>
        <p:nvSpPr>
          <p:cNvPr id="3" name="Содержимое 2"/>
          <p:cNvSpPr>
            <a:spLocks noGrp="1"/>
          </p:cNvSpPr>
          <p:nvPr>
            <p:ph idx="1"/>
          </p:nvPr>
        </p:nvSpPr>
        <p:spPr>
          <a:xfrm>
            <a:off x="0" y="1775191"/>
            <a:ext cx="8686800" cy="4625609"/>
          </a:xfrm>
        </p:spPr>
        <p:txBody>
          <a:bodyPr>
            <a:normAutofit lnSpcReduction="10000"/>
          </a:bodyPr>
          <a:lstStyle/>
          <a:p>
            <a:pPr indent="0" algn="just">
              <a:spcAft>
                <a:spcPts val="600"/>
              </a:spcAft>
              <a:buNone/>
            </a:pPr>
            <a:r>
              <a:rPr lang="uk-UA" sz="2400" dirty="0" smtClean="0">
                <a:solidFill>
                  <a:srgbClr val="FF0000"/>
                </a:solidFill>
              </a:rPr>
              <a:t>      Пам'ятка</a:t>
            </a:r>
            <a:endParaRPr lang="ru-RU" sz="2400" dirty="0" smtClean="0">
              <a:solidFill>
                <a:srgbClr val="FF0000"/>
              </a:solidFill>
            </a:endParaRPr>
          </a:p>
          <a:p>
            <a:pPr marL="953262" lvl="0" indent="0" algn="just">
              <a:spcAft>
                <a:spcPts val="600"/>
              </a:spcAft>
              <a:buClrTx/>
              <a:buSzPct val="100000"/>
              <a:buFont typeface="+mj-lt"/>
              <a:buAutoNum type="arabicPeriod"/>
            </a:pPr>
            <a:r>
              <a:rPr lang="uk-UA" sz="2400" dirty="0" smtClean="0"/>
              <a:t>Записую складені іменовані числа стовпчиком: сантиметри під сантиметрами, метри під метрами.</a:t>
            </a:r>
            <a:endParaRPr lang="ru-RU" sz="2400" dirty="0" smtClean="0"/>
          </a:p>
          <a:p>
            <a:pPr marL="953262" lvl="0" indent="0" algn="just">
              <a:spcAft>
                <a:spcPts val="600"/>
              </a:spcAft>
              <a:buClrTx/>
              <a:buSzPct val="100000"/>
              <a:buFont typeface="+mj-lt"/>
              <a:buAutoNum type="arabicPeriod"/>
            </a:pPr>
            <a:r>
              <a:rPr lang="uk-UA" sz="2400" dirty="0" smtClean="0"/>
              <a:t>Віднімання починаю з сантиметрів. Віднімання сантиметри. Дивлюся чи можна здійснити віднімання? Якщо ні, то позичаю 1 м і роздробляю його у сантиметри: 1 м = 100 см, </a:t>
            </a:r>
            <a:r>
              <a:rPr lang="uk-UA" sz="2400" dirty="0" smtClean="0"/>
              <a:t>100 </a:t>
            </a:r>
            <a:r>
              <a:rPr lang="uk-UA" sz="2400" dirty="0" err="1" smtClean="0"/>
              <a:t>см</a:t>
            </a:r>
            <a:r>
              <a:rPr lang="uk-UA" sz="2400" dirty="0" smtClean="0"/>
              <a:t> + 8 </a:t>
            </a:r>
            <a:r>
              <a:rPr lang="uk-UA" sz="2400" dirty="0" err="1" smtClean="0"/>
              <a:t>см</a:t>
            </a:r>
            <a:r>
              <a:rPr lang="uk-UA" sz="2400" dirty="0" smtClean="0"/>
              <a:t> = 108 </a:t>
            </a:r>
            <a:r>
              <a:rPr lang="uk-UA" sz="2400" dirty="0" err="1" smtClean="0"/>
              <a:t>см</a:t>
            </a:r>
            <a:r>
              <a:rPr lang="uk-UA" sz="2400" dirty="0" smtClean="0"/>
              <a:t>.</a:t>
            </a:r>
            <a:endParaRPr lang="ru-RU" sz="2400" dirty="0" smtClean="0"/>
          </a:p>
          <a:p>
            <a:pPr marL="953262" lvl="0" indent="0" algn="just">
              <a:spcAft>
                <a:spcPts val="600"/>
              </a:spcAft>
              <a:buClrTx/>
              <a:buSzPct val="100000"/>
              <a:buFont typeface="+mj-lt"/>
              <a:buAutoNum type="arabicPeriod"/>
            </a:pPr>
            <a:r>
              <a:rPr lang="uk-UA" sz="2400" dirty="0" smtClean="0"/>
              <a:t>Віднімаю метри.</a:t>
            </a:r>
            <a:endParaRPr lang="ru-RU" sz="2400" dirty="0" smtClean="0"/>
          </a:p>
          <a:p>
            <a:pPr marL="953262" lvl="0" indent="0" algn="just">
              <a:spcAft>
                <a:spcPts val="600"/>
              </a:spcAft>
              <a:buClrTx/>
              <a:buSzPct val="100000"/>
              <a:buFont typeface="+mj-lt"/>
              <a:buAutoNum type="arabicPeriod"/>
            </a:pPr>
            <a:r>
              <a:rPr lang="uk-UA" sz="2400" smtClean="0"/>
              <a:t>Читаю  </a:t>
            </a:r>
            <a:r>
              <a:rPr lang="uk-UA" sz="2400" smtClean="0"/>
              <a:t>(записую) </a:t>
            </a:r>
            <a:r>
              <a:rPr lang="uk-UA" sz="2400" dirty="0" smtClean="0"/>
              <a:t>результат</a:t>
            </a:r>
            <a:r>
              <a:rPr lang="uk-UA" sz="2400" dirty="0" smtClean="0"/>
              <a:t>.</a:t>
            </a:r>
          </a:p>
          <a:p>
            <a:pPr marL="953262" lvl="0" indent="0" algn="just">
              <a:spcAft>
                <a:spcPts val="600"/>
              </a:spcAft>
              <a:buClrTx/>
              <a:buSzPct val="100000"/>
              <a:buNone/>
            </a:pPr>
            <a:endParaRPr lang="uk-UA" sz="2400" dirty="0" smtClean="0"/>
          </a:p>
          <a:p>
            <a:pPr indent="0" algn="just">
              <a:spcAft>
                <a:spcPts val="600"/>
              </a:spcAft>
              <a:buNone/>
            </a:pPr>
            <a:r>
              <a:rPr lang="uk-UA" sz="2400" dirty="0" smtClean="0"/>
              <a:t>    53 </a:t>
            </a:r>
            <a:r>
              <a:rPr lang="uk-UA" sz="2400" dirty="0" smtClean="0"/>
              <a:t>м 08 см – 9 м 73 см = 43 м 25 см</a:t>
            </a:r>
            <a:endParaRPr lang="ru-RU" sz="2400" b="1" i="1" dirty="0" smtClean="0"/>
          </a:p>
          <a:p>
            <a:pPr lvl="0" indent="0" algn="just">
              <a:spcAft>
                <a:spcPts val="600"/>
              </a:spcAft>
              <a:buNone/>
            </a:pPr>
            <a:endParaRPr lang="ru-RU" sz="2400" dirty="0" smtClean="0"/>
          </a:p>
          <a:p>
            <a:pPr indent="0" algn="just">
              <a:spcAft>
                <a:spcPts val="600"/>
              </a:spcAft>
            </a:pPr>
            <a:endParaRPr lang="ru-RU" sz="2400" dirty="0"/>
          </a:p>
        </p:txBody>
      </p:sp>
      <p:sp>
        <p:nvSpPr>
          <p:cNvPr id="4" name="Прямоугольник 3"/>
          <p:cNvSpPr/>
          <p:nvPr/>
        </p:nvSpPr>
        <p:spPr>
          <a:xfrm>
            <a:off x="683568" y="1844824"/>
            <a:ext cx="8208912" cy="3528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smtClean="0"/>
              <a:t>Рік</a:t>
            </a:r>
            <a:endParaRPr lang="ru-RU" sz="3600" dirty="0"/>
          </a:p>
        </p:txBody>
      </p:sp>
      <p:sp>
        <p:nvSpPr>
          <p:cNvPr id="4" name="Скругленная прямоугольная выноска 3"/>
          <p:cNvSpPr/>
          <p:nvPr/>
        </p:nvSpPr>
        <p:spPr>
          <a:xfrm>
            <a:off x="179512" y="1700808"/>
            <a:ext cx="8712968" cy="3672408"/>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2400" dirty="0" smtClean="0"/>
              <a:t> </a:t>
            </a:r>
            <a:r>
              <a:rPr lang="uk-UA" sz="2400" b="1" dirty="0" smtClean="0"/>
              <a:t>Рік </a:t>
            </a:r>
            <a:r>
              <a:rPr lang="uk-UA" sz="2400" dirty="0" smtClean="0"/>
              <a:t>– це проміжок часу, протягом якого Земля робить повний оберт навколо Сонця. Рік містить 365 та доби. Тому домовилися вважати 3 роки по 365 діб кожний, а  четвертий – по 366 діб і його називати високосним.  За час, який Земля робить повний оберт навколо Сонця, Місяць робить 12 повних обертів навколо Землі.  Тому, рік  поділяють на 12 проміжків – місяців. Рік містить 12 місяців.</a:t>
            </a:r>
            <a:endParaRPr lang="ru-RU" sz="2400" dirty="0" smtClean="0"/>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Місяць</a:t>
            </a:r>
            <a:endParaRPr lang="ru-RU" sz="3600" dirty="0"/>
          </a:p>
        </p:txBody>
      </p:sp>
      <p:sp>
        <p:nvSpPr>
          <p:cNvPr id="3" name="Содержимое 2"/>
          <p:cNvSpPr>
            <a:spLocks noGrp="1"/>
          </p:cNvSpPr>
          <p:nvPr>
            <p:ph idx="1"/>
          </p:nvPr>
        </p:nvSpPr>
        <p:spPr/>
        <p:txBody>
          <a:bodyPr/>
          <a:lstStyle/>
          <a:p>
            <a:endParaRPr lang="ru-RU" dirty="0"/>
          </a:p>
        </p:txBody>
      </p:sp>
      <p:sp>
        <p:nvSpPr>
          <p:cNvPr id="4" name="Скругленная прямоугольная выноска 3"/>
          <p:cNvSpPr/>
          <p:nvPr/>
        </p:nvSpPr>
        <p:spPr>
          <a:xfrm>
            <a:off x="179512" y="1700808"/>
            <a:ext cx="8712968" cy="3672408"/>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sz="2400" dirty="0" smtClean="0"/>
              <a:t> </a:t>
            </a:r>
            <a:r>
              <a:rPr lang="uk-UA" sz="2400" b="1" dirty="0" smtClean="0"/>
              <a:t>Місяць</a:t>
            </a:r>
            <a:r>
              <a:rPr lang="uk-UA" sz="2400" dirty="0" smtClean="0"/>
              <a:t> – це проміжок часу, протягом якого Місяць робить повний оберт навколо Землі та  навколо своєї вісі. Період руху Місяця навколо своєї вісі та період руху Місяця навколо Землі співпадають, тому ми бачимо Місяць весь час з однієї сторони. Місяць приблизно дорівнює 30, 4  діб. Тому місяць містить від 28 до 31 діб.</a:t>
            </a:r>
            <a:endParaRPr lang="ru-RU" sz="2400" dirty="0" smtClean="0"/>
          </a:p>
          <a:p>
            <a:r>
              <a:rPr lang="uk-UA" sz="2400" dirty="0" smtClean="0"/>
              <a:t>      </a:t>
            </a:r>
            <a:endParaRPr lang="ru-RU" sz="2400" dirty="0" smtClean="0"/>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t>Година, хвилина, секунда</a:t>
            </a:r>
            <a:endParaRPr lang="ru-RU" sz="3600" dirty="0"/>
          </a:p>
        </p:txBody>
      </p:sp>
      <p:sp>
        <p:nvSpPr>
          <p:cNvPr id="4" name="Скругленная прямоугольная выноска 3"/>
          <p:cNvSpPr/>
          <p:nvPr/>
        </p:nvSpPr>
        <p:spPr>
          <a:xfrm>
            <a:off x="251520" y="2204864"/>
            <a:ext cx="8712968" cy="28083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sz="2400" dirty="0" smtClean="0"/>
              <a:t> </a:t>
            </a:r>
            <a:r>
              <a:rPr lang="uk-UA" sz="2400" b="1" dirty="0" smtClean="0"/>
              <a:t>Година</a:t>
            </a:r>
            <a:r>
              <a:rPr lang="uk-UA" sz="2400" dirty="0" smtClean="0"/>
              <a:t> </a:t>
            </a:r>
            <a:r>
              <a:rPr lang="uk-UA" sz="2400" dirty="0" smtClean="0"/>
              <a:t>– це проміжок часу , який дорівнює1/60  частині доби. Година поділяється на  60 рівних частин – хвилин. Година містить 60 хвилин.</a:t>
            </a:r>
            <a:endParaRPr lang="ru-RU" sz="2400" dirty="0" smtClean="0"/>
          </a:p>
          <a:p>
            <a:r>
              <a:rPr lang="uk-UA" sz="2400" dirty="0" smtClean="0"/>
              <a:t>     </a:t>
            </a:r>
            <a:endParaRPr lang="ru-RU" sz="2400" dirty="0" smtClean="0"/>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НОГМ">
      <a:majorFont>
        <a:latin typeface="Times New Roman"/>
        <a:ea typeface=""/>
        <a:cs typeface=""/>
      </a:majorFont>
      <a:minorFont>
        <a:latin typeface="Times New Roman"/>
        <a:ea typeface=""/>
        <a:cs typeface=""/>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TotalTime>
  <Words>1059</Words>
  <Application>Microsoft Office PowerPoint</Application>
  <PresentationFormat>Экран (4:3)</PresentationFormat>
  <Paragraphs>98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Модульная</vt:lpstr>
      <vt:lpstr>Методика навчання основних величин в курсі математики 4-го класу</vt:lpstr>
      <vt:lpstr>Слайд 2</vt:lpstr>
      <vt:lpstr>Слайд 3</vt:lpstr>
      <vt:lpstr>Слайд 4</vt:lpstr>
      <vt:lpstr>Додавання іменованих чисел.   1 спосіб</vt:lpstr>
      <vt:lpstr>Додавання іменованих чисел.  2 спосіб</vt:lpstr>
      <vt:lpstr>Рік</vt:lpstr>
      <vt:lpstr>Місяць</vt:lpstr>
      <vt:lpstr>Година, хвилина, секунда</vt:lpstr>
      <vt:lpstr>Година, хвилина, секунда</vt:lpstr>
      <vt:lpstr>Година, хвилина, секунда</vt:lpstr>
      <vt:lpstr>Час. Визначення часу за годинником</vt:lpstr>
      <vt:lpstr>Визначення часу за годинником</vt:lpstr>
      <vt:lpstr>Визначення часу за годинником</vt:lpstr>
      <vt:lpstr>Визначення часу за годинником</vt:lpstr>
      <vt:lpstr>Визначення часу за годинником.  1 спосіб</vt:lpstr>
      <vt:lpstr>Визначення часу за годинником.  2 спосіб</vt:lpstr>
      <vt:lpstr>Вартість</vt:lpstr>
      <vt:lpstr>Вартість. 1 гривня</vt:lpstr>
      <vt:lpstr>Вартість. 1 гривня</vt:lpstr>
      <vt:lpstr>Периметр многокутника. Підготовка</vt:lpstr>
      <vt:lpstr>Периметр многокутника. Ознайомлення</vt:lpstr>
      <vt:lpstr>Периметр многокутника. Закріплення</vt:lpstr>
      <vt:lpstr>Периметр многокутника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навчання основних величин в курсі математики 4-го класу</dc:title>
  <dc:creator>Marinochka</dc:creator>
  <cp:lastModifiedBy>Marinochka</cp:lastModifiedBy>
  <cp:revision>6</cp:revision>
  <dcterms:created xsi:type="dcterms:W3CDTF">2016-01-27T21:51:19Z</dcterms:created>
  <dcterms:modified xsi:type="dcterms:W3CDTF">2016-01-27T22:33:39Z</dcterms:modified>
</cp:coreProperties>
</file>