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336" r:id="rId2"/>
    <p:sldId id="338" r:id="rId3"/>
    <p:sldId id="379" r:id="rId4"/>
    <p:sldId id="346" r:id="rId5"/>
    <p:sldId id="341" r:id="rId6"/>
    <p:sldId id="381" r:id="rId7"/>
    <p:sldId id="383" r:id="rId8"/>
    <p:sldId id="380" r:id="rId9"/>
    <p:sldId id="402" r:id="rId10"/>
    <p:sldId id="345" r:id="rId11"/>
    <p:sldId id="384" r:id="rId12"/>
    <p:sldId id="385" r:id="rId13"/>
    <p:sldId id="386" r:id="rId14"/>
    <p:sldId id="352" r:id="rId15"/>
    <p:sldId id="415" r:id="rId16"/>
    <p:sldId id="41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38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38298-7A12-4536-8BD8-FD0EA841CFB4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C60A0-8D80-4144-8AAD-C90012B95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635B-7FA7-49D7-9941-FD07ABC5B3A3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315635B-7FA7-49D7-9941-FD07ABC5B3A3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315635B-7FA7-49D7-9941-FD07ABC5B3A3}" type="datetimeFigureOut">
              <a:rPr lang="ru-RU" smtClean="0"/>
              <a:pPr/>
              <a:t>28.07.2016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24E06F7-3B5C-4795-AFFA-E99C2C9AA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Прямокутник (2-й клас). Підготовча робота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5"/>
            <a:ext cx="8229600" cy="1080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b="1" i="1" dirty="0" smtClean="0">
                <a:solidFill>
                  <a:srgbClr val="0000FF"/>
                </a:solidFill>
              </a:rPr>
              <a:t>Підготовча робота</a:t>
            </a:r>
          </a:p>
          <a:p>
            <a:pPr>
              <a:buNone/>
            </a:pPr>
            <a:r>
              <a:rPr lang="uk-UA" sz="2400" dirty="0" smtClean="0"/>
              <a:t>Актуалізуємо поняття прямого кута;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36912"/>
            <a:ext cx="8892480" cy="1629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Соединительная линия уступом 7"/>
          <p:cNvCxnSpPr/>
          <p:nvPr/>
        </p:nvCxnSpPr>
        <p:spPr>
          <a:xfrm flipV="1">
            <a:off x="1907704" y="3212976"/>
            <a:ext cx="576064" cy="216024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rot="16200000" flipH="1">
            <a:off x="2267744" y="3284984"/>
            <a:ext cx="432048" cy="288032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>
            <a:off x="1907704" y="3861048"/>
            <a:ext cx="576064" cy="216024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rot="10800000" flipV="1">
            <a:off x="2267744" y="3861048"/>
            <a:ext cx="360040" cy="216024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rot="16200000" flipH="1">
            <a:off x="5688124" y="3825044"/>
            <a:ext cx="288032" cy="216024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422108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Визначаємо прямі кути у многокутниках.</a:t>
            </a:r>
            <a:endParaRPr lang="ru-RU" sz="2400" dirty="0" smtClean="0"/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955675" y="5378474"/>
            <a:ext cx="860425" cy="8588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2540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2195513" y="5453087"/>
            <a:ext cx="917575" cy="769937"/>
          </a:xfrm>
          <a:prstGeom prst="triangle">
            <a:avLst>
              <a:gd name="adj" fmla="val 50000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2540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3582988" y="5589612"/>
            <a:ext cx="1289050" cy="633412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2540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auto">
          <a:xfrm>
            <a:off x="5303838" y="5453087"/>
            <a:ext cx="1233487" cy="784225"/>
          </a:xfrm>
          <a:prstGeom prst="parallelogram">
            <a:avLst>
              <a:gd name="adj" fmla="val 44900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2540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>
            <a:off x="6938963" y="5810274"/>
            <a:ext cx="1077912" cy="427038"/>
          </a:xfrm>
          <a:prstGeom prst="rtTriangl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2540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71406" y="5000635"/>
            <a:ext cx="8316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dirty="0"/>
              <a:t>  </a:t>
            </a:r>
            <a:r>
              <a:rPr lang="uk-UA" dirty="0" smtClean="0"/>
              <a:t>         </a:t>
            </a:r>
            <a:r>
              <a:rPr lang="uk-UA" dirty="0"/>
              <a:t>1            </a:t>
            </a:r>
            <a:r>
              <a:rPr lang="uk-UA" dirty="0" smtClean="0"/>
              <a:t>              </a:t>
            </a:r>
            <a:r>
              <a:rPr lang="uk-UA" dirty="0"/>
              <a:t>2                 </a:t>
            </a:r>
            <a:r>
              <a:rPr lang="uk-UA" dirty="0" smtClean="0"/>
              <a:t>              </a:t>
            </a:r>
            <a:r>
              <a:rPr lang="uk-UA" dirty="0"/>
              <a:t>3                 </a:t>
            </a:r>
            <a:r>
              <a:rPr lang="uk-UA" dirty="0" smtClean="0"/>
              <a:t>                    4                        </a:t>
            </a:r>
            <a:r>
              <a:rPr lang="uk-UA" dirty="0"/>
              <a:t>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/>
      <p:bldP spid="24" grpId="0" animBg="1"/>
      <p:bldP spid="24" grpId="1" animBg="1"/>
      <p:bldP spid="25" grpId="0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Квадрат (2-й клас). Ознайомлення</a:t>
            </a:r>
            <a:endParaRPr lang="ru-RU" sz="3600" dirty="0"/>
          </a:p>
        </p:txBody>
      </p:sp>
      <p:pic>
        <p:nvPicPr>
          <p:cNvPr id="132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229600" cy="93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4904"/>
            <a:ext cx="15621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284984"/>
            <a:ext cx="16192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996952"/>
            <a:ext cx="2520280" cy="255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2636912"/>
            <a:ext cx="1979712" cy="13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733256"/>
            <a:ext cx="9144507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2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32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24150"/>
            <a:ext cx="298153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596158"/>
            <a:ext cx="5360524" cy="242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476477"/>
            <a:ext cx="8424936" cy="233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Квадрат. Ознайомлення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Квадрат. Ілюстрація</a:t>
            </a:r>
            <a:endParaRPr lang="ru-RU" sz="3600" dirty="0"/>
          </a:p>
        </p:txBody>
      </p:sp>
      <p:pic>
        <p:nvPicPr>
          <p:cNvPr id="134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229600" cy="96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4904"/>
            <a:ext cx="19716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933056"/>
            <a:ext cx="12668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348880"/>
            <a:ext cx="2438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3861048"/>
            <a:ext cx="12573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752975"/>
            <a:ext cx="20764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2348880"/>
            <a:ext cx="20002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34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341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341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Формування поняття  про квадрат</a:t>
            </a:r>
            <a:endParaRPr lang="ru-RU" sz="3600" dirty="0"/>
          </a:p>
        </p:txBody>
      </p:sp>
      <p:pic>
        <p:nvPicPr>
          <p:cNvPr id="135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71612"/>
            <a:ext cx="8229600" cy="122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668344" y="1778516"/>
            <a:ext cx="432048" cy="9361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8661"/>
            <a:ext cx="9144000" cy="303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3884177"/>
            <a:ext cx="2520280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Дано:</a:t>
            </a:r>
          </a:p>
          <a:p>
            <a:pPr>
              <a:lnSpc>
                <a:spcPct val="150000"/>
              </a:lnSpc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АВСК – квадрат</a:t>
            </a:r>
          </a:p>
          <a:p>
            <a:pPr>
              <a:lnSpc>
                <a:spcPct val="150000"/>
              </a:lnSpc>
            </a:pP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а = 2 см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79912" y="4077072"/>
            <a:ext cx="100811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788024" y="4077072"/>
            <a:ext cx="0" cy="10801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779912" y="5157192"/>
            <a:ext cx="100811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779912" y="4077072"/>
            <a:ext cx="0" cy="10801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03848" y="47971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275856" y="38610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788024" y="37890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788024" y="50131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Формування поняття про квадрат</a:t>
            </a:r>
            <a:endParaRPr lang="ru-RU" sz="3600" dirty="0"/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47864" y="256490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прямі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299695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рівні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8943303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71612"/>
            <a:ext cx="9144000" cy="19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Прямокутник. </a:t>
            </a:r>
            <a:r>
              <a:rPr lang="uk-UA" sz="3600" dirty="0" smtClean="0"/>
              <a:t>Квадрат (4 клас)</a:t>
            </a:r>
            <a:endParaRPr lang="ru-RU" sz="3600" dirty="0"/>
          </a:p>
        </p:txBody>
      </p:sp>
      <p:pic>
        <p:nvPicPr>
          <p:cNvPr id="1628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2010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149080"/>
            <a:ext cx="86010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132856"/>
            <a:ext cx="77819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29600" cy="295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501008"/>
            <a:ext cx="7344816" cy="252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933056"/>
            <a:ext cx="7189730" cy="24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Прямокутник. Ознайомлення</a:t>
            </a:r>
            <a:endParaRPr lang="ru-RU" sz="3600" dirty="0"/>
          </a:p>
        </p:txBody>
      </p:sp>
      <p:pic>
        <p:nvPicPr>
          <p:cNvPr id="1740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8229600" cy="63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520" y="2708920"/>
            <a:ext cx="178117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11760" y="2708920"/>
            <a:ext cx="120967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44008" y="2420888"/>
            <a:ext cx="1228725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156176" y="2780928"/>
            <a:ext cx="18097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8244408" y="2492896"/>
            <a:ext cx="628650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Равнобедренный треугольник 10"/>
          <p:cNvSpPr/>
          <p:nvPr/>
        </p:nvSpPr>
        <p:spPr>
          <a:xfrm>
            <a:off x="3851920" y="2420888"/>
            <a:ext cx="648072" cy="1224136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013176"/>
            <a:ext cx="9144000" cy="88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23528" y="3933056"/>
            <a:ext cx="8568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00FF"/>
                </a:solidFill>
              </a:rPr>
              <a:t>Вводимо означення фігури:</a:t>
            </a:r>
            <a:r>
              <a:rPr lang="uk-UA" sz="2400" b="1" dirty="0" smtClean="0">
                <a:solidFill>
                  <a:srgbClr val="0000FF"/>
                </a:solidFill>
              </a:rPr>
              <a:t> </a:t>
            </a:r>
            <a:r>
              <a:rPr lang="uk-UA" sz="2400" dirty="0" smtClean="0"/>
              <a:t>(родове поняття – чотири­кут­ник, видове поняття – прямі кути)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Прямокутник.  Ілюстрація</a:t>
            </a:r>
            <a:endParaRPr lang="ru-RU" sz="3600" dirty="0"/>
          </a:p>
        </p:txBody>
      </p:sp>
      <p:pic>
        <p:nvPicPr>
          <p:cNvPr id="1269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229600" cy="89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14097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780928"/>
            <a:ext cx="18478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8550" y="2657475"/>
            <a:ext cx="18669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564904"/>
            <a:ext cx="13335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2492896"/>
            <a:ext cx="16573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4581128"/>
            <a:ext cx="30003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4725144"/>
            <a:ext cx="20097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95536" y="6093296"/>
            <a:ext cx="7128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Виріжте з паперу в клітинку прямокутник.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Формування поняття про прямокутник</a:t>
            </a:r>
            <a:endParaRPr lang="ru-RU" sz="36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2199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05064"/>
            <a:ext cx="71628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Прямокутник. Властивості</a:t>
            </a:r>
            <a:endParaRPr lang="ru-RU" sz="3600" dirty="0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3"/>
            <a:ext cx="9144000" cy="103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29622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852936"/>
            <a:ext cx="6156176" cy="85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6603" y="4005064"/>
            <a:ext cx="592739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27384"/>
            <a:ext cx="9612560" cy="514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9200"/>
            <a:ext cx="8964488" cy="129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564904" y="1844824"/>
            <a:ext cx="3371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141" y="1268760"/>
            <a:ext cx="3714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705222"/>
            <a:ext cx="3714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825277"/>
            <a:ext cx="3371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91680" y="3354561"/>
            <a:ext cx="747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см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91680" y="3759423"/>
            <a:ext cx="747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см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03648" y="4191471"/>
            <a:ext cx="1446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3 см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403648" y="4623519"/>
            <a:ext cx="1446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3 см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6744866" y="3354561"/>
            <a:ext cx="1446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3 см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5 мм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6654162" y="3759423"/>
            <a:ext cx="1446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3 см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5 мм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6660232" y="4191471"/>
            <a:ext cx="1523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см 2 мм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6587090" y="4623519"/>
            <a:ext cx="13692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5 см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2мм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79512" y="5589240"/>
            <a:ext cx="29769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KM         PL         7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79512" y="6063679"/>
            <a:ext cx="35988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LK         MP         3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436096" y="5661248"/>
            <a:ext cx="35766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         SD         3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436096" y="6063679"/>
            <a:ext cx="35596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         BS         5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49774 -0.071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775 -0.07146 L 0.50087 0.0899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1.47086E-6 L 0.24531 -0.004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7012E-6 L -0.0033 0.2472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37835E-6 L 0.12135 0.00439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5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229600" cy="222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2"/>
            <a:ext cx="8100392" cy="99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84984"/>
            <a:ext cx="386391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140968"/>
            <a:ext cx="260547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293096"/>
            <a:ext cx="407031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4221088"/>
            <a:ext cx="2664296" cy="99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5373216"/>
            <a:ext cx="3888432" cy="88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5229200"/>
            <a:ext cx="2433637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Конструювання прямокутника з інших фігур</a:t>
            </a:r>
            <a:endParaRPr lang="ru-RU" sz="3600" dirty="0"/>
          </a:p>
        </p:txBody>
      </p:sp>
      <p:sp>
        <p:nvSpPr>
          <p:cNvPr id="5" name="Блок-схема: ручной ввод 4"/>
          <p:cNvSpPr/>
          <p:nvPr/>
        </p:nvSpPr>
        <p:spPr>
          <a:xfrm rot="5055900">
            <a:off x="4400550" y="4211737"/>
            <a:ext cx="928688" cy="1357312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Блок-схема: ручной ввод 5"/>
          <p:cNvSpPr/>
          <p:nvPr/>
        </p:nvSpPr>
        <p:spPr>
          <a:xfrm rot="15903388">
            <a:off x="1404938" y="2313086"/>
            <a:ext cx="922338" cy="1446213"/>
          </a:xfrm>
          <a:prstGeom prst="flowChartManualIn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Блок-схема: ручной ввод 6"/>
          <p:cNvSpPr/>
          <p:nvPr/>
        </p:nvSpPr>
        <p:spPr>
          <a:xfrm rot="5400000" flipV="1">
            <a:off x="6225825" y="2921409"/>
            <a:ext cx="1428760" cy="1164559"/>
          </a:xfrm>
          <a:prstGeom prst="flowChartManualInput">
            <a:avLst/>
          </a:prstGeom>
          <a:scene3d>
            <a:camera prst="orthographicFront"/>
            <a:lightRig rig="threePt" dir="t">
              <a:rot lat="0" lon="0" rev="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Блок-схема: ручной ввод 7"/>
          <p:cNvSpPr/>
          <p:nvPr/>
        </p:nvSpPr>
        <p:spPr>
          <a:xfrm rot="16200000" flipV="1">
            <a:off x="3511180" y="2635656"/>
            <a:ext cx="1428760" cy="1164559"/>
          </a:xfrm>
          <a:prstGeom prst="flowChartManualInput">
            <a:avLst/>
          </a:prstGeom>
          <a:scene3d>
            <a:camera prst="orthographicFront"/>
            <a:lightRig rig="threePt" dir="t">
              <a:rot lat="0" lon="0" rev="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10800000">
            <a:off x="2071688" y="3932337"/>
            <a:ext cx="785812" cy="1143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5429250" y="2503587"/>
            <a:ext cx="785813" cy="1143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14500" y="3718024"/>
            <a:ext cx="341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А</a:t>
            </a: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57500" y="3718024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В</a:t>
            </a:r>
            <a:endParaRPr lang="ru-RU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14500" y="4861024"/>
            <a:ext cx="346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С</a:t>
            </a:r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57500" y="4932462"/>
            <a:ext cx="361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</a:t>
            </a:r>
            <a:endParaRPr lang="ru-RU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86125" y="2289274"/>
            <a:ext cx="344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</a:t>
            </a:r>
            <a:endParaRPr lang="ru-RU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86438" y="2289274"/>
            <a:ext cx="312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</a:t>
            </a:r>
            <a:endParaRPr lang="ru-RU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86125" y="3646587"/>
            <a:ext cx="379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</a:t>
            </a:r>
            <a:endParaRPr lang="ru-RU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786438" y="3718024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</a:t>
            </a:r>
            <a:endParaRPr lang="ru-RU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857625" y="4218087"/>
            <a:ext cx="365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</a:t>
            </a:r>
            <a:endParaRPr lang="ru-RU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572250" y="4075212"/>
            <a:ext cx="323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</a:t>
            </a:r>
            <a:endParaRPr lang="ru-RU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572250" y="5075337"/>
            <a:ext cx="341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12 -0.00648 L 0.44549 0.25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-0.19601 -0.043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-0.3651 0.208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Побудова прямокутника</a:t>
            </a:r>
            <a:endParaRPr lang="ru-RU" sz="3600" dirty="0"/>
          </a:p>
        </p:txBody>
      </p:sp>
      <p:pic>
        <p:nvPicPr>
          <p:cNvPr id="149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3"/>
            <a:ext cx="8892480" cy="249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2060848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Дано:</a:t>
            </a:r>
          </a:p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АВСК – прямокутник</a:t>
            </a:r>
          </a:p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АВ=СК= 7 см</a:t>
            </a:r>
          </a:p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ВС=КА = 3 см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2420888"/>
            <a:ext cx="3600400" cy="15121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3442</TotalTime>
  <Words>184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Модульная</vt:lpstr>
      <vt:lpstr>Прямокутник (2-й клас). Підготовча робота</vt:lpstr>
      <vt:lpstr>Прямокутник. Ознайомлення</vt:lpstr>
      <vt:lpstr>Прямокутник.  Ілюстрація</vt:lpstr>
      <vt:lpstr>Формування поняття про прямокутник</vt:lpstr>
      <vt:lpstr>Прямокутник. Властивості</vt:lpstr>
      <vt:lpstr>Слайд 6</vt:lpstr>
      <vt:lpstr>Слайд 7</vt:lpstr>
      <vt:lpstr>Конструювання прямокутника з інших фігур</vt:lpstr>
      <vt:lpstr>Побудова прямокутника</vt:lpstr>
      <vt:lpstr>Квадрат (2-й клас). Ознайомлення</vt:lpstr>
      <vt:lpstr>Квадрат. Ознайомлення</vt:lpstr>
      <vt:lpstr>Квадрат. Ілюстрація</vt:lpstr>
      <vt:lpstr>Формування поняття  про квадрат</vt:lpstr>
      <vt:lpstr>Формування поняття про квадрат</vt:lpstr>
      <vt:lpstr>Прямокутник. Квадрат (4 клас)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 навчання  елментів геометрії в курсі математики 1 – 4 класів</dc:title>
  <dc:creator>Светлана</dc:creator>
  <cp:lastModifiedBy>Marinochka</cp:lastModifiedBy>
  <cp:revision>176</cp:revision>
  <dcterms:created xsi:type="dcterms:W3CDTF">2013-04-21T11:56:15Z</dcterms:created>
  <dcterms:modified xsi:type="dcterms:W3CDTF">2016-07-28T19:30:04Z</dcterms:modified>
</cp:coreProperties>
</file>