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353" r:id="rId2"/>
    <p:sldId id="354" r:id="rId3"/>
    <p:sldId id="359" r:id="rId4"/>
    <p:sldId id="387" r:id="rId5"/>
    <p:sldId id="364" r:id="rId6"/>
    <p:sldId id="391" r:id="rId7"/>
    <p:sldId id="362" r:id="rId8"/>
    <p:sldId id="390" r:id="rId9"/>
    <p:sldId id="388" r:id="rId10"/>
    <p:sldId id="389" r:id="rId11"/>
    <p:sldId id="363" r:id="rId12"/>
    <p:sldId id="430" r:id="rId13"/>
    <p:sldId id="431" r:id="rId14"/>
    <p:sldId id="399" r:id="rId15"/>
    <p:sldId id="400" r:id="rId16"/>
    <p:sldId id="401" r:id="rId17"/>
    <p:sldId id="403" r:id="rId18"/>
    <p:sldId id="404" r:id="rId19"/>
    <p:sldId id="405" r:id="rId20"/>
    <p:sldId id="406" r:id="rId21"/>
    <p:sldId id="40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38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38298-7A12-4536-8BD8-FD0EA841CFB4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C60A0-8D80-4144-8AAD-C90012B95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Круг. Коло (2-й клас). Підготовка</a:t>
            </a:r>
            <a:endParaRPr lang="ru-RU" sz="3600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234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144000" cy="225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9144000" cy="81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Формування поняття про коло, круг</a:t>
            </a:r>
            <a:endParaRPr lang="ru-RU" sz="3600" dirty="0"/>
          </a:p>
        </p:txBody>
      </p:sp>
      <p:pic>
        <p:nvPicPr>
          <p:cNvPr id="141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40960" cy="214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2667"/>
            <a:ext cx="9144000" cy="174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5106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Формування поняття про діаметр кола</a:t>
            </a:r>
            <a:endParaRPr lang="ru-RU" sz="3600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165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8964488" cy="240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4016" y="44624"/>
            <a:ext cx="9540552" cy="12527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err="1" smtClean="0">
                <a:solidFill>
                  <a:srgbClr val="FFC000"/>
                </a:solidFill>
              </a:rPr>
              <a:t>Просторові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ru-RU" sz="3600" dirty="0" err="1" smtClean="0">
                <a:solidFill>
                  <a:srgbClr val="FFC000"/>
                </a:solidFill>
              </a:rPr>
              <a:t>відношення</a:t>
            </a:r>
            <a:r>
              <a:rPr lang="ru-RU" sz="3600" dirty="0" smtClean="0">
                <a:solidFill>
                  <a:srgbClr val="FFC000"/>
                </a:solidFill>
              </a:rPr>
              <a:t>. </a:t>
            </a:r>
            <a:r>
              <a:rPr lang="ru-RU" sz="3600" dirty="0" err="1" smtClean="0">
                <a:solidFill>
                  <a:srgbClr val="FFC000"/>
                </a:solidFill>
              </a:rPr>
              <a:t>Геометричні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ru-RU" sz="3600" dirty="0" err="1" smtClean="0">
                <a:solidFill>
                  <a:srgbClr val="FFC000"/>
                </a:solidFill>
              </a:rPr>
              <a:t>фігури</a:t>
            </a:r>
            <a:r>
              <a:rPr lang="uk-UA" sz="3600" dirty="0" smtClean="0">
                <a:solidFill>
                  <a:srgbClr val="FFC000"/>
                </a:solidFill>
              </a:rPr>
              <a:t>.</a:t>
            </a:r>
            <a:br>
              <a:rPr lang="uk-UA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uk-UA" sz="3600" dirty="0" smtClean="0">
                <a:solidFill>
                  <a:srgbClr val="FFC000"/>
                </a:solidFill>
              </a:rPr>
              <a:t>Нова навчальна програма 2011 р. (</a:t>
            </a:r>
            <a:r>
              <a:rPr lang="uk-UA" sz="3600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зі змінами 2015 р.)</a:t>
            </a:r>
            <a:r>
              <a:rPr lang="uk-UA" sz="3600" dirty="0" smtClean="0">
                <a:solidFill>
                  <a:srgbClr val="FFC000"/>
                </a:solidFill>
              </a:rPr>
              <a:t> 3 клас</a:t>
            </a:r>
            <a:endParaRPr lang="ru-RU" sz="3600" dirty="0"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57299"/>
          <a:ext cx="9144000" cy="623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896"/>
                <a:gridCol w="5508104"/>
              </a:tblGrid>
              <a:tr h="892391">
                <a:tc>
                  <a:txBody>
                    <a:bodyPr/>
                    <a:lstStyle/>
                    <a:p>
                      <a:pPr algn="ctr"/>
                      <a:r>
                        <a:rPr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Зміст навчального матеріалу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Державні вимоги до рівня загальноосвітньої підготовки учнів</a:t>
                      </a:r>
                      <a:endParaRPr kumimoji="0"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7588">
                <a:tc>
                  <a:txBody>
                    <a:bodyPr/>
                    <a:lstStyle/>
                    <a:p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Узагальнення і систематизація навчального матеріалу за</a:t>
                      </a:r>
                      <a:endParaRPr kumimoji="0" 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2-й клас.</a:t>
                      </a:r>
                      <a:endParaRPr kumimoji="0" 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Пряма, промінь, відрізок. Кількість прямих, яку можна провести через одну точку; через дві точки.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uk-UA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0" lang="uk-UA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uk-UA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uk-UA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uk-UA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uk-UA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розуміє,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що через одну точку можна провести безліч прямих;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588">
                <a:tc>
                  <a:txBody>
                    <a:bodyPr/>
                    <a:lstStyle/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Кути.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Прямий кут, непрямі кути.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розрізняє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прямі й непрямі кути;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будує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прямий кут за допомогою лінійки на аркуші паперу у клітинку;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uk-UA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uk-UA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671806" y="2420888"/>
            <a:ext cx="5436698" cy="5143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4016" y="44624"/>
            <a:ext cx="9540552" cy="12527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err="1" smtClean="0">
                <a:solidFill>
                  <a:srgbClr val="FFC000"/>
                </a:solidFill>
              </a:rPr>
              <a:t>Просторові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ru-RU" sz="3600" dirty="0" err="1" smtClean="0">
                <a:solidFill>
                  <a:srgbClr val="FFC000"/>
                </a:solidFill>
              </a:rPr>
              <a:t>відношення</a:t>
            </a:r>
            <a:r>
              <a:rPr lang="ru-RU" sz="3600" dirty="0" smtClean="0">
                <a:solidFill>
                  <a:srgbClr val="FFC000"/>
                </a:solidFill>
              </a:rPr>
              <a:t>. </a:t>
            </a:r>
            <a:r>
              <a:rPr lang="ru-RU" sz="3600" dirty="0" err="1" smtClean="0">
                <a:solidFill>
                  <a:srgbClr val="FFC000"/>
                </a:solidFill>
              </a:rPr>
              <a:t>Геометричні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ru-RU" sz="3600" dirty="0" err="1" smtClean="0">
                <a:solidFill>
                  <a:srgbClr val="FFC000"/>
                </a:solidFill>
              </a:rPr>
              <a:t>фігури</a:t>
            </a:r>
            <a:r>
              <a:rPr lang="uk-UA" sz="3600" dirty="0" smtClean="0">
                <a:solidFill>
                  <a:srgbClr val="FFC000"/>
                </a:solidFill>
              </a:rPr>
              <a:t>.</a:t>
            </a:r>
            <a:br>
              <a:rPr lang="uk-UA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uk-UA" sz="3600" dirty="0" smtClean="0">
                <a:solidFill>
                  <a:srgbClr val="FFC000"/>
                </a:solidFill>
              </a:rPr>
              <a:t>Нова навчальна програма 2011 р. (</a:t>
            </a:r>
            <a:r>
              <a:rPr lang="uk-UA" sz="3600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зі змінами 2015 р.)</a:t>
            </a:r>
            <a:r>
              <a:rPr lang="uk-UA" sz="3600" dirty="0" smtClean="0">
                <a:solidFill>
                  <a:srgbClr val="FFC000"/>
                </a:solidFill>
              </a:rPr>
              <a:t> 3 клас</a:t>
            </a:r>
            <a:endParaRPr lang="ru-RU" sz="3600" dirty="0"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57299"/>
          <a:ext cx="9144000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896"/>
                <a:gridCol w="5508104"/>
              </a:tblGrid>
              <a:tr h="892391">
                <a:tc>
                  <a:txBody>
                    <a:bodyPr/>
                    <a:lstStyle/>
                    <a:p>
                      <a:pPr algn="ctr"/>
                      <a:r>
                        <a:rPr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Зміст навчального матеріалу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Державні вимоги до рівня загальноосвітньої підготовки учнів</a:t>
                      </a:r>
                      <a:endParaRPr kumimoji="0"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75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Многокутник та його елементи.</a:t>
                      </a:r>
                      <a:endParaRPr lang="ru-RU" sz="20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uk-UA" sz="2000" dirty="0" smtClean="0">
                          <a:latin typeface="Times New Roman"/>
                          <a:ea typeface="Times New Roman"/>
                        </a:rPr>
                        <a:t>Прямокутник (квадрат). </a:t>
                      </a:r>
                    </a:p>
                    <a:p>
                      <a:r>
                        <a:rPr lang="uk-UA" sz="2000" dirty="0" smtClean="0">
                          <a:latin typeface="Times New Roman"/>
                          <a:ea typeface="Times New Roman"/>
                        </a:rPr>
                        <a:t>Побудова прямокутника  (квадрата) за допомогою креслярських інструментів.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позначає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рисунку, 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показує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моделі фігури елементи многокутника – сторони, вершини, кути;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називає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характерні ознаки прямокутника (квадрата);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будує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прямокутник (квадрат) із заданими довжинами сторін за допомогою лінійки на аркуші в клітинку;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класифікує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кути та многокутники за певними ознаками;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588">
                <a:tc>
                  <a:txBody>
                    <a:bodyPr/>
                    <a:lstStyle/>
                    <a:p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Коло і круг. </a:t>
                      </a:r>
                      <a:endParaRPr kumimoji="0" 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Елементи кола й круга. Центр, радіус, діаметр, їх позначення.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Побудова кола (круга)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розрізняє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коло і круг;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будує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коло (круг) заданого радіуса за допомогою циркуля;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позначає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рисунку елементи кола та круга: центр, радіус, діаметр;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uk-UA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671806" y="2420888"/>
            <a:ext cx="5436698" cy="5143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Коло</a:t>
            </a:r>
            <a:endParaRPr lang="ru-RU" sz="3600" dirty="0"/>
          </a:p>
        </p:txBody>
      </p:sp>
      <p:pic>
        <p:nvPicPr>
          <p:cNvPr id="146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640960" cy="277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Побудова кола</a:t>
            </a:r>
            <a:endParaRPr lang="ru-RU" sz="3600" dirty="0"/>
          </a:p>
        </p:txBody>
      </p:sp>
      <p:pic>
        <p:nvPicPr>
          <p:cNvPr id="147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14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5574407" y="2840583"/>
            <a:ext cx="3578225" cy="2460625"/>
            <a:chOff x="3828" y="5805"/>
            <a:chExt cx="2259" cy="1533"/>
          </a:xfrm>
        </p:grpSpPr>
        <p:sp>
          <p:nvSpPr>
            <p:cNvPr id="6" name="AutoShape 3"/>
            <p:cNvSpPr>
              <a:spLocks noChangeAspect="1" noChangeArrowheads="1"/>
            </p:cNvSpPr>
            <p:nvPr/>
          </p:nvSpPr>
          <p:spPr bwMode="auto">
            <a:xfrm>
              <a:off x="3828" y="5805"/>
              <a:ext cx="2259" cy="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4110" y="5805"/>
              <a:ext cx="1553" cy="1533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76256" y="3707184"/>
            <a:ext cx="40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О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7146032" y="4015333"/>
            <a:ext cx="149225" cy="15716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7236296" y="2852936"/>
            <a:ext cx="144016" cy="122413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1092200" dist="50800" dir="5400000" sx="118000" sy="118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96336" y="5301208"/>
            <a:ext cx="379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/>
              <a:t>А</a:t>
            </a:r>
            <a:endParaRPr lang="ru-RU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236296" y="2492896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/>
              <a:t>В</a:t>
            </a:r>
            <a:endParaRPr lang="ru-RU" dirty="0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H="1" flipV="1">
            <a:off x="7236296" y="4077072"/>
            <a:ext cx="432048" cy="115212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1092200" dist="50800" dir="5400000" sx="118000" sy="118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геометричного змісту</a:t>
            </a:r>
            <a:endParaRPr lang="ru-RU" sz="3600" dirty="0"/>
          </a:p>
        </p:txBody>
      </p:sp>
      <p:pic>
        <p:nvPicPr>
          <p:cNvPr id="148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229600" cy="128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8460432" cy="178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29600" cy="249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13128"/>
            <a:ext cx="9144000" cy="382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229600" cy="338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8280920" cy="145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229600" cy="217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8748464" cy="301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Одержання кола</a:t>
            </a:r>
            <a:endParaRPr lang="ru-RU" sz="3600" dirty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799"/>
            <a:ext cx="8712968" cy="438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229600" cy="17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811541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8229600" cy="249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8352927" cy="256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Коло. Круг</a:t>
            </a:r>
            <a:endParaRPr lang="ru-RU" sz="3600" dirty="0"/>
          </a:p>
        </p:txBody>
      </p:sp>
      <p:pic>
        <p:nvPicPr>
          <p:cNvPr id="138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229600" cy="57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32194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76872"/>
            <a:ext cx="23812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581128"/>
            <a:ext cx="400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5085184"/>
            <a:ext cx="3838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Радіус кола</a:t>
            </a:r>
            <a:endParaRPr lang="ru-RU" sz="3600" dirty="0"/>
          </a:p>
        </p:txBody>
      </p:sp>
      <p:pic>
        <p:nvPicPr>
          <p:cNvPr id="139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229600" cy="13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2"/>
          <p:cNvGrpSpPr>
            <a:grpSpLocks noChangeAspect="1"/>
          </p:cNvGrpSpPr>
          <p:nvPr/>
        </p:nvGrpSpPr>
        <p:grpSpPr bwMode="auto">
          <a:xfrm>
            <a:off x="1285875" y="3861048"/>
            <a:ext cx="3221038" cy="2214562"/>
            <a:chOff x="3828" y="5805"/>
            <a:chExt cx="2259" cy="1533"/>
          </a:xfrm>
        </p:grpSpPr>
        <p:sp>
          <p:nvSpPr>
            <p:cNvPr id="12" name="AutoShape 3"/>
            <p:cNvSpPr>
              <a:spLocks noChangeAspect="1" noChangeArrowheads="1"/>
            </p:cNvSpPr>
            <p:nvPr/>
          </p:nvSpPr>
          <p:spPr bwMode="auto">
            <a:xfrm>
              <a:off x="3828" y="5805"/>
              <a:ext cx="2259" cy="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4110" y="5805"/>
              <a:ext cx="1553" cy="1533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2714625" y="4861173"/>
            <a:ext cx="142875" cy="142875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28750" y="4218235"/>
            <a:ext cx="34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А</a:t>
            </a:r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28750" y="5361235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В</a:t>
            </a:r>
            <a:endParaRPr lang="ru-RU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71750" y="4503985"/>
            <a:ext cx="365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785938" y="4575423"/>
            <a:ext cx="1020762" cy="377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D:\Танюша\Документы Тани\Матеріали для нових презентацій\Зображення\Робочий кабінет\IllustratorS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56992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>
            <a:endCxn id="14" idx="6"/>
          </p:cNvCxnSpPr>
          <p:nvPr/>
        </p:nvCxnSpPr>
        <p:spPr>
          <a:xfrm flipV="1">
            <a:off x="1785938" y="4932610"/>
            <a:ext cx="1071562" cy="5000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90725"/>
            <a:ext cx="9144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Формування поняття про радіус кола</a:t>
            </a:r>
            <a:endParaRPr lang="ru-RU" sz="36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8892480" cy="171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39"/>
            <a:ext cx="8820472" cy="237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3"/>
            <a:ext cx="9144000" cy="72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20002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348880"/>
            <a:ext cx="1952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645024"/>
            <a:ext cx="22383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988840"/>
            <a:ext cx="18478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125106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Формування поняття про діаметр кола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433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5106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Формування поняття про діаметр кола</a:t>
            </a:r>
            <a:endParaRPr lang="ru-RU" sz="3600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58635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628800"/>
            <a:ext cx="2448272" cy="195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7" y="3704652"/>
            <a:ext cx="2592288" cy="77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29072"/>
            <a:ext cx="9144000" cy="123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2771800" y="1988840"/>
            <a:ext cx="3578225" cy="2460625"/>
            <a:chOff x="3828" y="5805"/>
            <a:chExt cx="2259" cy="1533"/>
          </a:xfrm>
        </p:grpSpPr>
        <p:sp>
          <p:nvSpPr>
            <p:cNvPr id="4" name="AutoShape 3"/>
            <p:cNvSpPr>
              <a:spLocks noChangeAspect="1" noChangeArrowheads="1"/>
            </p:cNvSpPr>
            <p:nvPr/>
          </p:nvSpPr>
          <p:spPr bwMode="auto">
            <a:xfrm>
              <a:off x="3828" y="5805"/>
              <a:ext cx="2259" cy="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110" y="5805"/>
              <a:ext cx="1553" cy="1533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71988" y="2806402"/>
            <a:ext cx="40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343425" y="3163590"/>
            <a:ext cx="149225" cy="15716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209553" y="3244155"/>
            <a:ext cx="244827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1092200" dist="50800" dir="5400000" sx="118000" sy="118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43238" y="2949277"/>
            <a:ext cx="379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А</a:t>
            </a: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72175" y="3020715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В</a:t>
            </a:r>
            <a:endParaRPr lang="ru-RU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0071" y="3273551"/>
            <a:ext cx="3371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5106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Формування поняття про діаметр кола</a:t>
            </a:r>
            <a:endParaRPr lang="ru-RU" sz="3600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725144"/>
            <a:ext cx="6048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Круг</a:t>
            </a:r>
            <a:endParaRPr lang="ru-RU" sz="3600" dirty="0"/>
          </a:p>
        </p:txBody>
      </p:sp>
      <p:pic>
        <p:nvPicPr>
          <p:cNvPr id="140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229600" cy="148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94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9144000" cy="153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3441</TotalTime>
  <Words>262</Words>
  <Application>Microsoft Office PowerPoint</Application>
  <PresentationFormat>Экран (4:3)</PresentationFormat>
  <Paragraphs>63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Модульная</vt:lpstr>
      <vt:lpstr>Круг. Коло (2-й клас). Підготовка</vt:lpstr>
      <vt:lpstr>Одержання кола</vt:lpstr>
      <vt:lpstr>Коло. Круг</vt:lpstr>
      <vt:lpstr>Радіус кола</vt:lpstr>
      <vt:lpstr>Формування поняття про радіус кола</vt:lpstr>
      <vt:lpstr>Формування поняття про діаметр кола</vt:lpstr>
      <vt:lpstr>Формування поняття про діаметр кола</vt:lpstr>
      <vt:lpstr>Формування поняття про діаметр кола</vt:lpstr>
      <vt:lpstr>Круг</vt:lpstr>
      <vt:lpstr>Формування поняття про коло, круг</vt:lpstr>
      <vt:lpstr>Формування поняття про діаметр кола</vt:lpstr>
      <vt:lpstr>Просторові відношення. Геометричні фігури.  Нова навчальна програма 2011 р. (зі змінами 2015 р.) 3 клас</vt:lpstr>
      <vt:lpstr>Просторові відношення. Геометричні фігури.  Нова навчальна програма 2011 р. (зі змінами 2015 р.) 3 клас</vt:lpstr>
      <vt:lpstr>Коло</vt:lpstr>
      <vt:lpstr>Побудова кола</vt:lpstr>
      <vt:lpstr>Задачі геометричного змісту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 навчання  елментів геометрії в курсі математики 1 – 4 класів</dc:title>
  <dc:creator>Светлана</dc:creator>
  <cp:lastModifiedBy>Marinochka</cp:lastModifiedBy>
  <cp:revision>176</cp:revision>
  <dcterms:created xsi:type="dcterms:W3CDTF">2013-04-21T11:56:15Z</dcterms:created>
  <dcterms:modified xsi:type="dcterms:W3CDTF">2016-07-28T19:32:11Z</dcterms:modified>
</cp:coreProperties>
</file>