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303" r:id="rId2"/>
    <p:sldId id="309" r:id="rId3"/>
    <p:sldId id="307" r:id="rId4"/>
    <p:sldId id="372" r:id="rId5"/>
    <p:sldId id="316" r:id="rId6"/>
    <p:sldId id="317" r:id="rId7"/>
    <p:sldId id="318" r:id="rId8"/>
    <p:sldId id="319" r:id="rId9"/>
    <p:sldId id="32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38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B41553-8C30-460A-A755-CC7B1DCA0FFC}" type="doc">
      <dgm:prSet loTypeId="urn:microsoft.com/office/officeart/2005/8/layout/chevron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B1AD49D-D1CF-4943-A51F-AA37C5FBF670}">
      <dgm:prSet phldrT="[Текст]" custT="1"/>
      <dgm:spPr/>
      <dgm:t>
        <a:bodyPr/>
        <a:lstStyle/>
        <a:p>
          <a:r>
            <a:rPr lang="uk-UA" sz="2400" b="1" smtClean="0"/>
            <a:t>Вершина</a:t>
          </a:r>
          <a:r>
            <a:rPr lang="uk-UA" sz="2400" smtClean="0"/>
            <a:t> </a:t>
          </a:r>
          <a:endParaRPr lang="ru-RU" sz="2400" dirty="0"/>
        </a:p>
      </dgm:t>
    </dgm:pt>
    <dgm:pt modelId="{22909F44-58BB-40B8-B52E-B4D90611A3E1}" type="parTrans" cxnId="{1D63C36D-452F-408C-AF8D-FCE989E2B6A0}">
      <dgm:prSet/>
      <dgm:spPr/>
      <dgm:t>
        <a:bodyPr/>
        <a:lstStyle/>
        <a:p>
          <a:endParaRPr lang="ru-RU" sz="2400"/>
        </a:p>
      </dgm:t>
    </dgm:pt>
    <dgm:pt modelId="{03E9525B-A517-46E9-B2BC-77A9CA609F33}" type="sibTrans" cxnId="{1D63C36D-452F-408C-AF8D-FCE989E2B6A0}">
      <dgm:prSet/>
      <dgm:spPr/>
      <dgm:t>
        <a:bodyPr/>
        <a:lstStyle/>
        <a:p>
          <a:endParaRPr lang="ru-RU" sz="2400"/>
        </a:p>
      </dgm:t>
    </dgm:pt>
    <dgm:pt modelId="{6357E279-E7F5-4FA6-9E6E-7657AEC0239E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smtClean="0"/>
            <a:t> це точка, тому учень  повинен точно вказувати на кожну вершину, спрямовуючи указку у відповідну точку. </a:t>
          </a:r>
          <a:endParaRPr lang="uk-UA" sz="2400" dirty="0" smtClean="0"/>
        </a:p>
      </dgm:t>
    </dgm:pt>
    <dgm:pt modelId="{3ACD7C97-0C02-48FB-8055-5D3E083005AD}" type="parTrans" cxnId="{62DA88F6-03D1-4E13-85A3-FBD26074CFAC}">
      <dgm:prSet/>
      <dgm:spPr/>
      <dgm:t>
        <a:bodyPr/>
        <a:lstStyle/>
        <a:p>
          <a:endParaRPr lang="ru-RU" sz="2400"/>
        </a:p>
      </dgm:t>
    </dgm:pt>
    <dgm:pt modelId="{BAAAD40D-EE7B-44CC-98D7-1555F290927D}" type="sibTrans" cxnId="{62DA88F6-03D1-4E13-85A3-FBD26074CFAC}">
      <dgm:prSet/>
      <dgm:spPr/>
      <dgm:t>
        <a:bodyPr/>
        <a:lstStyle/>
        <a:p>
          <a:endParaRPr lang="ru-RU" sz="2400"/>
        </a:p>
      </dgm:t>
    </dgm:pt>
    <dgm:pt modelId="{9BBE2FCE-D4E4-406E-9B5A-FC42869716B0}">
      <dgm:prSet phldrT="[Текст]" custT="1"/>
      <dgm:spPr/>
      <dgm:t>
        <a:bodyPr/>
        <a:lstStyle/>
        <a:p>
          <a:r>
            <a:rPr lang="uk-UA" sz="2400" b="1" smtClean="0"/>
            <a:t>Сторони</a:t>
          </a:r>
          <a:r>
            <a:rPr lang="uk-UA" sz="2400" smtClean="0"/>
            <a:t> </a:t>
          </a:r>
          <a:endParaRPr lang="ru-RU" sz="2400" dirty="0"/>
        </a:p>
      </dgm:t>
    </dgm:pt>
    <dgm:pt modelId="{1C75CFF6-D9B2-4D9A-9F76-87E0C26F3FE2}" type="parTrans" cxnId="{CB83170C-0A92-4FBF-B115-B4B2E15A4DF6}">
      <dgm:prSet/>
      <dgm:spPr/>
      <dgm:t>
        <a:bodyPr/>
        <a:lstStyle/>
        <a:p>
          <a:endParaRPr lang="ru-RU" sz="2400"/>
        </a:p>
      </dgm:t>
    </dgm:pt>
    <dgm:pt modelId="{E4CABEEE-541C-4E7B-9A97-F1464FCD37A4}" type="sibTrans" cxnId="{CB83170C-0A92-4FBF-B115-B4B2E15A4DF6}">
      <dgm:prSet/>
      <dgm:spPr/>
      <dgm:t>
        <a:bodyPr/>
        <a:lstStyle/>
        <a:p>
          <a:endParaRPr lang="ru-RU" sz="2400"/>
        </a:p>
      </dgm:t>
    </dgm:pt>
    <dgm:pt modelId="{09E77492-F2D4-407F-B227-BCB494E51099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smtClean="0"/>
            <a:t>це відрізки, тому він повинен вказувати на них від однієї вершини до другої.</a:t>
          </a:r>
          <a:endParaRPr lang="ru-RU" sz="2400" dirty="0"/>
        </a:p>
      </dgm:t>
    </dgm:pt>
    <dgm:pt modelId="{371CB5F3-6F29-4591-960D-E204FBD44A8C}" type="parTrans" cxnId="{2A556D20-26E2-49CE-911B-610BCB98473C}">
      <dgm:prSet/>
      <dgm:spPr/>
      <dgm:t>
        <a:bodyPr/>
        <a:lstStyle/>
        <a:p>
          <a:endParaRPr lang="ru-RU" sz="2400"/>
        </a:p>
      </dgm:t>
    </dgm:pt>
    <dgm:pt modelId="{2674AEFD-D797-4507-82C9-25AFB6767544}" type="sibTrans" cxnId="{2A556D20-26E2-49CE-911B-610BCB98473C}">
      <dgm:prSet/>
      <dgm:spPr/>
      <dgm:t>
        <a:bodyPr/>
        <a:lstStyle/>
        <a:p>
          <a:endParaRPr lang="ru-RU" sz="2400"/>
        </a:p>
      </dgm:t>
    </dgm:pt>
    <dgm:pt modelId="{6CC940C4-1E00-42A0-A9D4-7E76D84AFF33}" type="pres">
      <dgm:prSet presAssocID="{47B41553-8C30-460A-A755-CC7B1DCA0F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CFF649-77C8-43B1-8B4E-53947689DC5E}" type="pres">
      <dgm:prSet presAssocID="{7B1AD49D-D1CF-4943-A51F-AA37C5FBF670}" presName="composite" presStyleCnt="0"/>
      <dgm:spPr/>
    </dgm:pt>
    <dgm:pt modelId="{36EF0C67-99A6-4C5B-9AD4-713FB53A390D}" type="pres">
      <dgm:prSet presAssocID="{7B1AD49D-D1CF-4943-A51F-AA37C5FBF67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D149A-9FB0-40AF-BE2D-E245BB3BBCE7}" type="pres">
      <dgm:prSet presAssocID="{7B1AD49D-D1CF-4943-A51F-AA37C5FBF67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C806A-0275-40AB-B1E0-8365B51F8A3E}" type="pres">
      <dgm:prSet presAssocID="{03E9525B-A517-46E9-B2BC-77A9CA609F33}" presName="sp" presStyleCnt="0"/>
      <dgm:spPr/>
    </dgm:pt>
    <dgm:pt modelId="{AD879253-08A9-4703-91B9-1C1B39E6828A}" type="pres">
      <dgm:prSet presAssocID="{9BBE2FCE-D4E4-406E-9B5A-FC42869716B0}" presName="composite" presStyleCnt="0"/>
      <dgm:spPr/>
    </dgm:pt>
    <dgm:pt modelId="{17F7851F-3D48-409C-89DD-A227C6468601}" type="pres">
      <dgm:prSet presAssocID="{9BBE2FCE-D4E4-406E-9B5A-FC42869716B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6C10C-DAF1-43A3-9EBA-8528A3ACBE52}" type="pres">
      <dgm:prSet presAssocID="{9BBE2FCE-D4E4-406E-9B5A-FC42869716B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83170C-0A92-4FBF-B115-B4B2E15A4DF6}" srcId="{47B41553-8C30-460A-A755-CC7B1DCA0FFC}" destId="{9BBE2FCE-D4E4-406E-9B5A-FC42869716B0}" srcOrd="1" destOrd="0" parTransId="{1C75CFF6-D9B2-4D9A-9F76-87E0C26F3FE2}" sibTransId="{E4CABEEE-541C-4E7B-9A97-F1464FCD37A4}"/>
    <dgm:cxn modelId="{745D9C33-B11B-4B49-8844-1423EC481366}" type="presOf" srcId="{09E77492-F2D4-407F-B227-BCB494E51099}" destId="{2D36C10C-DAF1-43A3-9EBA-8528A3ACBE52}" srcOrd="0" destOrd="0" presId="urn:microsoft.com/office/officeart/2005/8/layout/chevron2"/>
    <dgm:cxn modelId="{2A556D20-26E2-49CE-911B-610BCB98473C}" srcId="{9BBE2FCE-D4E4-406E-9B5A-FC42869716B0}" destId="{09E77492-F2D4-407F-B227-BCB494E51099}" srcOrd="0" destOrd="0" parTransId="{371CB5F3-6F29-4591-960D-E204FBD44A8C}" sibTransId="{2674AEFD-D797-4507-82C9-25AFB6767544}"/>
    <dgm:cxn modelId="{46CDD5B9-9938-490A-A4D5-0C3BFCE5F001}" type="presOf" srcId="{6357E279-E7F5-4FA6-9E6E-7657AEC0239E}" destId="{5F4D149A-9FB0-40AF-BE2D-E245BB3BBCE7}" srcOrd="0" destOrd="0" presId="urn:microsoft.com/office/officeart/2005/8/layout/chevron2"/>
    <dgm:cxn modelId="{21A78446-D4D1-492A-8810-A217600815BD}" type="presOf" srcId="{7B1AD49D-D1CF-4943-A51F-AA37C5FBF670}" destId="{36EF0C67-99A6-4C5B-9AD4-713FB53A390D}" srcOrd="0" destOrd="0" presId="urn:microsoft.com/office/officeart/2005/8/layout/chevron2"/>
    <dgm:cxn modelId="{D889E6AB-8C94-41C8-81A4-C83319708E1C}" type="presOf" srcId="{9BBE2FCE-D4E4-406E-9B5A-FC42869716B0}" destId="{17F7851F-3D48-409C-89DD-A227C6468601}" srcOrd="0" destOrd="0" presId="urn:microsoft.com/office/officeart/2005/8/layout/chevron2"/>
    <dgm:cxn modelId="{B67B2E72-98F1-4DC7-B468-C38D06664D1C}" type="presOf" srcId="{47B41553-8C30-460A-A755-CC7B1DCA0FFC}" destId="{6CC940C4-1E00-42A0-A9D4-7E76D84AFF33}" srcOrd="0" destOrd="0" presId="urn:microsoft.com/office/officeart/2005/8/layout/chevron2"/>
    <dgm:cxn modelId="{62DA88F6-03D1-4E13-85A3-FBD26074CFAC}" srcId="{7B1AD49D-D1CF-4943-A51F-AA37C5FBF670}" destId="{6357E279-E7F5-4FA6-9E6E-7657AEC0239E}" srcOrd="0" destOrd="0" parTransId="{3ACD7C97-0C02-48FB-8055-5D3E083005AD}" sibTransId="{BAAAD40D-EE7B-44CC-98D7-1555F290927D}"/>
    <dgm:cxn modelId="{1D63C36D-452F-408C-AF8D-FCE989E2B6A0}" srcId="{47B41553-8C30-460A-A755-CC7B1DCA0FFC}" destId="{7B1AD49D-D1CF-4943-A51F-AA37C5FBF670}" srcOrd="0" destOrd="0" parTransId="{22909F44-58BB-40B8-B52E-B4D90611A3E1}" sibTransId="{03E9525B-A517-46E9-B2BC-77A9CA609F33}"/>
    <dgm:cxn modelId="{EA9817D5-D53B-4529-BAE1-AED60F44455F}" type="presParOf" srcId="{6CC940C4-1E00-42A0-A9D4-7E76D84AFF33}" destId="{70CFF649-77C8-43B1-8B4E-53947689DC5E}" srcOrd="0" destOrd="0" presId="urn:microsoft.com/office/officeart/2005/8/layout/chevron2"/>
    <dgm:cxn modelId="{456D88CE-9C9B-4DA6-81FB-45B70662DBFA}" type="presParOf" srcId="{70CFF649-77C8-43B1-8B4E-53947689DC5E}" destId="{36EF0C67-99A6-4C5B-9AD4-713FB53A390D}" srcOrd="0" destOrd="0" presId="urn:microsoft.com/office/officeart/2005/8/layout/chevron2"/>
    <dgm:cxn modelId="{B0956919-3446-4553-93E3-F88D6E2012E6}" type="presParOf" srcId="{70CFF649-77C8-43B1-8B4E-53947689DC5E}" destId="{5F4D149A-9FB0-40AF-BE2D-E245BB3BBCE7}" srcOrd="1" destOrd="0" presId="urn:microsoft.com/office/officeart/2005/8/layout/chevron2"/>
    <dgm:cxn modelId="{B964D0E6-F351-4D54-A89C-6E9B2962E2E8}" type="presParOf" srcId="{6CC940C4-1E00-42A0-A9D4-7E76D84AFF33}" destId="{7B2C806A-0275-40AB-B1E0-8365B51F8A3E}" srcOrd="1" destOrd="0" presId="urn:microsoft.com/office/officeart/2005/8/layout/chevron2"/>
    <dgm:cxn modelId="{7872032A-EE10-405F-93D0-ABDB541F78BD}" type="presParOf" srcId="{6CC940C4-1E00-42A0-A9D4-7E76D84AFF33}" destId="{AD879253-08A9-4703-91B9-1C1B39E6828A}" srcOrd="2" destOrd="0" presId="urn:microsoft.com/office/officeart/2005/8/layout/chevron2"/>
    <dgm:cxn modelId="{1C260409-6FA7-4CC0-8C4C-3D9E284A505E}" type="presParOf" srcId="{AD879253-08A9-4703-91B9-1C1B39E6828A}" destId="{17F7851F-3D48-409C-89DD-A227C6468601}" srcOrd="0" destOrd="0" presId="urn:microsoft.com/office/officeart/2005/8/layout/chevron2"/>
    <dgm:cxn modelId="{4EC23493-AFC8-46DE-AAB3-B26BD3E5A54A}" type="presParOf" srcId="{AD879253-08A9-4703-91B9-1C1B39E6828A}" destId="{2D36C10C-DAF1-43A3-9EBA-8528A3ACBE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ACE5C-B7F8-4A00-AB9E-CA2307413A38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A6B93F6-0879-45A4-8CBE-44BB461DC788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Межа </a:t>
          </a:r>
          <a:r>
            <a:rPr lang="uk-UA" sz="2400" b="1" dirty="0" err="1" smtClean="0">
              <a:latin typeface="+mj-lt"/>
            </a:rPr>
            <a:t>много-кутника</a:t>
          </a:r>
          <a:r>
            <a:rPr lang="uk-UA" sz="2400" b="1" dirty="0" smtClean="0">
              <a:latin typeface="+mj-lt"/>
            </a:rPr>
            <a:t> </a:t>
          </a:r>
          <a:endParaRPr lang="ru-RU" sz="2400" dirty="0"/>
        </a:p>
      </dgm:t>
    </dgm:pt>
    <dgm:pt modelId="{642D280C-BFF0-46B3-A99C-9C8B5F2BCBED}" type="parTrans" cxnId="{E37385D6-4885-4A7C-A7DB-B5DDF9B4547B}">
      <dgm:prSet/>
      <dgm:spPr/>
      <dgm:t>
        <a:bodyPr/>
        <a:lstStyle/>
        <a:p>
          <a:endParaRPr lang="ru-RU" sz="2400"/>
        </a:p>
      </dgm:t>
    </dgm:pt>
    <dgm:pt modelId="{9E361614-3652-474E-83E5-993822534781}" type="sibTrans" cxnId="{E37385D6-4885-4A7C-A7DB-B5DDF9B4547B}">
      <dgm:prSet/>
      <dgm:spPr/>
      <dgm:t>
        <a:bodyPr/>
        <a:lstStyle/>
        <a:p>
          <a:endParaRPr lang="ru-RU" sz="2400"/>
        </a:p>
      </dgm:t>
    </dgm:pt>
    <dgm:pt modelId="{665BEBDF-CAA3-404B-AF32-E2DF20A9D65A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>
              <a:latin typeface="+mj-lt"/>
            </a:rPr>
            <a:t>це </a:t>
          </a:r>
          <a:r>
            <a:rPr lang="uk-UA" sz="2400" b="1" i="1" dirty="0" smtClean="0">
              <a:latin typeface="+mj-lt"/>
            </a:rPr>
            <a:t>замкнена ламана</a:t>
          </a:r>
          <a:r>
            <a:rPr lang="uk-UA" sz="2400" dirty="0" smtClean="0">
              <a:latin typeface="+mj-lt"/>
            </a:rPr>
            <a:t>. В залежності від кількості відрізків, що складають цю ламану, многокутники можна розбити на групи:</a:t>
          </a:r>
          <a:endParaRPr lang="ru-RU" sz="2400" dirty="0"/>
        </a:p>
      </dgm:t>
    </dgm:pt>
    <dgm:pt modelId="{672E0A9E-FC23-4AD3-8E20-D63185E00D1D}" type="parTrans" cxnId="{323F724D-7A4F-4A3F-ABB8-60604C3DE2FB}">
      <dgm:prSet/>
      <dgm:spPr/>
      <dgm:t>
        <a:bodyPr/>
        <a:lstStyle/>
        <a:p>
          <a:endParaRPr lang="ru-RU" sz="2400"/>
        </a:p>
      </dgm:t>
    </dgm:pt>
    <dgm:pt modelId="{1BE2B1E2-02A3-4C54-AB55-5E713BCE5428}" type="sibTrans" cxnId="{323F724D-7A4F-4A3F-ABB8-60604C3DE2FB}">
      <dgm:prSet/>
      <dgm:spPr/>
      <dgm:t>
        <a:bodyPr/>
        <a:lstStyle/>
        <a:p>
          <a:endParaRPr lang="ru-RU" sz="2400"/>
        </a:p>
      </dgm:t>
    </dgm:pt>
    <dgm:pt modelId="{2AC59E2D-0EBE-4F0D-99C9-FCDD14DBBEED}" type="pres">
      <dgm:prSet presAssocID="{DA7ACE5C-B7F8-4A00-AB9E-CA2307413A3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6E1CA8-3902-453C-81EB-CB81FF256DFE}" type="pres">
      <dgm:prSet presAssocID="{FA6B93F6-0879-45A4-8CBE-44BB461DC788}" presName="composite" presStyleCnt="0"/>
      <dgm:spPr/>
    </dgm:pt>
    <dgm:pt modelId="{DAA057A5-1C3A-4334-8BD6-F086A8922329}" type="pres">
      <dgm:prSet presAssocID="{FA6B93F6-0879-45A4-8CBE-44BB461DC78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3E82E-0207-4F14-AC9E-B73C27977F49}" type="pres">
      <dgm:prSet presAssocID="{FA6B93F6-0879-45A4-8CBE-44BB461DC78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FC54C7-9A76-411C-9353-D7894ABBB718}" type="presOf" srcId="{FA6B93F6-0879-45A4-8CBE-44BB461DC788}" destId="{DAA057A5-1C3A-4334-8BD6-F086A8922329}" srcOrd="0" destOrd="0" presId="urn:microsoft.com/office/officeart/2005/8/layout/chevron2"/>
    <dgm:cxn modelId="{323F724D-7A4F-4A3F-ABB8-60604C3DE2FB}" srcId="{FA6B93F6-0879-45A4-8CBE-44BB461DC788}" destId="{665BEBDF-CAA3-404B-AF32-E2DF20A9D65A}" srcOrd="0" destOrd="0" parTransId="{672E0A9E-FC23-4AD3-8E20-D63185E00D1D}" sibTransId="{1BE2B1E2-02A3-4C54-AB55-5E713BCE5428}"/>
    <dgm:cxn modelId="{BF02868C-2B5E-4F85-BFA3-8F1B41D7605E}" type="presOf" srcId="{DA7ACE5C-B7F8-4A00-AB9E-CA2307413A38}" destId="{2AC59E2D-0EBE-4F0D-99C9-FCDD14DBBEED}" srcOrd="0" destOrd="0" presId="urn:microsoft.com/office/officeart/2005/8/layout/chevron2"/>
    <dgm:cxn modelId="{5D387AEA-BB4F-4DCE-9B42-0BEB644FBE0E}" type="presOf" srcId="{665BEBDF-CAA3-404B-AF32-E2DF20A9D65A}" destId="{6A13E82E-0207-4F14-AC9E-B73C27977F49}" srcOrd="0" destOrd="0" presId="urn:microsoft.com/office/officeart/2005/8/layout/chevron2"/>
    <dgm:cxn modelId="{E37385D6-4885-4A7C-A7DB-B5DDF9B4547B}" srcId="{DA7ACE5C-B7F8-4A00-AB9E-CA2307413A38}" destId="{FA6B93F6-0879-45A4-8CBE-44BB461DC788}" srcOrd="0" destOrd="0" parTransId="{642D280C-BFF0-46B3-A99C-9C8B5F2BCBED}" sibTransId="{9E361614-3652-474E-83E5-993822534781}"/>
    <dgm:cxn modelId="{EC62E5A5-2372-4C51-8D2E-10D2030687D0}" type="presParOf" srcId="{2AC59E2D-0EBE-4F0D-99C9-FCDD14DBBEED}" destId="{0E6E1CA8-3902-453C-81EB-CB81FF256DFE}" srcOrd="0" destOrd="0" presId="urn:microsoft.com/office/officeart/2005/8/layout/chevron2"/>
    <dgm:cxn modelId="{F6388099-3C4F-4417-A0EA-92C003FF42D1}" type="presParOf" srcId="{0E6E1CA8-3902-453C-81EB-CB81FF256DFE}" destId="{DAA057A5-1C3A-4334-8BD6-F086A8922329}" srcOrd="0" destOrd="0" presId="urn:microsoft.com/office/officeart/2005/8/layout/chevron2"/>
    <dgm:cxn modelId="{10DF82FF-67A1-4BEB-8008-4EB5A8157D90}" type="presParOf" srcId="{0E6E1CA8-3902-453C-81EB-CB81FF256DFE}" destId="{6A13E82E-0207-4F14-AC9E-B73C27977F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EF0C67-99A6-4C5B-9AD4-713FB53A390D}">
      <dsp:nvSpPr>
        <dsp:cNvPr id="0" name=""/>
        <dsp:cNvSpPr/>
      </dsp:nvSpPr>
      <dsp:spPr>
        <a:xfrm rot="5400000">
          <a:off x="-326231" y="326692"/>
          <a:ext cx="2174874" cy="152241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/>
            <a:t>Вершина</a:t>
          </a:r>
          <a:r>
            <a:rPr lang="uk-UA" sz="2400" kern="1200" smtClean="0"/>
            <a:t> </a:t>
          </a:r>
          <a:endParaRPr lang="ru-RU" sz="2400" kern="1200" dirty="0"/>
        </a:p>
      </dsp:txBody>
      <dsp:txXfrm rot="5400000">
        <a:off x="-326231" y="326692"/>
        <a:ext cx="2174874" cy="1522412"/>
      </dsp:txXfrm>
    </dsp:sp>
    <dsp:sp modelId="{5F4D149A-9FB0-40AF-BE2D-E245BB3BBCE7}">
      <dsp:nvSpPr>
        <dsp:cNvPr id="0" name=""/>
        <dsp:cNvSpPr/>
      </dsp:nvSpPr>
      <dsp:spPr>
        <a:xfrm rot="5400000">
          <a:off x="4626371" y="-3103498"/>
          <a:ext cx="1413668" cy="7621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400" kern="1200" smtClean="0"/>
            <a:t> це точка, тому учень  повинен точно вказувати на кожну вершину, спрямовуючи указку у відповідну точку. </a:t>
          </a:r>
          <a:endParaRPr lang="uk-UA" sz="2400" kern="1200" dirty="0" smtClean="0"/>
        </a:p>
      </dsp:txBody>
      <dsp:txXfrm rot="5400000">
        <a:off x="4626371" y="-3103498"/>
        <a:ext cx="1413668" cy="7621587"/>
      </dsp:txXfrm>
    </dsp:sp>
    <dsp:sp modelId="{17F7851F-3D48-409C-89DD-A227C6468601}">
      <dsp:nvSpPr>
        <dsp:cNvPr id="0" name=""/>
        <dsp:cNvSpPr/>
      </dsp:nvSpPr>
      <dsp:spPr>
        <a:xfrm rot="5400000">
          <a:off x="-326231" y="2214895"/>
          <a:ext cx="2174874" cy="1522412"/>
        </a:xfrm>
        <a:prstGeom prst="chevron">
          <a:avLst/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3">
              <a:hueOff val="-13803598"/>
              <a:satOff val="-36385"/>
              <a:lumOff val="-9412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/>
            <a:t>Сторони</a:t>
          </a:r>
          <a:r>
            <a:rPr lang="uk-UA" sz="2400" kern="1200" smtClean="0"/>
            <a:t> </a:t>
          </a:r>
          <a:endParaRPr lang="ru-RU" sz="2400" kern="1200" dirty="0"/>
        </a:p>
      </dsp:txBody>
      <dsp:txXfrm rot="5400000">
        <a:off x="-326231" y="2214895"/>
        <a:ext cx="2174874" cy="1522412"/>
      </dsp:txXfrm>
    </dsp:sp>
    <dsp:sp modelId="{2D36C10C-DAF1-43A3-9EBA-8528A3ACBE52}">
      <dsp:nvSpPr>
        <dsp:cNvPr id="0" name=""/>
        <dsp:cNvSpPr/>
      </dsp:nvSpPr>
      <dsp:spPr>
        <a:xfrm rot="5400000">
          <a:off x="4626371" y="-1215295"/>
          <a:ext cx="1413668" cy="7621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-13803598"/>
              <a:satOff val="-36385"/>
              <a:lumOff val="-9412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400" kern="1200" smtClean="0"/>
            <a:t>це відрізки, тому він повинен вказувати на них від однієї вершини до другої.</a:t>
          </a:r>
          <a:endParaRPr lang="ru-RU" sz="2400" kern="1200" dirty="0"/>
        </a:p>
      </dsp:txBody>
      <dsp:txXfrm rot="5400000">
        <a:off x="4626371" y="-1215295"/>
        <a:ext cx="1413668" cy="76215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A057A5-1C3A-4334-8BD6-F086A8922329}">
      <dsp:nvSpPr>
        <dsp:cNvPr id="0" name=""/>
        <dsp:cNvSpPr/>
      </dsp:nvSpPr>
      <dsp:spPr>
        <a:xfrm rot="5400000">
          <a:off x="-358105" y="360440"/>
          <a:ext cx="2387370" cy="167115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j-lt"/>
            </a:rPr>
            <a:t>Межа </a:t>
          </a:r>
          <a:r>
            <a:rPr lang="uk-UA" sz="2400" b="1" kern="1200" dirty="0" err="1" smtClean="0">
              <a:latin typeface="+mj-lt"/>
            </a:rPr>
            <a:t>много-кутника</a:t>
          </a:r>
          <a:r>
            <a:rPr lang="uk-UA" sz="2400" b="1" kern="1200" dirty="0" smtClean="0">
              <a:latin typeface="+mj-lt"/>
            </a:rPr>
            <a:t> </a:t>
          </a:r>
          <a:endParaRPr lang="ru-RU" sz="2400" kern="1200" dirty="0"/>
        </a:p>
      </dsp:txBody>
      <dsp:txXfrm rot="5400000">
        <a:off x="-358105" y="360440"/>
        <a:ext cx="2387370" cy="1671159"/>
      </dsp:txXfrm>
    </dsp:sp>
    <dsp:sp modelId="{6A13E82E-0207-4F14-AC9E-B73C27977F49}">
      <dsp:nvSpPr>
        <dsp:cNvPr id="0" name=""/>
        <dsp:cNvSpPr/>
      </dsp:nvSpPr>
      <dsp:spPr>
        <a:xfrm rot="5400000">
          <a:off x="4631276" y="-2957782"/>
          <a:ext cx="1552606" cy="7472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400" kern="1200" dirty="0" smtClean="0">
              <a:latin typeface="+mj-lt"/>
            </a:rPr>
            <a:t>це </a:t>
          </a:r>
          <a:r>
            <a:rPr lang="uk-UA" sz="2400" b="1" i="1" kern="1200" dirty="0" smtClean="0">
              <a:latin typeface="+mj-lt"/>
            </a:rPr>
            <a:t>замкнена ламана</a:t>
          </a:r>
          <a:r>
            <a:rPr lang="uk-UA" sz="2400" kern="1200" dirty="0" smtClean="0">
              <a:latin typeface="+mj-lt"/>
            </a:rPr>
            <a:t>. В залежності від кількості відрізків, що складають цю ламану, многокутники можна розбити на групи:</a:t>
          </a:r>
          <a:endParaRPr lang="ru-RU" sz="2400" kern="1200" dirty="0"/>
        </a:p>
      </dsp:txBody>
      <dsp:txXfrm rot="5400000">
        <a:off x="4631276" y="-2957782"/>
        <a:ext cx="1552606" cy="7472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38298-7A12-4536-8BD8-FD0EA841CFB4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C60A0-8D80-4144-8AAD-C90012B95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DB524-58CB-4256-B25F-ACDF33C26CF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Многокутники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453232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EF0C67-99A6-4C5B-9AD4-713FB53A3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6EF0C67-99A6-4C5B-9AD4-713FB53A3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4D149A-9FB0-40AF-BE2D-E245BB3BB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F4D149A-9FB0-40AF-BE2D-E245BB3BB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F7851F-3D48-409C-89DD-A227C6468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7F7851F-3D48-409C-89DD-A227C6468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36C10C-DAF1-43A3-9EBA-8528A3ACB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2D36C10C-DAF1-43A3-9EBA-8528A3ACB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714348" y="3851381"/>
            <a:ext cx="2143140" cy="250033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2678893" y="4315728"/>
            <a:ext cx="2071702" cy="157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авильный пятиугольник 11"/>
          <p:cNvSpPr/>
          <p:nvPr/>
        </p:nvSpPr>
        <p:spPr>
          <a:xfrm>
            <a:off x="4857752" y="3779943"/>
            <a:ext cx="1714512" cy="1928827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Шестиугольник 12"/>
          <p:cNvSpPr/>
          <p:nvPr/>
        </p:nvSpPr>
        <p:spPr>
          <a:xfrm>
            <a:off x="6643702" y="3779943"/>
            <a:ext cx="1857388" cy="142876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071802" y="3023954"/>
            <a:ext cx="2928958" cy="4770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Многокутники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8440" name="AutoShape 8"/>
          <p:cNvSpPr>
            <a:spLocks noChangeAspect="1" noChangeArrowheads="1"/>
          </p:cNvSpPr>
          <p:nvPr/>
        </p:nvSpPr>
        <p:spPr bwMode="auto">
          <a:xfrm>
            <a:off x="1000100" y="5494455"/>
            <a:ext cx="1000132" cy="71296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41" name="AutoShape 9"/>
          <p:cNvSpPr>
            <a:spLocks noChangeAspect="1" noChangeArrowheads="1"/>
          </p:cNvSpPr>
          <p:nvPr/>
        </p:nvSpPr>
        <p:spPr bwMode="auto">
          <a:xfrm>
            <a:off x="1570598" y="4494323"/>
            <a:ext cx="745093" cy="741612"/>
          </a:xfrm>
          <a:prstGeom prst="rtTriangle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 rot="-10250285">
            <a:off x="1533781" y="5566806"/>
            <a:ext cx="948692" cy="498241"/>
          </a:xfrm>
          <a:prstGeom prst="rtTriangle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3143240" y="4707049"/>
            <a:ext cx="500066" cy="430215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44" name="Rectangle 12"/>
          <p:cNvSpPr>
            <a:spLocks noChangeAspect="1" noChangeArrowheads="1"/>
          </p:cNvSpPr>
          <p:nvPr/>
        </p:nvSpPr>
        <p:spPr bwMode="auto">
          <a:xfrm>
            <a:off x="3786182" y="4208571"/>
            <a:ext cx="571500" cy="842966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45" name="AutoShape 13"/>
          <p:cNvSpPr>
            <a:spLocks noChangeAspect="1" noChangeArrowheads="1"/>
          </p:cNvSpPr>
          <p:nvPr/>
        </p:nvSpPr>
        <p:spPr bwMode="auto">
          <a:xfrm>
            <a:off x="3056983" y="5280141"/>
            <a:ext cx="751421" cy="571504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46" name="AutoShape 14"/>
          <p:cNvSpPr>
            <a:spLocks noChangeAspect="1" noChangeArrowheads="1"/>
          </p:cNvSpPr>
          <p:nvPr/>
        </p:nvSpPr>
        <p:spPr bwMode="auto">
          <a:xfrm>
            <a:off x="3760612" y="5565893"/>
            <a:ext cx="568496" cy="428628"/>
          </a:xfrm>
          <a:prstGeom prst="parallelogram">
            <a:avLst>
              <a:gd name="adj" fmla="val 3315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47" name="AutoShape 15"/>
          <p:cNvSpPr>
            <a:spLocks noChangeAspect="1" noChangeArrowheads="1"/>
          </p:cNvSpPr>
          <p:nvPr/>
        </p:nvSpPr>
        <p:spPr bwMode="auto">
          <a:xfrm rot="1028334">
            <a:off x="5157794" y="4658750"/>
            <a:ext cx="736595" cy="700087"/>
          </a:xfrm>
          <a:prstGeom prst="pentagon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5500694" y="4065695"/>
            <a:ext cx="544513" cy="481014"/>
          </a:xfrm>
          <a:prstGeom prst="pentagon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5929322" y="4937237"/>
            <a:ext cx="285752" cy="628656"/>
          </a:xfrm>
          <a:prstGeom prst="pentagon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50" name="AutoShape 18"/>
          <p:cNvSpPr>
            <a:spLocks noChangeAspect="1" noChangeArrowheads="1"/>
          </p:cNvSpPr>
          <p:nvPr/>
        </p:nvSpPr>
        <p:spPr bwMode="auto">
          <a:xfrm>
            <a:off x="6881998" y="4476861"/>
            <a:ext cx="680875" cy="588966"/>
          </a:xfrm>
          <a:prstGeom prst="hexagon">
            <a:avLst>
              <a:gd name="adj" fmla="val 28901"/>
              <a:gd name="vf" fmla="val 11547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7329510" y="3851381"/>
            <a:ext cx="814390" cy="544517"/>
          </a:xfrm>
          <a:prstGeom prst="hexagon">
            <a:avLst>
              <a:gd name="adj" fmla="val 45603"/>
              <a:gd name="vf" fmla="val 11547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7786710" y="4422885"/>
            <a:ext cx="500066" cy="64135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57224" y="6351711"/>
            <a:ext cx="1739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Трикутник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00364" y="6208835"/>
            <a:ext cx="225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Чотирикутник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000628" y="5708769"/>
            <a:ext cx="2015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П'ятикутник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643702" y="5208703"/>
            <a:ext cx="2139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Шестикутник</a:t>
            </a:r>
            <a:endParaRPr lang="ru-RU" sz="2400" b="1" dirty="0"/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Многокутники</a:t>
            </a:r>
            <a:endParaRPr lang="ru-RU" sz="3600" dirty="0"/>
          </a:p>
        </p:txBody>
      </p:sp>
      <p:graphicFrame>
        <p:nvGraphicFramePr>
          <p:cNvPr id="26" name="Схема 25"/>
          <p:cNvGraphicFramePr/>
          <p:nvPr/>
        </p:nvGraphicFramePr>
        <p:xfrm>
          <a:off x="0" y="1397000"/>
          <a:ext cx="9144000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DAA057A5-1C3A-4334-8BD6-F086A8922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graphicEl>
                                              <a:dgm id="{DAA057A5-1C3A-4334-8BD6-F086A8922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6A13E82E-0207-4F14-AC9E-B73C27977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graphicEl>
                                              <a:dgm id="{6A13E82E-0207-4F14-AC9E-B73C27977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animBg="1"/>
      <p:bldP spid="18450" grpId="0" animBg="1"/>
      <p:bldP spid="18451" grpId="0" animBg="1"/>
      <p:bldP spid="18452" grpId="0" animBg="1"/>
      <p:bldP spid="28" grpId="0"/>
      <p:bldP spid="29" grpId="0"/>
      <p:bldP spid="30" grpId="0"/>
      <p:bldP spid="31" grpId="0"/>
      <p:bldGraphic spid="2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85720" y="332656"/>
            <a:ext cx="8572560" cy="1008063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uk-UA" sz="2400" b="0" dirty="0" smtClean="0">
                <a:solidFill>
                  <a:schemeClr val="tx1"/>
                </a:solidFill>
              </a:rPr>
              <a:t>Порівняй назви многокутників з числом їх кутів, вершин та сторін. Що цікавого ти помітив?</a:t>
            </a:r>
            <a:r>
              <a:rPr lang="ru-RU" sz="2400" b="0" dirty="0" smtClean="0">
                <a:solidFill>
                  <a:schemeClr val="tx1"/>
                </a:solidFill>
              </a:rPr>
              <a:t/>
            </a:r>
            <a:br>
              <a:rPr lang="ru-RU" sz="2400" b="0" dirty="0" smtClean="0">
                <a:solidFill>
                  <a:schemeClr val="tx1"/>
                </a:solidFill>
              </a:rPr>
            </a:br>
            <a:endParaRPr lang="ru-RU" sz="2400" b="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7390" y="1214422"/>
            <a:ext cx="455631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FF0000"/>
                </a:solidFill>
                <a:latin typeface="+mj-lt"/>
              </a:rPr>
              <a:t>Таблиця </a:t>
            </a:r>
            <a:r>
              <a:rPr lang="uk-UA" sz="2800" b="1" dirty="0">
                <a:solidFill>
                  <a:srgbClr val="FF0000"/>
                </a:solidFill>
                <a:latin typeface="+mj-lt"/>
              </a:rPr>
              <a:t>«Многокутники</a:t>
            </a:r>
            <a:r>
              <a:rPr lang="uk-UA" sz="2800" b="1" dirty="0" smtClean="0">
                <a:solidFill>
                  <a:srgbClr val="FF0000"/>
                </a:solidFill>
                <a:latin typeface="+mj-lt"/>
              </a:rPr>
              <a:t>»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428596" y="1857364"/>
          <a:ext cx="8501122" cy="1097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1700045"/>
                <a:gridCol w="1700045"/>
                <a:gridCol w="1536218"/>
                <a:gridCol w="1863873"/>
                <a:gridCol w="1700941"/>
              </a:tblGrid>
              <a:tr h="6911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Назва </a:t>
                      </a:r>
                      <a:r>
                        <a:rPr lang="uk-UA" sz="2400" dirty="0" err="1" smtClean="0">
                          <a:effectLst/>
                        </a:rPr>
                        <a:t>много-кутника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Креслення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Число кутів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Число вершин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Число сторін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3000372"/>
          <a:ext cx="8429683" cy="1097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1685759"/>
                <a:gridCol w="1685759"/>
                <a:gridCol w="1523307"/>
                <a:gridCol w="1848210"/>
                <a:gridCol w="1686648"/>
              </a:tblGrid>
              <a:tr h="587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smtClean="0">
                          <a:effectLst/>
                          <a:latin typeface="+mn-lt"/>
                        </a:rPr>
                        <a:t>Трикутник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2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+mn-lt"/>
                        </a:rPr>
                        <a:t>Три</a:t>
                      </a:r>
                      <a:endParaRPr lang="ru-RU" sz="2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+mn-lt"/>
                        </a:rPr>
                        <a:t>Три</a:t>
                      </a:r>
                      <a:endParaRPr lang="ru-RU" sz="2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+mn-lt"/>
                        </a:rPr>
                        <a:t>Три</a:t>
                      </a:r>
                      <a:endParaRPr lang="ru-RU" sz="2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/>
                </a:tc>
              </a:tr>
            </a:tbl>
          </a:graphicData>
        </a:graphic>
      </p:graphicFrame>
      <p:grpSp>
        <p:nvGrpSpPr>
          <p:cNvPr id="5" name="Group 67"/>
          <p:cNvGrpSpPr>
            <a:grpSpLocks noChangeAspect="1"/>
          </p:cNvGrpSpPr>
          <p:nvPr/>
        </p:nvGrpSpPr>
        <p:grpSpPr bwMode="auto">
          <a:xfrm>
            <a:off x="2500298" y="3254378"/>
            <a:ext cx="1065212" cy="603250"/>
            <a:chOff x="2281" y="836"/>
            <a:chExt cx="7460" cy="4555"/>
          </a:xfrm>
        </p:grpSpPr>
        <p:sp>
          <p:nvSpPr>
            <p:cNvPr id="25694" name="AutoShape 72"/>
            <p:cNvSpPr>
              <a:spLocks noChangeAspect="1" noChangeArrowheads="1" noTextEdit="1"/>
            </p:cNvSpPr>
            <p:nvPr/>
          </p:nvSpPr>
          <p:spPr bwMode="auto">
            <a:xfrm>
              <a:off x="2281" y="1071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5" name="AutoShape 71"/>
            <p:cNvSpPr>
              <a:spLocks noChangeArrowheads="1"/>
            </p:cNvSpPr>
            <p:nvPr/>
          </p:nvSpPr>
          <p:spPr bwMode="auto">
            <a:xfrm>
              <a:off x="3081" y="1071"/>
              <a:ext cx="1600" cy="149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6" name="AutoShape 70"/>
            <p:cNvSpPr>
              <a:spLocks noChangeArrowheads="1"/>
            </p:cNvSpPr>
            <p:nvPr/>
          </p:nvSpPr>
          <p:spPr bwMode="auto">
            <a:xfrm rot="5400000">
              <a:off x="4773" y="2507"/>
              <a:ext cx="1728" cy="3200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7" name="AutoShape 69"/>
            <p:cNvSpPr>
              <a:spLocks noChangeArrowheads="1"/>
            </p:cNvSpPr>
            <p:nvPr/>
          </p:nvSpPr>
          <p:spPr bwMode="auto">
            <a:xfrm>
              <a:off x="5637" y="836"/>
              <a:ext cx="1600" cy="1728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8" name="AutoShape 68"/>
            <p:cNvSpPr>
              <a:spLocks noChangeArrowheads="1"/>
            </p:cNvSpPr>
            <p:nvPr/>
          </p:nvSpPr>
          <p:spPr bwMode="auto">
            <a:xfrm>
              <a:off x="8141" y="1947"/>
              <a:ext cx="1600" cy="25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8596" y="4083912"/>
          <a:ext cx="8429684" cy="8572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1685759"/>
                <a:gridCol w="1685759"/>
                <a:gridCol w="1523308"/>
                <a:gridCol w="1848210"/>
                <a:gridCol w="1686648"/>
              </a:tblGrid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400" b="0" dirty="0" err="1" smtClean="0">
                          <a:effectLst/>
                        </a:rPr>
                        <a:t>Чотири-кутник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24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Чотири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Чотири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Чотири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</a:tr>
            </a:tbl>
          </a:graphicData>
        </a:graphic>
      </p:graphicFrame>
      <p:grpSp>
        <p:nvGrpSpPr>
          <p:cNvPr id="7" name="Group 73"/>
          <p:cNvGrpSpPr>
            <a:grpSpLocks noChangeAspect="1"/>
          </p:cNvGrpSpPr>
          <p:nvPr/>
        </p:nvGrpSpPr>
        <p:grpSpPr bwMode="auto">
          <a:xfrm>
            <a:off x="2500298" y="4129098"/>
            <a:ext cx="1028700" cy="800100"/>
            <a:chOff x="2281" y="1071"/>
            <a:chExt cx="7200" cy="6048"/>
          </a:xfrm>
        </p:grpSpPr>
        <p:sp>
          <p:nvSpPr>
            <p:cNvPr id="25687" name="AutoShape 80"/>
            <p:cNvSpPr>
              <a:spLocks noChangeAspect="1" noChangeArrowheads="1" noTextEdit="1"/>
            </p:cNvSpPr>
            <p:nvPr/>
          </p:nvSpPr>
          <p:spPr bwMode="auto">
            <a:xfrm>
              <a:off x="2281" y="1071"/>
              <a:ext cx="7200" cy="6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8" name="Rectangle 79"/>
            <p:cNvSpPr>
              <a:spLocks noChangeArrowheads="1"/>
            </p:cNvSpPr>
            <p:nvPr/>
          </p:nvSpPr>
          <p:spPr bwMode="auto">
            <a:xfrm>
              <a:off x="2641" y="1421"/>
              <a:ext cx="1240" cy="13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9" name="Rectangle 78"/>
            <p:cNvSpPr>
              <a:spLocks noChangeArrowheads="1"/>
            </p:cNvSpPr>
            <p:nvPr/>
          </p:nvSpPr>
          <p:spPr bwMode="auto">
            <a:xfrm>
              <a:off x="5481" y="1935"/>
              <a:ext cx="4000" cy="17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0" name="AutoShape 77"/>
            <p:cNvSpPr>
              <a:spLocks noChangeArrowheads="1"/>
            </p:cNvSpPr>
            <p:nvPr/>
          </p:nvSpPr>
          <p:spPr bwMode="auto">
            <a:xfrm>
              <a:off x="2281" y="3663"/>
              <a:ext cx="2400" cy="864"/>
            </a:xfrm>
            <a:prstGeom prst="parallelogram">
              <a:avLst>
                <a:gd name="adj" fmla="val 6944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1" name="AutoShape 76"/>
            <p:cNvSpPr>
              <a:spLocks noChangeArrowheads="1"/>
            </p:cNvSpPr>
            <p:nvPr/>
          </p:nvSpPr>
          <p:spPr bwMode="auto">
            <a:xfrm>
              <a:off x="7081" y="4527"/>
              <a:ext cx="2400" cy="17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2" name="AutoShape 75"/>
            <p:cNvSpPr>
              <a:spLocks noChangeArrowheads="1"/>
            </p:cNvSpPr>
            <p:nvPr/>
          </p:nvSpPr>
          <p:spPr bwMode="auto">
            <a:xfrm>
              <a:off x="5481" y="4527"/>
              <a:ext cx="800" cy="1728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28596" y="4947438"/>
          <a:ext cx="8429684" cy="7858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1685759"/>
                <a:gridCol w="1685759"/>
                <a:gridCol w="1523308"/>
                <a:gridCol w="1848210"/>
                <a:gridCol w="1686648"/>
              </a:tblGrid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err="1" smtClean="0">
                          <a:effectLst/>
                        </a:rPr>
                        <a:t>П’яти-кутник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24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П’ять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П’ять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П’ять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</a:tr>
            </a:tbl>
          </a:graphicData>
        </a:graphic>
      </p:graphicFrame>
      <p:grpSp>
        <p:nvGrpSpPr>
          <p:cNvPr id="8" name="Group 84"/>
          <p:cNvGrpSpPr>
            <a:grpSpLocks noChangeAspect="1"/>
          </p:cNvGrpSpPr>
          <p:nvPr/>
        </p:nvGrpSpPr>
        <p:grpSpPr bwMode="auto">
          <a:xfrm>
            <a:off x="2543168" y="5000640"/>
            <a:ext cx="1028700" cy="571500"/>
            <a:chOff x="2281" y="3606"/>
            <a:chExt cx="7200" cy="4320"/>
          </a:xfrm>
        </p:grpSpPr>
        <p:sp>
          <p:nvSpPr>
            <p:cNvPr id="25684" name="AutoShape 87"/>
            <p:cNvSpPr>
              <a:spLocks noChangeAspect="1" noChangeArrowheads="1" noTextEdit="1"/>
            </p:cNvSpPr>
            <p:nvPr/>
          </p:nvSpPr>
          <p:spPr bwMode="auto">
            <a:xfrm>
              <a:off x="2281" y="3606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5" name="AutoShape 86"/>
            <p:cNvSpPr>
              <a:spLocks noChangeArrowheads="1"/>
            </p:cNvSpPr>
            <p:nvPr/>
          </p:nvSpPr>
          <p:spPr bwMode="auto">
            <a:xfrm>
              <a:off x="3081" y="4470"/>
              <a:ext cx="2400" cy="2462"/>
            </a:xfrm>
            <a:prstGeom prst="pentag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6" name="AutoShape 85"/>
            <p:cNvSpPr>
              <a:spLocks noChangeArrowheads="1"/>
            </p:cNvSpPr>
            <p:nvPr/>
          </p:nvSpPr>
          <p:spPr bwMode="auto">
            <a:xfrm>
              <a:off x="6281" y="5334"/>
              <a:ext cx="3200" cy="1728"/>
            </a:xfrm>
            <a:prstGeom prst="pentag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428596" y="5721816"/>
          <a:ext cx="8429683" cy="731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1685759"/>
                <a:gridCol w="1685759"/>
                <a:gridCol w="1523308"/>
                <a:gridCol w="1848210"/>
                <a:gridCol w="1686647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err="1" smtClean="0">
                          <a:effectLst/>
                        </a:rPr>
                        <a:t>Шести-кутник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24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Шість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Шість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Шість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/>
                </a:tc>
              </a:tr>
            </a:tbl>
          </a:graphicData>
        </a:graphic>
      </p:graphicFrame>
      <p:sp>
        <p:nvSpPr>
          <p:cNvPr id="30" name="AutoShape 88"/>
          <p:cNvSpPr>
            <a:spLocks noChangeArrowheads="1"/>
          </p:cNvSpPr>
          <p:nvPr/>
        </p:nvSpPr>
        <p:spPr bwMode="auto">
          <a:xfrm>
            <a:off x="2500298" y="5786454"/>
            <a:ext cx="342900" cy="296863"/>
          </a:xfrm>
          <a:prstGeom prst="hexagon">
            <a:avLst>
              <a:gd name="adj" fmla="val 28877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0" name="AutoShape 89"/>
          <p:cNvSpPr>
            <a:spLocks noChangeArrowheads="1"/>
          </p:cNvSpPr>
          <p:nvPr/>
        </p:nvSpPr>
        <p:spPr bwMode="auto">
          <a:xfrm>
            <a:off x="3214678" y="5857892"/>
            <a:ext cx="342900" cy="457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30" grpId="0" animBg="1"/>
      <p:bldP spid="204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Завдання геометричного змісту. </a:t>
            </a:r>
            <a:br>
              <a:rPr lang="uk-UA" sz="3600" dirty="0" smtClean="0"/>
            </a:br>
            <a:r>
              <a:rPr lang="uk-UA" sz="3600" dirty="0" smtClean="0"/>
              <a:t>1 клас.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668130"/>
            <a:ext cx="8072494" cy="725470"/>
          </a:xfrm>
          <a:prstGeom prst="rect">
            <a:avLst/>
          </a:prstGeom>
          <a:effectLst/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Склади пари, вибравши для цього певну спільну ознаку. Склади пари, вибравши для цього іншу ознаку.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val 2"/>
          <p:cNvSpPr>
            <a:spLocks noChangeAspect="1" noChangeArrowheads="1"/>
          </p:cNvSpPr>
          <p:nvPr/>
        </p:nvSpPr>
        <p:spPr bwMode="auto">
          <a:xfrm>
            <a:off x="1308101" y="3589028"/>
            <a:ext cx="406380" cy="40481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Oval 3"/>
          <p:cNvSpPr>
            <a:spLocks noChangeAspect="1" noChangeArrowheads="1"/>
          </p:cNvSpPr>
          <p:nvPr/>
        </p:nvSpPr>
        <p:spPr bwMode="auto">
          <a:xfrm>
            <a:off x="5500694" y="3811270"/>
            <a:ext cx="647096" cy="64554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3500430" y="3096890"/>
            <a:ext cx="671864" cy="50467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5"/>
          <p:cNvSpPr>
            <a:spLocks noChangeAspect="1" noChangeArrowheads="1"/>
          </p:cNvSpPr>
          <p:nvPr/>
        </p:nvSpPr>
        <p:spPr bwMode="auto">
          <a:xfrm>
            <a:off x="4786314" y="2668262"/>
            <a:ext cx="791066" cy="682701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2643174" y="3882708"/>
            <a:ext cx="671864" cy="50467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7"/>
          <p:cNvSpPr>
            <a:spLocks noChangeAspect="1" noChangeArrowheads="1"/>
          </p:cNvSpPr>
          <p:nvPr/>
        </p:nvSpPr>
        <p:spPr bwMode="auto">
          <a:xfrm>
            <a:off x="2108200" y="2782577"/>
            <a:ext cx="705922" cy="60994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8"/>
          <p:cNvSpPr>
            <a:spLocks noChangeAspect="1" noChangeArrowheads="1"/>
          </p:cNvSpPr>
          <p:nvPr/>
        </p:nvSpPr>
        <p:spPr bwMode="auto">
          <a:xfrm>
            <a:off x="6643702" y="3096890"/>
            <a:ext cx="642942" cy="608422"/>
          </a:xfrm>
          <a:prstGeom prst="pentagon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9"/>
          <p:cNvSpPr>
            <a:spLocks noChangeAspect="1" noChangeArrowheads="1"/>
          </p:cNvSpPr>
          <p:nvPr/>
        </p:nvSpPr>
        <p:spPr bwMode="auto">
          <a:xfrm>
            <a:off x="4214810" y="3525518"/>
            <a:ext cx="685797" cy="650191"/>
          </a:xfrm>
          <a:prstGeom prst="pentagon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215074" y="4525650"/>
            <a:ext cx="1714512" cy="1857388"/>
          </a:xfrm>
          <a:prstGeom prst="ellipse">
            <a:avLst/>
          </a:prstGeom>
          <a:noFill/>
          <a:ln w="381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143372" y="2525386"/>
            <a:ext cx="1714512" cy="1857388"/>
          </a:xfrm>
          <a:prstGeom prst="ellipse">
            <a:avLst/>
          </a:prstGeom>
          <a:noFill/>
          <a:ln w="381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285852" y="4739964"/>
            <a:ext cx="1714512" cy="1857388"/>
          </a:xfrm>
          <a:prstGeom prst="ellipse">
            <a:avLst/>
          </a:prstGeom>
          <a:noFill/>
          <a:ln w="381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643174" y="2668262"/>
            <a:ext cx="1714512" cy="1857388"/>
          </a:xfrm>
          <a:prstGeom prst="ellipse">
            <a:avLst/>
          </a:prstGeom>
          <a:noFill/>
          <a:ln w="381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13993 0.2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1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0434 0.232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16788 0.335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16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12118 0.172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0.02969 0.247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12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379 0.1826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26146 0.2659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1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9 0.18264 L 0.05625 -0.006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93 0.29722 L -0.02968 0.0136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1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18 0.17245 L -0.36528 0.224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88 0.33542 L 0.28611 0.0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428596" y="1357298"/>
            <a:ext cx="7929618" cy="4572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011222"/>
          </a:xfrm>
        </p:spPr>
        <p:txBody>
          <a:bodyPr>
            <a:noAutofit/>
          </a:bodyPr>
          <a:lstStyle/>
          <a:p>
            <a:pPr lvl="0" algn="just"/>
            <a:r>
              <a:rPr lang="uk-UA" sz="2400" b="0" dirty="0" smtClean="0">
                <a:solidFill>
                  <a:schemeClr val="tx1"/>
                </a:solidFill>
              </a:rPr>
              <a:t>Розкажи, як продовжити ряд фігур, так щоб кожна наступна фігура відрізнялася від попередньої тільки однією ознакою.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3074" name="Oval 2"/>
          <p:cNvSpPr>
            <a:spLocks noChangeAspect="1" noChangeArrowheads="1"/>
          </p:cNvSpPr>
          <p:nvPr/>
        </p:nvSpPr>
        <p:spPr bwMode="auto">
          <a:xfrm>
            <a:off x="1357290" y="1785926"/>
            <a:ext cx="339184" cy="339184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5" name="Oval 3"/>
          <p:cNvSpPr>
            <a:spLocks noChangeAspect="1" noChangeArrowheads="1"/>
          </p:cNvSpPr>
          <p:nvPr/>
        </p:nvSpPr>
        <p:spPr bwMode="auto">
          <a:xfrm>
            <a:off x="1928794" y="1785926"/>
            <a:ext cx="339184" cy="339184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6" name="Rectangle 4"/>
          <p:cNvSpPr>
            <a:spLocks noChangeAspect="1" noChangeArrowheads="1"/>
          </p:cNvSpPr>
          <p:nvPr/>
        </p:nvSpPr>
        <p:spPr bwMode="auto">
          <a:xfrm>
            <a:off x="2571736" y="1785926"/>
            <a:ext cx="285752" cy="28575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7" name="Rectangle 5"/>
          <p:cNvSpPr>
            <a:spLocks noChangeAspect="1" noChangeArrowheads="1"/>
          </p:cNvSpPr>
          <p:nvPr/>
        </p:nvSpPr>
        <p:spPr bwMode="auto">
          <a:xfrm>
            <a:off x="3143240" y="1785926"/>
            <a:ext cx="285752" cy="28575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12" name="Прямая со стрелкой 11"/>
          <p:cNvCxnSpPr>
            <a:stCxn id="3074" idx="6"/>
            <a:endCxn id="3075" idx="2"/>
          </p:cNvCxnSpPr>
          <p:nvPr/>
        </p:nvCxnSpPr>
        <p:spPr>
          <a:xfrm>
            <a:off x="1696474" y="1955518"/>
            <a:ext cx="23232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3076" idx="1"/>
          </p:cNvCxnSpPr>
          <p:nvPr/>
        </p:nvCxnSpPr>
        <p:spPr>
          <a:xfrm>
            <a:off x="2285984" y="1928802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3077" idx="1"/>
          </p:cNvCxnSpPr>
          <p:nvPr/>
        </p:nvCxnSpPr>
        <p:spPr>
          <a:xfrm>
            <a:off x="2857488" y="1928802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428992" y="1928802"/>
            <a:ext cx="23232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AutoShape 10"/>
          <p:cNvSpPr>
            <a:spLocks noChangeAspect="1" noChangeArrowheads="1"/>
          </p:cNvSpPr>
          <p:nvPr/>
        </p:nvSpPr>
        <p:spPr bwMode="auto">
          <a:xfrm>
            <a:off x="1857356" y="2643182"/>
            <a:ext cx="496306" cy="42862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3" name="AutoShape 11"/>
          <p:cNvSpPr>
            <a:spLocks noChangeAspect="1" noChangeArrowheads="1"/>
          </p:cNvSpPr>
          <p:nvPr/>
        </p:nvSpPr>
        <p:spPr bwMode="auto">
          <a:xfrm>
            <a:off x="1071554" y="2643182"/>
            <a:ext cx="496306" cy="428628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4" name="Oval 12"/>
          <p:cNvSpPr>
            <a:spLocks noChangeAspect="1" noChangeArrowheads="1"/>
          </p:cNvSpPr>
          <p:nvPr/>
        </p:nvSpPr>
        <p:spPr bwMode="auto">
          <a:xfrm>
            <a:off x="2571736" y="2643182"/>
            <a:ext cx="430885" cy="43088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5" name="Rectangle 13"/>
          <p:cNvSpPr>
            <a:spLocks noChangeAspect="1" noChangeArrowheads="1"/>
          </p:cNvSpPr>
          <p:nvPr/>
        </p:nvSpPr>
        <p:spPr bwMode="auto">
          <a:xfrm>
            <a:off x="3286116" y="2643182"/>
            <a:ext cx="399301" cy="4466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6" name="Rectangle 14"/>
          <p:cNvSpPr>
            <a:spLocks noChangeAspect="1" noChangeArrowheads="1"/>
          </p:cNvSpPr>
          <p:nvPr/>
        </p:nvSpPr>
        <p:spPr bwMode="auto">
          <a:xfrm>
            <a:off x="4000496" y="2643182"/>
            <a:ext cx="399301" cy="4466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7" name="AutoShape 15"/>
          <p:cNvSpPr>
            <a:spLocks noChangeAspect="1" noChangeArrowheads="1"/>
          </p:cNvSpPr>
          <p:nvPr/>
        </p:nvSpPr>
        <p:spPr bwMode="auto">
          <a:xfrm>
            <a:off x="4714876" y="2643182"/>
            <a:ext cx="496306" cy="428628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25" name="Прямая со стрелкой 24"/>
          <p:cNvCxnSpPr>
            <a:endCxn id="3082" idx="1"/>
          </p:cNvCxnSpPr>
          <p:nvPr/>
        </p:nvCxnSpPr>
        <p:spPr>
          <a:xfrm>
            <a:off x="1428728" y="2857496"/>
            <a:ext cx="55270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3084" idx="2"/>
          </p:cNvCxnSpPr>
          <p:nvPr/>
        </p:nvCxnSpPr>
        <p:spPr>
          <a:xfrm>
            <a:off x="2214546" y="2857496"/>
            <a:ext cx="357190" cy="11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3085" idx="1"/>
          </p:cNvCxnSpPr>
          <p:nvPr/>
        </p:nvCxnSpPr>
        <p:spPr>
          <a:xfrm>
            <a:off x="3000364" y="2857496"/>
            <a:ext cx="285752" cy="9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714744" y="2857496"/>
            <a:ext cx="285752" cy="9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3087" idx="1"/>
          </p:cNvCxnSpPr>
          <p:nvPr/>
        </p:nvCxnSpPr>
        <p:spPr>
          <a:xfrm>
            <a:off x="4357686" y="2857496"/>
            <a:ext cx="48126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072066" y="2857496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2"/>
          <p:cNvSpPr>
            <a:spLocks noChangeAspect="1" noChangeArrowheads="1"/>
          </p:cNvSpPr>
          <p:nvPr/>
        </p:nvSpPr>
        <p:spPr bwMode="auto">
          <a:xfrm>
            <a:off x="3643306" y="1785926"/>
            <a:ext cx="339184" cy="339184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000496" y="1928802"/>
            <a:ext cx="23232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8" name="Oval 16"/>
          <p:cNvSpPr>
            <a:spLocks noChangeAspect="1" noChangeArrowheads="1"/>
          </p:cNvSpPr>
          <p:nvPr/>
        </p:nvSpPr>
        <p:spPr bwMode="auto">
          <a:xfrm>
            <a:off x="4214810" y="1785926"/>
            <a:ext cx="357190" cy="35719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9" name="AutoShape 17"/>
          <p:cNvSpPr>
            <a:spLocks noChangeAspect="1" noChangeArrowheads="1"/>
          </p:cNvSpPr>
          <p:nvPr/>
        </p:nvSpPr>
        <p:spPr bwMode="auto">
          <a:xfrm>
            <a:off x="5357818" y="2643182"/>
            <a:ext cx="428628" cy="42862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5715008" y="2857496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1" name="Rectangle 19"/>
          <p:cNvSpPr>
            <a:spLocks noChangeAspect="1" noChangeArrowheads="1"/>
          </p:cNvSpPr>
          <p:nvPr/>
        </p:nvSpPr>
        <p:spPr bwMode="auto">
          <a:xfrm rot="5400000">
            <a:off x="6110679" y="2696268"/>
            <a:ext cx="434365" cy="34592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92" name="Rectangle 20"/>
          <p:cNvSpPr>
            <a:spLocks noChangeAspect="1" noChangeArrowheads="1"/>
          </p:cNvSpPr>
          <p:nvPr/>
        </p:nvSpPr>
        <p:spPr bwMode="auto">
          <a:xfrm>
            <a:off x="985834" y="3429000"/>
            <a:ext cx="601747" cy="59942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93" name="Rectangle 21"/>
          <p:cNvSpPr>
            <a:spLocks noChangeAspect="1" noChangeArrowheads="1"/>
          </p:cNvSpPr>
          <p:nvPr/>
        </p:nvSpPr>
        <p:spPr bwMode="auto">
          <a:xfrm>
            <a:off x="1928794" y="3429000"/>
            <a:ext cx="601747" cy="59942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94" name="Rectangle 22"/>
          <p:cNvSpPr>
            <a:spLocks noChangeAspect="1" noChangeArrowheads="1"/>
          </p:cNvSpPr>
          <p:nvPr/>
        </p:nvSpPr>
        <p:spPr bwMode="auto">
          <a:xfrm>
            <a:off x="2786050" y="3714752"/>
            <a:ext cx="285772" cy="28344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95" name="Rectangle 23"/>
          <p:cNvSpPr>
            <a:spLocks noChangeAspect="1" noChangeArrowheads="1"/>
          </p:cNvSpPr>
          <p:nvPr/>
        </p:nvSpPr>
        <p:spPr bwMode="auto">
          <a:xfrm>
            <a:off x="3286116" y="3714752"/>
            <a:ext cx="285772" cy="283448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96" name="Rectangle 24"/>
          <p:cNvSpPr>
            <a:spLocks noChangeAspect="1" noChangeArrowheads="1"/>
          </p:cNvSpPr>
          <p:nvPr/>
        </p:nvSpPr>
        <p:spPr bwMode="auto">
          <a:xfrm>
            <a:off x="3786182" y="3429000"/>
            <a:ext cx="601747" cy="59942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97" name="Rectangle 25"/>
          <p:cNvSpPr>
            <a:spLocks noChangeAspect="1" noChangeArrowheads="1"/>
          </p:cNvSpPr>
          <p:nvPr/>
        </p:nvSpPr>
        <p:spPr bwMode="auto">
          <a:xfrm>
            <a:off x="4714876" y="3429000"/>
            <a:ext cx="601747" cy="59942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98" name="Rectangle 26"/>
          <p:cNvSpPr>
            <a:spLocks noChangeAspect="1" noChangeArrowheads="1"/>
          </p:cNvSpPr>
          <p:nvPr/>
        </p:nvSpPr>
        <p:spPr bwMode="auto">
          <a:xfrm>
            <a:off x="5572132" y="3714752"/>
            <a:ext cx="285772" cy="28344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1571604" y="3857628"/>
            <a:ext cx="34121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2500298" y="3857628"/>
            <a:ext cx="34121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3095" idx="1"/>
          </p:cNvCxnSpPr>
          <p:nvPr/>
        </p:nvCxnSpPr>
        <p:spPr>
          <a:xfrm flipV="1">
            <a:off x="3071802" y="3856476"/>
            <a:ext cx="214314" cy="1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4357686" y="3857628"/>
            <a:ext cx="34121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3571868" y="3857628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endCxn id="3098" idx="1"/>
          </p:cNvCxnSpPr>
          <p:nvPr/>
        </p:nvCxnSpPr>
        <p:spPr>
          <a:xfrm flipV="1">
            <a:off x="5286380" y="3856476"/>
            <a:ext cx="285752" cy="1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5857884" y="3857628"/>
            <a:ext cx="34121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23"/>
          <p:cNvSpPr>
            <a:spLocks noChangeAspect="1" noChangeArrowheads="1"/>
          </p:cNvSpPr>
          <p:nvPr/>
        </p:nvSpPr>
        <p:spPr bwMode="auto">
          <a:xfrm>
            <a:off x="6215074" y="3714752"/>
            <a:ext cx="285772" cy="283448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00" name="Oval 28"/>
          <p:cNvSpPr>
            <a:spLocks noChangeAspect="1" noChangeArrowheads="1"/>
          </p:cNvSpPr>
          <p:nvPr/>
        </p:nvSpPr>
        <p:spPr bwMode="auto">
          <a:xfrm>
            <a:off x="1000128" y="4357694"/>
            <a:ext cx="857256" cy="857256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01" name="Oval 29"/>
          <p:cNvSpPr>
            <a:spLocks noChangeAspect="1" noChangeArrowheads="1"/>
          </p:cNvSpPr>
          <p:nvPr/>
        </p:nvSpPr>
        <p:spPr bwMode="auto">
          <a:xfrm>
            <a:off x="1685927" y="4586293"/>
            <a:ext cx="473747" cy="47374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02" name="Oval 30"/>
          <p:cNvSpPr>
            <a:spLocks noChangeAspect="1" noChangeArrowheads="1"/>
          </p:cNvSpPr>
          <p:nvPr/>
        </p:nvSpPr>
        <p:spPr bwMode="auto">
          <a:xfrm>
            <a:off x="2143127" y="4586293"/>
            <a:ext cx="473747" cy="47374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03" name="Oval 31"/>
          <p:cNvSpPr>
            <a:spLocks noChangeAspect="1" noChangeArrowheads="1"/>
          </p:cNvSpPr>
          <p:nvPr/>
        </p:nvSpPr>
        <p:spPr bwMode="auto">
          <a:xfrm>
            <a:off x="2643174" y="4357694"/>
            <a:ext cx="857256" cy="857256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04" name="Oval 32"/>
          <p:cNvSpPr>
            <a:spLocks noChangeAspect="1" noChangeArrowheads="1"/>
          </p:cNvSpPr>
          <p:nvPr/>
        </p:nvSpPr>
        <p:spPr bwMode="auto">
          <a:xfrm>
            <a:off x="3400428" y="4357694"/>
            <a:ext cx="857256" cy="857256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05" name="Oval 33"/>
          <p:cNvSpPr>
            <a:spLocks noChangeAspect="1" noChangeArrowheads="1"/>
          </p:cNvSpPr>
          <p:nvPr/>
        </p:nvSpPr>
        <p:spPr bwMode="auto">
          <a:xfrm>
            <a:off x="4086227" y="4586293"/>
            <a:ext cx="473747" cy="473747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06" name="Oval 34"/>
          <p:cNvSpPr>
            <a:spLocks noChangeAspect="1" noChangeArrowheads="1"/>
          </p:cNvSpPr>
          <p:nvPr/>
        </p:nvSpPr>
        <p:spPr bwMode="auto">
          <a:xfrm>
            <a:off x="4543427" y="4586293"/>
            <a:ext cx="473747" cy="47374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07" name="Oval 35"/>
          <p:cNvSpPr>
            <a:spLocks noChangeAspect="1" noChangeArrowheads="1"/>
          </p:cNvSpPr>
          <p:nvPr/>
        </p:nvSpPr>
        <p:spPr bwMode="auto">
          <a:xfrm>
            <a:off x="5000628" y="4357694"/>
            <a:ext cx="857256" cy="857256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5" name="Oval 31"/>
          <p:cNvSpPr>
            <a:spLocks noChangeAspect="1" noChangeArrowheads="1"/>
          </p:cNvSpPr>
          <p:nvPr/>
        </p:nvSpPr>
        <p:spPr bwMode="auto">
          <a:xfrm>
            <a:off x="5786446" y="4357694"/>
            <a:ext cx="857256" cy="857256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6" name="Oval 30"/>
          <p:cNvSpPr>
            <a:spLocks noChangeAspect="1" noChangeArrowheads="1"/>
          </p:cNvSpPr>
          <p:nvPr/>
        </p:nvSpPr>
        <p:spPr bwMode="auto">
          <a:xfrm>
            <a:off x="6643702" y="4572008"/>
            <a:ext cx="473747" cy="47374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4" grpId="0" animBg="1"/>
      <p:bldP spid="3075" grpId="0" animBg="1"/>
      <p:bldP spid="3076" grpId="0" animBg="1"/>
      <p:bldP spid="3077" grpId="0" animBg="1"/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8" grpId="0" animBg="1"/>
      <p:bldP spid="3088" grpId="0" animBg="1"/>
      <p:bldP spid="3089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096" grpId="0" animBg="1"/>
      <p:bldP spid="3097" grpId="0" animBg="1"/>
      <p:bldP spid="3098" grpId="0" animBg="1"/>
      <p:bldP spid="66" grpId="0" animBg="1"/>
      <p:bldP spid="3100" grpId="0" animBg="1"/>
      <p:bldP spid="3101" grpId="0" animBg="1"/>
      <p:bldP spid="3102" grpId="0" animBg="1"/>
      <p:bldP spid="3103" grpId="0" animBg="1"/>
      <p:bldP spid="3104" grpId="0" animBg="1"/>
      <p:bldP spid="3105" grpId="0" animBg="1"/>
      <p:bldP spid="3106" grpId="0" animBg="1"/>
      <p:bldP spid="3107" grpId="0" animBg="1"/>
      <p:bldP spid="75" grpId="0" animBg="1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42844" y="2449512"/>
            <a:ext cx="3714776" cy="395128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dirty="0" smtClean="0"/>
              <a:t> </a:t>
            </a:r>
            <a:endParaRPr lang="uk-UA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uk-UA" dirty="0" smtClean="0"/>
              <a:t>Полічи маленькі трикутники.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uk-UA" dirty="0" smtClean="0"/>
              <a:t>Полічи маленькі сині трикутники.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uk-UA" dirty="0" smtClean="0"/>
              <a:t>Полічи маленькі жовті трикутники.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3794" name="AutoShape 2"/>
          <p:cNvSpPr>
            <a:spLocks noChangeAspect="1" noChangeArrowheads="1"/>
          </p:cNvSpPr>
          <p:nvPr/>
        </p:nvSpPr>
        <p:spPr bwMode="auto">
          <a:xfrm>
            <a:off x="4576761" y="1345653"/>
            <a:ext cx="1143008" cy="98714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5" name="AutoShape 3"/>
          <p:cNvSpPr>
            <a:spLocks noChangeAspect="1" noChangeArrowheads="1"/>
          </p:cNvSpPr>
          <p:nvPr/>
        </p:nvSpPr>
        <p:spPr bwMode="auto">
          <a:xfrm>
            <a:off x="5572132" y="1923672"/>
            <a:ext cx="1143008" cy="98714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/>
          <p:cNvSpPr>
            <a:spLocks noChangeAspect="1" noChangeArrowheads="1"/>
          </p:cNvSpPr>
          <p:nvPr/>
        </p:nvSpPr>
        <p:spPr bwMode="auto">
          <a:xfrm>
            <a:off x="6786578" y="1628230"/>
            <a:ext cx="1143008" cy="98714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7" name="AutoShape 5"/>
          <p:cNvSpPr>
            <a:spLocks noChangeAspect="1" noChangeArrowheads="1"/>
          </p:cNvSpPr>
          <p:nvPr/>
        </p:nvSpPr>
        <p:spPr bwMode="auto">
          <a:xfrm>
            <a:off x="4643438" y="2780928"/>
            <a:ext cx="1143008" cy="98714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/>
          <p:cNvSpPr>
            <a:spLocks noChangeAspect="1" noChangeArrowheads="1"/>
          </p:cNvSpPr>
          <p:nvPr/>
        </p:nvSpPr>
        <p:spPr bwMode="auto">
          <a:xfrm>
            <a:off x="6572264" y="1142984"/>
            <a:ext cx="545527" cy="470841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9" name="AutoShape 7"/>
          <p:cNvSpPr>
            <a:spLocks noChangeAspect="1" noChangeArrowheads="1"/>
          </p:cNvSpPr>
          <p:nvPr/>
        </p:nvSpPr>
        <p:spPr bwMode="auto">
          <a:xfrm>
            <a:off x="4857752" y="5000636"/>
            <a:ext cx="545527" cy="474089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/>
          <p:cNvSpPr>
            <a:spLocks noChangeAspect="1" noChangeArrowheads="1"/>
          </p:cNvSpPr>
          <p:nvPr/>
        </p:nvSpPr>
        <p:spPr bwMode="auto">
          <a:xfrm>
            <a:off x="5643570" y="1142984"/>
            <a:ext cx="545527" cy="47408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1" name="AutoShape 9"/>
          <p:cNvSpPr>
            <a:spLocks noChangeAspect="1" noChangeArrowheads="1"/>
          </p:cNvSpPr>
          <p:nvPr/>
        </p:nvSpPr>
        <p:spPr bwMode="auto">
          <a:xfrm>
            <a:off x="4500562" y="2357430"/>
            <a:ext cx="545527" cy="47408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AutoShape 10"/>
          <p:cNvSpPr>
            <a:spLocks noChangeAspect="1" noChangeArrowheads="1"/>
          </p:cNvSpPr>
          <p:nvPr/>
        </p:nvSpPr>
        <p:spPr bwMode="auto">
          <a:xfrm>
            <a:off x="7358082" y="2571744"/>
            <a:ext cx="545527" cy="474089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3" name="AutoShape 11"/>
          <p:cNvSpPr>
            <a:spLocks noChangeAspect="1" noChangeArrowheads="1"/>
          </p:cNvSpPr>
          <p:nvPr/>
        </p:nvSpPr>
        <p:spPr bwMode="auto">
          <a:xfrm>
            <a:off x="6643702" y="5000636"/>
            <a:ext cx="1143008" cy="98714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/>
          <p:cNvSpPr>
            <a:spLocks noChangeAspect="1" noChangeArrowheads="1"/>
          </p:cNvSpPr>
          <p:nvPr/>
        </p:nvSpPr>
        <p:spPr bwMode="auto">
          <a:xfrm>
            <a:off x="4572000" y="3857628"/>
            <a:ext cx="1143008" cy="98714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5" name="AutoShape 13"/>
          <p:cNvSpPr>
            <a:spLocks noChangeAspect="1" noChangeArrowheads="1"/>
          </p:cNvSpPr>
          <p:nvPr/>
        </p:nvSpPr>
        <p:spPr bwMode="auto">
          <a:xfrm>
            <a:off x="6715140" y="3429000"/>
            <a:ext cx="1143008" cy="98714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6" name="AutoShape 14"/>
          <p:cNvSpPr>
            <a:spLocks noChangeAspect="1" noChangeArrowheads="1"/>
          </p:cNvSpPr>
          <p:nvPr/>
        </p:nvSpPr>
        <p:spPr bwMode="auto">
          <a:xfrm>
            <a:off x="6000760" y="3000372"/>
            <a:ext cx="545527" cy="47408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7" name="AutoShape 15"/>
          <p:cNvSpPr>
            <a:spLocks noChangeAspect="1" noChangeArrowheads="1"/>
          </p:cNvSpPr>
          <p:nvPr/>
        </p:nvSpPr>
        <p:spPr bwMode="auto">
          <a:xfrm>
            <a:off x="5643570" y="5357826"/>
            <a:ext cx="545527" cy="47408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8" name="AutoShape 16"/>
          <p:cNvSpPr>
            <a:spLocks noChangeAspect="1" noChangeArrowheads="1"/>
          </p:cNvSpPr>
          <p:nvPr/>
        </p:nvSpPr>
        <p:spPr bwMode="auto">
          <a:xfrm>
            <a:off x="6715140" y="2714620"/>
            <a:ext cx="545527" cy="47408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9" name="AutoShape 17"/>
          <p:cNvSpPr>
            <a:spLocks noChangeAspect="1" noChangeArrowheads="1"/>
          </p:cNvSpPr>
          <p:nvPr/>
        </p:nvSpPr>
        <p:spPr bwMode="auto">
          <a:xfrm>
            <a:off x="6215073" y="4500571"/>
            <a:ext cx="545527" cy="474089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0" name="AutoShape 18"/>
          <p:cNvSpPr>
            <a:spLocks noChangeAspect="1" noChangeArrowheads="1"/>
          </p:cNvSpPr>
          <p:nvPr/>
        </p:nvSpPr>
        <p:spPr bwMode="auto">
          <a:xfrm>
            <a:off x="6000760" y="3786190"/>
            <a:ext cx="545527" cy="474089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51520" y="26064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Полічи великі трикутники. 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9512" y="836712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Полічи великі сині трикутники. </a:t>
            </a:r>
          </a:p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79512" y="1714488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Полічи великі жовті трикутники.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37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37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37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37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38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38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38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3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33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338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3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33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38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38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3794" grpId="0" animBg="1"/>
      <p:bldP spid="33794" grpId="1" animBg="1"/>
      <p:bldP spid="33795" grpId="0" animBg="1"/>
      <p:bldP spid="33795" grpId="1" animBg="1"/>
      <p:bldP spid="33796" grpId="0" animBg="1"/>
      <p:bldP spid="33796" grpId="1" animBg="1"/>
      <p:bldP spid="33797" grpId="0" animBg="1"/>
      <p:bldP spid="33797" grpId="1" animBg="1"/>
      <p:bldP spid="33803" grpId="0" animBg="1"/>
      <p:bldP spid="33803" grpId="1" animBg="1"/>
      <p:bldP spid="33804" grpId="0" animBg="1"/>
      <p:bldP spid="33804" grpId="1" animBg="1"/>
      <p:bldP spid="33805" grpId="0" animBg="1"/>
      <p:bldP spid="33805" grpId="1" animBg="1"/>
      <p:bldP spid="25" grpId="0" build="allAtOnce"/>
      <p:bldP spid="26" grpId="0"/>
      <p:bldP spid="26" grpId="1"/>
      <p:bldP spid="27" grpId="0"/>
      <p:bldP spid="2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071538" y="1142984"/>
            <a:ext cx="6643734" cy="22145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25470"/>
          </a:xfrm>
        </p:spPr>
        <p:txBody>
          <a:bodyPr>
            <a:noAutofit/>
          </a:bodyPr>
          <a:lstStyle/>
          <a:p>
            <a:pPr lvl="0"/>
            <a:r>
              <a:rPr lang="uk-UA" sz="2400" b="0" dirty="0" smtClean="0">
                <a:solidFill>
                  <a:schemeClr val="tx1"/>
                </a:solidFill>
              </a:rPr>
              <a:t>Які фігури зображено на малюнку? Полічи всі фігури. 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34818" name="AutoShape 2"/>
          <p:cNvSpPr>
            <a:spLocks noChangeAspect="1" noChangeArrowheads="1"/>
          </p:cNvSpPr>
          <p:nvPr/>
        </p:nvSpPr>
        <p:spPr bwMode="auto">
          <a:xfrm>
            <a:off x="2371728" y="1728774"/>
            <a:ext cx="558800" cy="4826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19" name="AutoShape 3"/>
          <p:cNvSpPr>
            <a:spLocks noChangeAspect="1" noChangeArrowheads="1"/>
          </p:cNvSpPr>
          <p:nvPr/>
        </p:nvSpPr>
        <p:spPr bwMode="auto">
          <a:xfrm>
            <a:off x="3171828" y="1385874"/>
            <a:ext cx="623888" cy="593725"/>
          </a:xfrm>
          <a:prstGeom prst="pentagon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3514728" y="2071674"/>
            <a:ext cx="1257300" cy="342900"/>
          </a:xfrm>
          <a:prstGeom prst="parallelogram">
            <a:avLst>
              <a:gd name="adj" fmla="val 91667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 rot="-1983955">
            <a:off x="2486028" y="2643174"/>
            <a:ext cx="9144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1457328" y="1385874"/>
            <a:ext cx="685800" cy="6858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1685928" y="2300274"/>
            <a:ext cx="571500" cy="571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/>
          <p:cNvSpPr>
            <a:spLocks noChangeAspect="1" noChangeArrowheads="1"/>
          </p:cNvSpPr>
          <p:nvPr/>
        </p:nvSpPr>
        <p:spPr bwMode="auto">
          <a:xfrm>
            <a:off x="6486528" y="1957374"/>
            <a:ext cx="558800" cy="4826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5" name="AutoShape 9"/>
          <p:cNvSpPr>
            <a:spLocks noChangeAspect="1" noChangeArrowheads="1"/>
          </p:cNvSpPr>
          <p:nvPr/>
        </p:nvSpPr>
        <p:spPr bwMode="auto">
          <a:xfrm>
            <a:off x="4314828" y="2528874"/>
            <a:ext cx="914400" cy="593725"/>
          </a:xfrm>
          <a:prstGeom prst="pentagon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5000628" y="1500174"/>
            <a:ext cx="1257300" cy="571500"/>
          </a:xfrm>
          <a:prstGeom prst="hexagon">
            <a:avLst>
              <a:gd name="adj" fmla="val 55000"/>
              <a:gd name="vf" fmla="val 115470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7" name="AutoShape 11"/>
          <p:cNvSpPr>
            <a:spLocks noChangeAspect="1" noChangeArrowheads="1"/>
          </p:cNvSpPr>
          <p:nvPr/>
        </p:nvSpPr>
        <p:spPr bwMode="auto">
          <a:xfrm>
            <a:off x="5457828" y="2414574"/>
            <a:ext cx="627063" cy="627063"/>
          </a:xfrm>
          <a:prstGeom prst="rtTriangle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8" name="AutoShape 12"/>
          <p:cNvSpPr>
            <a:spLocks noChangeAspect="1" noChangeArrowheads="1"/>
          </p:cNvSpPr>
          <p:nvPr/>
        </p:nvSpPr>
        <p:spPr bwMode="auto">
          <a:xfrm rot="7873122">
            <a:off x="4086228" y="1614474"/>
            <a:ext cx="627063" cy="627063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3400428" y="2528874"/>
            <a:ext cx="457200" cy="6858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0" name="Oval 14"/>
          <p:cNvSpPr>
            <a:spLocks noChangeAspect="1" noChangeArrowheads="1"/>
          </p:cNvSpPr>
          <p:nvPr/>
        </p:nvSpPr>
        <p:spPr bwMode="auto">
          <a:xfrm>
            <a:off x="6486528" y="2641587"/>
            <a:ext cx="374650" cy="3746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1" name="AutoShape 15"/>
          <p:cNvSpPr>
            <a:spLocks noChangeAspect="1" noChangeArrowheads="1"/>
          </p:cNvSpPr>
          <p:nvPr/>
        </p:nvSpPr>
        <p:spPr bwMode="auto">
          <a:xfrm>
            <a:off x="6600828" y="1271574"/>
            <a:ext cx="457200" cy="593725"/>
          </a:xfrm>
          <a:prstGeom prst="pentagon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28596" y="3861048"/>
            <a:ext cx="5286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uk-UA" sz="2400" dirty="0" smtClean="0"/>
              <a:t>Скільки трикутників? </a:t>
            </a:r>
          </a:p>
          <a:p>
            <a:pPr algn="just">
              <a:buFont typeface="Wingdings" pitchFamily="2" charset="2"/>
              <a:buChar char="§"/>
            </a:pPr>
            <a:r>
              <a:rPr lang="uk-UA" sz="2400" dirty="0" smtClean="0"/>
              <a:t>Скільки чотирикутників? </a:t>
            </a:r>
          </a:p>
          <a:p>
            <a:pPr algn="just">
              <a:buFont typeface="Wingdings" pitchFamily="2" charset="2"/>
              <a:buChar char="§"/>
            </a:pPr>
            <a:r>
              <a:rPr lang="uk-UA" sz="2400" dirty="0" smtClean="0"/>
              <a:t>Скільки п’ятикутників? </a:t>
            </a:r>
          </a:p>
          <a:p>
            <a:pPr algn="just">
              <a:buFont typeface="Wingdings" pitchFamily="2" charset="2"/>
              <a:buChar char="§"/>
            </a:pPr>
            <a:r>
              <a:rPr lang="uk-UA" sz="2400" dirty="0" smtClean="0"/>
              <a:t>Скільки шестикутників? </a:t>
            </a:r>
          </a:p>
          <a:p>
            <a:pPr algn="just">
              <a:buFont typeface="Wingdings" pitchFamily="2" charset="2"/>
              <a:buChar char="§"/>
            </a:pPr>
            <a:r>
              <a:rPr lang="uk-UA" sz="2400" dirty="0" smtClean="0"/>
              <a:t>Скільки кругів?</a:t>
            </a: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" y="500042"/>
            <a:ext cx="5186370" cy="1582726"/>
          </a:xfrm>
          <a:effectLst/>
        </p:spPr>
        <p:txBody>
          <a:bodyPr>
            <a:noAutofit/>
          </a:bodyPr>
          <a:lstStyle/>
          <a:p>
            <a:pPr lvl="0"/>
            <a:r>
              <a:rPr lang="uk-UA" sz="2400" b="0" dirty="0" smtClean="0">
                <a:solidFill>
                  <a:schemeClr val="tx1"/>
                </a:solidFill>
              </a:rPr>
              <a:t>Полічи червоні фігури. </a:t>
            </a:r>
            <a:br>
              <a:rPr lang="uk-UA" sz="2400" b="0" dirty="0" smtClean="0">
                <a:solidFill>
                  <a:schemeClr val="tx1"/>
                </a:solidFill>
              </a:rPr>
            </a:br>
            <a:r>
              <a:rPr lang="uk-UA" sz="2400" b="0" dirty="0" smtClean="0">
                <a:solidFill>
                  <a:schemeClr val="tx1"/>
                </a:solidFill>
              </a:rPr>
              <a:t>Скільки червоних фігур? </a:t>
            </a:r>
            <a:br>
              <a:rPr lang="uk-UA" sz="2400" b="0" dirty="0" smtClean="0">
                <a:solidFill>
                  <a:schemeClr val="tx1"/>
                </a:solidFill>
              </a:rPr>
            </a:br>
            <a:r>
              <a:rPr lang="uk-UA" sz="2400" b="0" dirty="0" smtClean="0">
                <a:solidFill>
                  <a:schemeClr val="tx1"/>
                </a:solidFill>
              </a:rPr>
              <a:t>Полічи жовті фігури. Скільки їх? </a:t>
            </a:r>
            <a:br>
              <a:rPr lang="uk-UA" sz="2400" b="0" dirty="0" smtClean="0">
                <a:solidFill>
                  <a:schemeClr val="tx1"/>
                </a:solidFill>
              </a:rPr>
            </a:br>
            <a:r>
              <a:rPr lang="uk-UA" sz="2400" b="0" dirty="0" smtClean="0">
                <a:solidFill>
                  <a:schemeClr val="tx1"/>
                </a:solidFill>
              </a:rPr>
              <a:t>Полічи зелені фігури. </a:t>
            </a:r>
            <a:br>
              <a:rPr lang="uk-UA" sz="2400" b="0" dirty="0" smtClean="0">
                <a:solidFill>
                  <a:schemeClr val="tx1"/>
                </a:solidFill>
              </a:rPr>
            </a:br>
            <a:r>
              <a:rPr lang="uk-UA" sz="2400" b="0" dirty="0" smtClean="0">
                <a:solidFill>
                  <a:schemeClr val="tx1"/>
                </a:solidFill>
              </a:rPr>
              <a:t>Полічи сині фігури. Скільки їх?</a:t>
            </a:r>
            <a:endParaRPr lang="ru-RU" sz="2400" b="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143504" y="642918"/>
            <a:ext cx="3357586" cy="1285884"/>
            <a:chOff x="2160" y="2736"/>
            <a:chExt cx="8064" cy="2304"/>
          </a:xfrm>
          <a:effectLst/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2160" y="2736"/>
              <a:ext cx="576" cy="23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4" name="Rectangle 4"/>
            <p:cNvSpPr>
              <a:spLocks noChangeArrowheads="1"/>
            </p:cNvSpPr>
            <p:nvPr/>
          </p:nvSpPr>
          <p:spPr bwMode="auto">
            <a:xfrm>
              <a:off x="4320" y="4608"/>
              <a:ext cx="720" cy="28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3888" y="2736"/>
              <a:ext cx="2736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6" name="Oval 6"/>
            <p:cNvSpPr>
              <a:spLocks noChangeArrowheads="1"/>
            </p:cNvSpPr>
            <p:nvPr/>
          </p:nvSpPr>
          <p:spPr bwMode="auto">
            <a:xfrm>
              <a:off x="6048" y="3888"/>
              <a:ext cx="864" cy="100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auto">
            <a:xfrm>
              <a:off x="8640" y="2880"/>
              <a:ext cx="1584" cy="7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8" name="AutoShape 8"/>
            <p:cNvSpPr>
              <a:spLocks noChangeArrowheads="1"/>
            </p:cNvSpPr>
            <p:nvPr/>
          </p:nvSpPr>
          <p:spPr bwMode="auto">
            <a:xfrm>
              <a:off x="3204" y="3938"/>
              <a:ext cx="2597" cy="282"/>
            </a:xfrm>
            <a:prstGeom prst="parallelogram">
              <a:avLst>
                <a:gd name="adj" fmla="val 40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9" name="AutoShape 9"/>
            <p:cNvSpPr>
              <a:spLocks noChangeArrowheads="1"/>
            </p:cNvSpPr>
            <p:nvPr/>
          </p:nvSpPr>
          <p:spPr bwMode="auto">
            <a:xfrm>
              <a:off x="7200" y="3744"/>
              <a:ext cx="1296" cy="1296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0" name="AutoShape 10"/>
            <p:cNvSpPr>
              <a:spLocks noChangeArrowheads="1"/>
            </p:cNvSpPr>
            <p:nvPr/>
          </p:nvSpPr>
          <p:spPr bwMode="auto">
            <a:xfrm>
              <a:off x="9072" y="4464"/>
              <a:ext cx="1008" cy="432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1" name="AutoShape 11"/>
            <p:cNvSpPr>
              <a:spLocks noChangeArrowheads="1"/>
            </p:cNvSpPr>
            <p:nvPr/>
          </p:nvSpPr>
          <p:spPr bwMode="auto">
            <a:xfrm>
              <a:off x="7344" y="2736"/>
              <a:ext cx="576" cy="864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9512" y="4643446"/>
            <a:ext cx="8784976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uk-UA" sz="2400" dirty="0" smtClean="0">
                <a:latin typeface="+mj-lt"/>
              </a:rPr>
              <a:t>Як одним словом назвати всі ці об’єкти?</a:t>
            </a:r>
          </a:p>
          <a:p>
            <a:pPr lvl="0">
              <a:buFont typeface="Wingdings" pitchFamily="2" charset="2"/>
              <a:buChar char="§"/>
            </a:pPr>
            <a:r>
              <a:rPr lang="uk-UA" sz="2400" dirty="0" smtClean="0">
                <a:latin typeface="+mj-lt"/>
              </a:rPr>
              <a:t> Чого на малюнку більше: чотирикутників чи фігур? </a:t>
            </a:r>
          </a:p>
          <a:p>
            <a:pPr lvl="0">
              <a:buFont typeface="Wingdings" pitchFamily="2" charset="2"/>
              <a:buChar char="§"/>
            </a:pPr>
            <a:r>
              <a:rPr lang="uk-UA" sz="2400" dirty="0" smtClean="0">
                <a:latin typeface="+mj-lt"/>
              </a:rPr>
              <a:t>Чотирикутників чи червоних чотирикутників? Чотирикутників чи червоних фігур? </a:t>
            </a:r>
          </a:p>
          <a:p>
            <a:pPr lvl="0">
              <a:buFont typeface="Wingdings" pitchFamily="2" charset="2"/>
              <a:buChar char="§"/>
            </a:pPr>
            <a:r>
              <a:rPr lang="uk-UA" sz="2400" dirty="0" smtClean="0">
                <a:latin typeface="+mj-lt"/>
              </a:rPr>
              <a:t>Багатокутників чи чотирикутників?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000232" y="2714620"/>
            <a:ext cx="5143536" cy="1643074"/>
            <a:chOff x="1728" y="5616"/>
            <a:chExt cx="6336" cy="1728"/>
          </a:xfrm>
          <a:effectLst/>
        </p:grpSpPr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 rot="-2598721">
              <a:off x="2016" y="5760"/>
              <a:ext cx="720" cy="72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3600" y="6048"/>
              <a:ext cx="432" cy="43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5" name="Rectangle 15"/>
            <p:cNvSpPr>
              <a:spLocks noChangeArrowheads="1"/>
            </p:cNvSpPr>
            <p:nvPr/>
          </p:nvSpPr>
          <p:spPr bwMode="auto">
            <a:xfrm rot="-2253332">
              <a:off x="4032" y="6192"/>
              <a:ext cx="1440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6" name="AutoShape 16"/>
            <p:cNvSpPr>
              <a:spLocks noChangeArrowheads="1"/>
            </p:cNvSpPr>
            <p:nvPr/>
          </p:nvSpPr>
          <p:spPr bwMode="auto">
            <a:xfrm>
              <a:off x="4896" y="6480"/>
              <a:ext cx="720" cy="720"/>
            </a:xfrm>
            <a:prstGeom prst="parallelogram">
              <a:avLst>
                <a:gd name="adj" fmla="val 2500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7" name="AutoShape 17"/>
            <p:cNvSpPr>
              <a:spLocks noChangeArrowheads="1"/>
            </p:cNvSpPr>
            <p:nvPr/>
          </p:nvSpPr>
          <p:spPr bwMode="auto">
            <a:xfrm rot="2207047">
              <a:off x="2736" y="6624"/>
              <a:ext cx="1584" cy="43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8" name="Oval 18"/>
            <p:cNvSpPr>
              <a:spLocks noChangeArrowheads="1"/>
            </p:cNvSpPr>
            <p:nvPr/>
          </p:nvSpPr>
          <p:spPr bwMode="auto">
            <a:xfrm>
              <a:off x="5616" y="6624"/>
              <a:ext cx="720" cy="57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59" name="AutoShape 19"/>
            <p:cNvSpPr>
              <a:spLocks noChangeArrowheads="1"/>
            </p:cNvSpPr>
            <p:nvPr/>
          </p:nvSpPr>
          <p:spPr bwMode="auto">
            <a:xfrm>
              <a:off x="6336" y="6768"/>
              <a:ext cx="1296" cy="576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60" name="AutoShape 20"/>
            <p:cNvSpPr>
              <a:spLocks noChangeArrowheads="1"/>
            </p:cNvSpPr>
            <p:nvPr/>
          </p:nvSpPr>
          <p:spPr bwMode="auto">
            <a:xfrm rot="-2328246">
              <a:off x="7200" y="5616"/>
              <a:ext cx="864" cy="1584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61" name="Oval 21"/>
            <p:cNvSpPr>
              <a:spLocks noChangeArrowheads="1"/>
            </p:cNvSpPr>
            <p:nvPr/>
          </p:nvSpPr>
          <p:spPr bwMode="auto">
            <a:xfrm rot="-2341959">
              <a:off x="5616" y="6048"/>
              <a:ext cx="1296" cy="144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62" name="Rectangle 22"/>
            <p:cNvSpPr>
              <a:spLocks noChangeArrowheads="1"/>
            </p:cNvSpPr>
            <p:nvPr/>
          </p:nvSpPr>
          <p:spPr bwMode="auto">
            <a:xfrm>
              <a:off x="1728" y="6912"/>
              <a:ext cx="1152" cy="43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2900354" cy="868346"/>
          </a:xfrm>
        </p:spPr>
        <p:txBody>
          <a:bodyPr>
            <a:noAutofit/>
          </a:bodyPr>
          <a:lstStyle/>
          <a:p>
            <a:pPr algn="ctr"/>
            <a:r>
              <a:rPr lang="uk-UA" sz="2800" b="0" dirty="0" smtClean="0">
                <a:solidFill>
                  <a:schemeClr val="tx1"/>
                </a:solidFill>
              </a:rPr>
              <a:t> Склади фігурки з </a:t>
            </a:r>
            <a:r>
              <a:rPr lang="uk-UA" sz="2800" b="0" dirty="0" err="1" smtClean="0">
                <a:solidFill>
                  <a:schemeClr val="tx1"/>
                </a:solidFill>
              </a:rPr>
              <a:t>“Танграму”</a:t>
            </a:r>
            <a:endParaRPr lang="ru-RU" sz="2800" b="0" dirty="0">
              <a:solidFill>
                <a:schemeClr val="tx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14290"/>
            <a:ext cx="5475288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85860"/>
            <a:ext cx="141922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3442</TotalTime>
  <Words>237</Words>
  <Application>Microsoft Office PowerPoint</Application>
  <PresentationFormat>Экран (4:3)</PresentationFormat>
  <Paragraphs>59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Модульная</vt:lpstr>
      <vt:lpstr>Многокутники</vt:lpstr>
      <vt:lpstr>Многокутники</vt:lpstr>
      <vt:lpstr>Порівняй назви многокутників з числом їх кутів, вершин та сторін. Що цікавого ти помітив? </vt:lpstr>
      <vt:lpstr>Завдання геометричного змісту.  1 клас.</vt:lpstr>
      <vt:lpstr>Розкажи, як продовжити ряд фігур, так щоб кожна наступна фігура відрізнялася від попередньої тільки однією ознакою.</vt:lpstr>
      <vt:lpstr>Слайд 6</vt:lpstr>
      <vt:lpstr>Які фігури зображено на малюнку? Полічи всі фігури. </vt:lpstr>
      <vt:lpstr>Полічи червоні фігури.  Скільки червоних фігур?  Полічи жовті фігури. Скільки їх?  Полічи зелені фігури.  Полічи сині фігури. Скільки їх?</vt:lpstr>
      <vt:lpstr> Склади фігурки з “Танграму”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 навчання  елментів геометрії в курсі математики 1 – 4 класів</dc:title>
  <dc:creator>Светлана</dc:creator>
  <cp:lastModifiedBy>Marinochka</cp:lastModifiedBy>
  <cp:revision>176</cp:revision>
  <dcterms:created xsi:type="dcterms:W3CDTF">2013-04-21T11:56:15Z</dcterms:created>
  <dcterms:modified xsi:type="dcterms:W3CDTF">2016-07-28T19:22:43Z</dcterms:modified>
</cp:coreProperties>
</file>