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8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Розв’язання задач з молекулярної біології (нуклеїнові кислоти)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792088"/>
          </a:xfrm>
        </p:spPr>
        <p:txBody>
          <a:bodyPr/>
          <a:lstStyle/>
          <a:p>
            <a:r>
              <a:rPr lang="uk-UA" smtClean="0"/>
              <a:t>Лекція № 2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smtClean="0"/>
              <a:t>Етапи розв’язування задач молекулярної біології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uk-UA" b="1" i="1" smtClean="0"/>
              <a:t>4. Розв’язування задачі.</a:t>
            </a:r>
            <a:endParaRPr lang="ru-RU" b="1" i="1" smtClean="0"/>
          </a:p>
          <a:p>
            <a:pPr lvl="0"/>
            <a:r>
              <a:rPr lang="uk-UA" smtClean="0"/>
              <a:t>Розв’язуйте задачу поетапно.</a:t>
            </a:r>
            <a:endParaRPr lang="ru-RU" smtClean="0"/>
          </a:p>
          <a:p>
            <a:pPr lvl="0"/>
            <a:r>
              <a:rPr lang="uk-UA" smtClean="0"/>
              <a:t>На кожному етапі стисло формулюйте запитання.</a:t>
            </a:r>
            <a:endParaRPr lang="ru-RU" smtClean="0"/>
          </a:p>
          <a:p>
            <a:pPr lvl="0"/>
            <a:r>
              <a:rPr lang="uk-UA" smtClean="0"/>
              <a:t>Ретельно перевіряйте результати розрахунків.</a:t>
            </a:r>
            <a:endParaRPr lang="ru-RU" smtClean="0"/>
          </a:p>
          <a:p>
            <a:pPr lvl="0"/>
            <a:r>
              <a:rPr lang="uk-UA" smtClean="0"/>
              <a:t>Перевірте, чи всю інформацію з умови задачі використано.</a:t>
            </a:r>
            <a:endParaRPr lang="ru-RU" smtClean="0"/>
          </a:p>
          <a:p>
            <a:pPr lvl="0"/>
            <a:r>
              <a:rPr lang="uk-UA" smtClean="0"/>
              <a:t>За необхідністю оберіть інший спосіб розв’язування.</a:t>
            </a:r>
            <a:endParaRPr lang="ru-RU" smtClean="0"/>
          </a:p>
          <a:p>
            <a:pPr lvl="0">
              <a:buNone/>
            </a:pPr>
            <a:r>
              <a:rPr lang="uk-UA" b="1" i="1" smtClean="0"/>
              <a:t>5. Завершальний етап.</a:t>
            </a:r>
            <a:endParaRPr lang="ru-RU" b="1" i="1" smtClean="0"/>
          </a:p>
          <a:p>
            <a:pPr lvl="0"/>
            <a:r>
              <a:rPr lang="uk-UA" smtClean="0"/>
              <a:t>Перевірте правильність розв’язування в цілому, сформулюйте і запишіть остаточну відповідь.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12968" cy="1988840"/>
          </a:xfrm>
        </p:spPr>
        <p:txBody>
          <a:bodyPr>
            <a:normAutofit/>
          </a:bodyPr>
          <a:lstStyle/>
          <a:p>
            <a:r>
              <a:rPr lang="uk-UA" sz="3200" b="1" i="1" smtClean="0"/>
              <a:t>ПРИКЛАДИ	РОЗВ'ЯЗАННЯ	ЗАДАЧ	НА	МОЛЕКУЛЯРНІ	ОСНОВИ СПАДКОВОСТІ</a:t>
            </a:r>
            <a:endParaRPr lang="ru-RU" sz="32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586551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3300" b="1" smtClean="0"/>
              <a:t>Задача 1</a:t>
            </a:r>
            <a:endParaRPr lang="ru-RU" sz="3300" b="1" smtClean="0"/>
          </a:p>
          <a:p>
            <a:pPr>
              <a:buNone/>
            </a:pPr>
            <a:r>
              <a:rPr lang="uk-UA" smtClean="0"/>
              <a:t>На фрагменті одного ланцюга ДНК нуклеотиди розташовані в послідовності</a:t>
            </a:r>
            <a:endParaRPr lang="ru-RU" smtClean="0"/>
          </a:p>
          <a:p>
            <a:pPr>
              <a:buNone/>
            </a:pPr>
            <a:r>
              <a:rPr lang="uk-UA" smtClean="0"/>
              <a:t>… АГТ АЦГ ГЦА ТГТ АГЦ …</a:t>
            </a:r>
            <a:endParaRPr lang="ru-RU" smtClean="0"/>
          </a:p>
          <a:p>
            <a:pPr lvl="1">
              <a:buNone/>
            </a:pPr>
            <a:r>
              <a:rPr lang="uk-UA" smtClean="0"/>
              <a:t>1. Запишіть схему структури дволанцюгової молекули ДНК.</a:t>
            </a:r>
            <a:endParaRPr lang="ru-RU" sz="2000" smtClean="0"/>
          </a:p>
          <a:p>
            <a:pPr lvl="1">
              <a:buNone/>
            </a:pPr>
            <a:r>
              <a:rPr lang="uk-UA" smtClean="0"/>
              <a:t>2. Яка довжина цього фрагмента? Якою є маса ДНК?</a:t>
            </a:r>
            <a:endParaRPr lang="ru-RU" sz="2800" smtClean="0"/>
          </a:p>
          <a:p>
            <a:pPr algn="ctr">
              <a:buNone/>
            </a:pPr>
            <a:r>
              <a:rPr lang="uk-UA" b="1" i="1" smtClean="0"/>
              <a:t>Розв’язання</a:t>
            </a:r>
            <a:endParaRPr lang="ru-RU" b="1" i="1" smtClean="0"/>
          </a:p>
          <a:p>
            <a:pPr lvl="0">
              <a:buNone/>
            </a:pPr>
            <a:r>
              <a:rPr lang="uk-UA" smtClean="0"/>
              <a:t>Керуючись здатністю ДНК до самовідтворення (реплікації), в основі якої лежить комплементарність, запишемо схему дволанцюгової молекули</a:t>
            </a:r>
            <a:endParaRPr lang="ru-RU" sz="2400" smtClean="0"/>
          </a:p>
          <a:p>
            <a:pPr lvl="0">
              <a:buNone/>
            </a:pPr>
            <a:r>
              <a:rPr lang="uk-UA" smtClean="0"/>
              <a:t>ДНК:	А Г Т – А Ц Г – Г Ц А – Т Г Ц – А Г Ц</a:t>
            </a:r>
            <a:endParaRPr lang="ru-RU" smtClean="0"/>
          </a:p>
          <a:p>
            <a:pPr marL="892175" indent="0">
              <a:buNone/>
              <a:tabLst>
                <a:tab pos="892175" algn="l"/>
              </a:tabLst>
            </a:pPr>
            <a:r>
              <a:rPr lang="uk-UA" smtClean="0"/>
              <a:t> ǀ  ǀ  ǀ	  ǀ  ǀ  ǀ	   ǀ   ǀ  ǀ	      ǀ  ǀ	 ǀ     ǀ  ǀ  ǀ </a:t>
            </a:r>
          </a:p>
          <a:p>
            <a:pPr marL="892175" indent="0">
              <a:buNone/>
              <a:tabLst>
                <a:tab pos="892175" algn="l"/>
              </a:tabLst>
            </a:pPr>
            <a:r>
              <a:rPr lang="uk-UA" smtClean="0"/>
              <a:t>Т Ц А – Т Г Ц – Ц Г Т –  А Ц Г – Т Ц Г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9"/>
            <a:ext cx="8363272" cy="4464495"/>
          </a:xfrm>
        </p:spPr>
        <p:txBody>
          <a:bodyPr numCol="2">
            <a:normAutofit fontScale="92500" lnSpcReduction="20000"/>
          </a:bodyPr>
          <a:lstStyle/>
          <a:p>
            <a:pPr lvl="0">
              <a:buNone/>
            </a:pPr>
            <a:r>
              <a:rPr lang="uk-UA" b="1" i="1" smtClean="0"/>
              <a:t>Дано: 	</a:t>
            </a:r>
          </a:p>
          <a:p>
            <a:pPr>
              <a:buNone/>
            </a:pPr>
            <a:r>
              <a:rPr lang="uk-UA" sz="2200" i="1" smtClean="0"/>
              <a:t>l</a:t>
            </a:r>
            <a:r>
              <a:rPr lang="uk-UA" sz="2200" smtClean="0"/>
              <a:t>(нуклеотида) = 0,34 нм Мr(нуклеотида) = 345</a:t>
            </a:r>
            <a:endParaRPr lang="ru-RU" sz="2200" smtClean="0"/>
          </a:p>
          <a:p>
            <a:pPr>
              <a:buNone/>
              <a:tabLst>
                <a:tab pos="3319463" algn="l"/>
              </a:tabLst>
            </a:pPr>
            <a:r>
              <a:rPr lang="uk-UA" sz="2400" i="1" smtClean="0"/>
              <a:t>l</a:t>
            </a:r>
            <a:r>
              <a:rPr lang="uk-UA" sz="2400" smtClean="0"/>
              <a:t>(ДНК) – ?</a:t>
            </a:r>
            <a:endParaRPr lang="ru-RU" sz="2400" smtClean="0"/>
          </a:p>
          <a:p>
            <a:pPr>
              <a:buNone/>
            </a:pPr>
            <a:r>
              <a:rPr lang="uk-UA" sz="2400" smtClean="0"/>
              <a:t>Мr(ДНК) – ?</a:t>
            </a:r>
            <a:endParaRPr lang="ru-RU" sz="2400" smtClean="0"/>
          </a:p>
          <a:p>
            <a:pPr lvl="0">
              <a:buNone/>
            </a:pPr>
            <a:endParaRPr lang="uk-UA" sz="2200" smtClean="0"/>
          </a:p>
          <a:p>
            <a:pPr lvl="0">
              <a:buNone/>
            </a:pPr>
            <a:endParaRPr lang="uk-UA" sz="2200" smtClean="0"/>
          </a:p>
          <a:p>
            <a:pPr lvl="0">
              <a:buNone/>
            </a:pPr>
            <a:endParaRPr lang="uk-UA" sz="2200" smtClean="0"/>
          </a:p>
          <a:p>
            <a:pPr lvl="0">
              <a:buNone/>
            </a:pPr>
            <a:endParaRPr lang="uk-UA" sz="2200" smtClean="0"/>
          </a:p>
          <a:p>
            <a:pPr lvl="0">
              <a:buNone/>
            </a:pPr>
            <a:endParaRPr lang="uk-UA" sz="2200" smtClean="0"/>
          </a:p>
          <a:p>
            <a:pPr lvl="0">
              <a:buNone/>
            </a:pPr>
            <a:endParaRPr lang="uk-UA" sz="2200" smtClean="0"/>
          </a:p>
          <a:p>
            <a:pPr lvl="0">
              <a:buNone/>
            </a:pPr>
            <a:endParaRPr lang="uk-UA" sz="2200" smtClean="0"/>
          </a:p>
          <a:p>
            <a:pPr lvl="0">
              <a:buNone/>
            </a:pPr>
            <a:endParaRPr lang="uk-UA" sz="2200" smtClean="0"/>
          </a:p>
          <a:p>
            <a:pPr marL="0" lvl="0" indent="0">
              <a:buNone/>
            </a:pPr>
            <a:endParaRPr lang="uk-UA" sz="2200" smtClean="0"/>
          </a:p>
          <a:p>
            <a:pPr marL="0" indent="0">
              <a:buNone/>
            </a:pPr>
            <a:r>
              <a:rPr lang="uk-UA" sz="2200" b="1" smtClean="0"/>
              <a:t>Розв’язання:</a:t>
            </a:r>
          </a:p>
          <a:p>
            <a:pPr marL="0" lvl="0" indent="0" algn="just">
              <a:buNone/>
            </a:pPr>
            <a:r>
              <a:rPr lang="uk-UA" sz="2200" smtClean="0"/>
              <a:t>1. Довжина дволанцюгового фрагмента ДНК дорівнює довжині одного ланцюга. Визначаємо довжину фрагмента ДНК:</a:t>
            </a:r>
            <a:endParaRPr lang="ru-RU" sz="2200" smtClean="0"/>
          </a:p>
          <a:p>
            <a:pPr marL="0" indent="0" algn="just">
              <a:buNone/>
            </a:pPr>
            <a:r>
              <a:rPr lang="uk-UA" sz="2200" i="1" smtClean="0"/>
              <a:t>l</a:t>
            </a:r>
            <a:r>
              <a:rPr lang="uk-UA" sz="2200" baseline="-25000" smtClean="0"/>
              <a:t>(ДНК)</a:t>
            </a:r>
            <a:r>
              <a:rPr lang="uk-UA" sz="2200" smtClean="0"/>
              <a:t> = 15 • 0,34 = 5,1 (нм)</a:t>
            </a:r>
          </a:p>
          <a:p>
            <a:pPr marL="0" indent="0" algn="just">
              <a:buNone/>
            </a:pPr>
            <a:r>
              <a:rPr lang="uk-UA" sz="2400" smtClean="0"/>
              <a:t>(15– кількість нуклеотидів в одному ланцюгу)</a:t>
            </a:r>
            <a:endParaRPr lang="ru-RU" sz="2400" smtClean="0"/>
          </a:p>
          <a:p>
            <a:pPr marL="0" lvl="0" indent="0" algn="just">
              <a:buNone/>
            </a:pPr>
            <a:r>
              <a:rPr lang="uk-UA" sz="2400" smtClean="0"/>
              <a:t>2. Визначаємо	молекулярну масу даного фрагмента ДНК (обох ланцюгів):</a:t>
            </a:r>
            <a:endParaRPr lang="ru-RU" sz="2400" smtClean="0"/>
          </a:p>
          <a:p>
            <a:pPr marL="0" indent="0" algn="just">
              <a:buNone/>
            </a:pPr>
            <a:r>
              <a:rPr lang="uk-UA" sz="2400" smtClean="0"/>
              <a:t>Мr</a:t>
            </a:r>
            <a:r>
              <a:rPr lang="uk-UA" sz="2400" baseline="-25000" smtClean="0"/>
              <a:t>(ДНК)</a:t>
            </a:r>
            <a:r>
              <a:rPr lang="uk-UA" sz="2400" smtClean="0"/>
              <a:t> = 345 • (15 • 2) =	10350</a:t>
            </a:r>
            <a:endParaRPr lang="ru-RU" sz="2400" smtClean="0"/>
          </a:p>
          <a:p>
            <a:pPr marL="0" indent="0" algn="just">
              <a:buNone/>
            </a:pPr>
            <a:r>
              <a:rPr lang="uk-UA" sz="2400" smtClean="0"/>
              <a:t>(30 – кількість нуклеотидів у двох ланцюгах)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08518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smtClean="0"/>
              <a:t>Відповідь. </a:t>
            </a:r>
            <a:r>
              <a:rPr lang="uk-UA" sz="2400" smtClean="0"/>
              <a:t>Другий ланцюг фрагмента ДНК має таку структуру: ТЦА – ТГЦ – ЦГТ – АЦГ – ТЦГ; довжина ДНК – 5,1 нм; молекулярна маса фрагмента ДНК – 5175.</a:t>
            </a:r>
            <a:endParaRPr lang="ru-RU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rmAutofit fontScale="70000" lnSpcReduction="20000"/>
          </a:bodyPr>
          <a:lstStyle/>
          <a:p>
            <a:pPr marL="90488" indent="271463" algn="ctr">
              <a:buNone/>
            </a:pPr>
            <a:r>
              <a:rPr lang="uk-UA" sz="4000" b="1" smtClean="0"/>
              <a:t>Задача 2</a:t>
            </a:r>
            <a:endParaRPr lang="ru-RU" sz="4000" b="1" smtClean="0"/>
          </a:p>
          <a:p>
            <a:pPr marL="90488" indent="271463" algn="just">
              <a:buNone/>
            </a:pPr>
            <a:r>
              <a:rPr lang="uk-UA" sz="3400" smtClean="0"/>
              <a:t>Фрагмент першого ланцюга ДНК має таку нуклеотидну послідовність:</a:t>
            </a:r>
            <a:endParaRPr lang="ru-RU" sz="3400" smtClean="0"/>
          </a:p>
          <a:p>
            <a:pPr marL="90488" indent="271463" algn="just">
              <a:buNone/>
            </a:pPr>
            <a:r>
              <a:rPr lang="uk-UA" sz="3400" smtClean="0"/>
              <a:t>…ТАЦ АГА ТГГ АГТ ЦГЦ… . Визначте послідовність мономерів білка, закодованого фрагментом другого ланцюга ДНК.</a:t>
            </a:r>
            <a:endParaRPr lang="ru-RU" sz="3400" smtClean="0"/>
          </a:p>
          <a:p>
            <a:pPr marL="90488" indent="271463" algn="ctr">
              <a:buNone/>
            </a:pPr>
            <a:r>
              <a:rPr lang="uk-UA" sz="3400" b="1" i="1" smtClean="0"/>
              <a:t>Розв’язання:</a:t>
            </a:r>
            <a:endParaRPr lang="ru-RU" sz="3400" b="1" i="1" smtClean="0"/>
          </a:p>
          <a:p>
            <a:pPr marL="90488" lvl="0" indent="271463" algn="just">
              <a:buNone/>
            </a:pPr>
            <a:r>
              <a:rPr lang="uk-UA" sz="3400" smtClean="0"/>
              <a:t>За принципом компліментарності добудуємо другий ланцюг ДНК.</a:t>
            </a:r>
          </a:p>
          <a:p>
            <a:pPr marL="90488" lvl="0" indent="0" algn="just">
              <a:buNone/>
            </a:pPr>
            <a:r>
              <a:rPr lang="uk-UA" sz="3400" smtClean="0"/>
              <a:t>Перший ланцюг ДНК:  -ТАЦ - АГА - ТГГ - АГТ – ЦГЦ</a:t>
            </a:r>
            <a:endParaRPr lang="ru-RU" sz="3400" smtClean="0"/>
          </a:p>
          <a:p>
            <a:pPr marL="2867025" lvl="0" indent="0">
              <a:buNone/>
            </a:pPr>
            <a:r>
              <a:rPr lang="uk-UA" sz="3400" smtClean="0"/>
              <a:t>    ǀ ǀ ǀ     ǀ ǀ ǀ     ǀ ǀ ǀ     ǀ ǀ ǀ      ǀ ǀ ǀ </a:t>
            </a:r>
          </a:p>
          <a:p>
            <a:pPr marL="90488" indent="271463" algn="just">
              <a:buNone/>
            </a:pPr>
            <a:r>
              <a:rPr lang="uk-UA" sz="3400" smtClean="0"/>
              <a:t>Другий ланцюг ДНК:-АТГ - ТЦТ - АЦЦ - ТЦА - ГЦГ </a:t>
            </a:r>
          </a:p>
          <a:p>
            <a:pPr marL="1795463" indent="360363" algn="just">
              <a:buNone/>
            </a:pPr>
            <a:r>
              <a:rPr lang="uk-UA" sz="3400" smtClean="0"/>
              <a:t>іРНК:   -УАЦ - АГА - УГГ - АГУ – ЦГЦ</a:t>
            </a:r>
            <a:endParaRPr lang="ru-RU" sz="3400" smtClean="0"/>
          </a:p>
          <a:p>
            <a:pPr marL="1795463" indent="360363" algn="just">
              <a:buNone/>
            </a:pPr>
            <a:r>
              <a:rPr lang="uk-UA" sz="3400" smtClean="0"/>
              <a:t>Білок: - тир - арг - трип - сер - арг -</a:t>
            </a:r>
            <a:endParaRPr lang="ru-RU" sz="3400" smtClean="0"/>
          </a:p>
          <a:p>
            <a:pPr marL="90488" indent="271463" algn="just">
              <a:buNone/>
            </a:pPr>
            <a:r>
              <a:rPr lang="uk-UA" sz="3400" smtClean="0"/>
              <a:t>(для визначення використовуємо табл. 1 «Генетичний код спадковості»)</a:t>
            </a:r>
            <a:endParaRPr lang="ru-RU" sz="3400" smtClean="0"/>
          </a:p>
          <a:p>
            <a:pPr marL="90488" indent="271463" algn="just">
              <a:buNone/>
            </a:pPr>
            <a:r>
              <a:rPr lang="uk-UA" sz="3400" b="1" i="1" smtClean="0"/>
              <a:t>Відповідь. </a:t>
            </a:r>
            <a:r>
              <a:rPr lang="uk-UA" sz="3400" smtClean="0"/>
              <a:t>Послідовність мономерів білка: тирозин – аргінін – триптофан – серин – аргінін.</a:t>
            </a:r>
            <a:endParaRPr lang="ru-RU" sz="3400" smtClean="0"/>
          </a:p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/>
          <a:lstStyle/>
          <a:p>
            <a:pPr algn="ctr">
              <a:buNone/>
            </a:pPr>
            <a:r>
              <a:rPr lang="uk-UA" b="1" smtClean="0"/>
              <a:t>Задача 3</a:t>
            </a:r>
            <a:endParaRPr lang="ru-RU" b="1" smtClean="0"/>
          </a:p>
          <a:p>
            <a:pPr marL="90488" indent="271463" algn="just">
              <a:buNone/>
            </a:pPr>
            <a:r>
              <a:rPr lang="uk-UA" sz="2400" smtClean="0"/>
              <a:t>Фрагмент ланцюга А білка нормального гемоглобіну складається із 7 амінокислот, розміщених у такій послідовності:</a:t>
            </a:r>
            <a:endParaRPr lang="ru-RU" sz="2400" smtClean="0"/>
          </a:p>
          <a:p>
            <a:pPr marL="90488" indent="271463" algn="just">
              <a:buNone/>
            </a:pPr>
            <a:r>
              <a:rPr lang="uk-UA" sz="2400" smtClean="0"/>
              <a:t>вал – лей – лей – тре – про – глн – ліз.</a:t>
            </a:r>
            <a:endParaRPr lang="ru-RU" sz="2400" smtClean="0"/>
          </a:p>
          <a:p>
            <a:pPr marL="90488" lvl="1" indent="271463" algn="just">
              <a:buNone/>
            </a:pPr>
            <a:r>
              <a:rPr lang="uk-UA" sz="2400" smtClean="0"/>
              <a:t>1. Яка будова фрагмента іРНК, що є матрицею для синтезу цього фрагмента молекули гемоглобіну?</a:t>
            </a:r>
            <a:endParaRPr lang="ru-RU" sz="2400" smtClean="0"/>
          </a:p>
          <a:p>
            <a:pPr marL="90488" indent="271463" algn="just">
              <a:buNone/>
            </a:pPr>
            <a:r>
              <a:rPr lang="uk-UA" sz="2400" smtClean="0"/>
              <a:t>2. Яка будова фрагмента ДНК, що кодує дану іРНК?</a:t>
            </a:r>
          </a:p>
          <a:p>
            <a:pPr algn="ctr">
              <a:buNone/>
            </a:pPr>
            <a:r>
              <a:rPr lang="uk-UA" sz="2400" b="1" i="1" smtClean="0"/>
              <a:t>Розв’язання-відповідь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4365104"/>
          <a:ext cx="7704857" cy="2247697"/>
        </p:xfrm>
        <a:graphic>
          <a:graphicData uri="http://schemas.openxmlformats.org/drawingml/2006/table">
            <a:tbl>
              <a:tblPr/>
              <a:tblGrid>
                <a:gridCol w="804308"/>
                <a:gridCol w="763061"/>
                <a:gridCol w="956095"/>
                <a:gridCol w="1042713"/>
                <a:gridCol w="1045188"/>
                <a:gridCol w="1046013"/>
                <a:gridCol w="1048487"/>
                <a:gridCol w="998992"/>
              </a:tblGrid>
              <a:tr h="474376">
                <a:tc>
                  <a:txBody>
                    <a:bodyPr/>
                    <a:lstStyle/>
                    <a:p>
                      <a:pPr marL="3175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Білок: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вал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  <a:spcAft>
                          <a:spcPts val="0"/>
                        </a:spcAft>
                        <a:tabLst>
                          <a:tab pos="34036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лей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330"/>
                        </a:lnSpc>
                        <a:spcAft>
                          <a:spcPts val="0"/>
                        </a:spcAft>
                        <a:tabLst>
                          <a:tab pos="405765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лей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  <a:spcAft>
                          <a:spcPts val="0"/>
                        </a:spcAft>
                        <a:tabLst>
                          <a:tab pos="40640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тре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  <a:spcAft>
                          <a:spcPts val="0"/>
                        </a:spcAft>
                        <a:tabLst>
                          <a:tab pos="40640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про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  <a:spcAft>
                          <a:spcPts val="0"/>
                        </a:spcAft>
                        <a:tabLst>
                          <a:tab pos="40640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глн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330"/>
                        </a:lnSpc>
                        <a:spcAft>
                          <a:spcPts val="0"/>
                        </a:spcAft>
                        <a:tabLst>
                          <a:tab pos="405765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ліз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638">
                <a:tc>
                  <a:txBody>
                    <a:bodyPr/>
                    <a:lstStyle/>
                    <a:p>
                      <a:pPr marL="31750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іРНК: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ГУУ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34036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УУА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405765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УУА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40640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АЦУ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40640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ЦЦУ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33782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ЦАА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2385" algn="r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33782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ААА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351">
                <a:tc>
                  <a:txBody>
                    <a:bodyPr/>
                    <a:lstStyle/>
                    <a:p>
                      <a:pPr marL="31750">
                        <a:lnSpc>
                          <a:spcPts val="1305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ДНК: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305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ЦАА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5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34036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ААТ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305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405765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ААТ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40640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ТГА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5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40640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ГГА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40640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ГТТ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305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405765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-	ТТТ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</a:t>
                      </a:r>
                      <a:r>
                        <a:rPr lang="uk-UA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 |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</a:t>
                      </a:r>
                      <a:r>
                        <a:rPr lang="uk-UA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 |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8323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</a:t>
                      </a:r>
                      <a:r>
                        <a:rPr lang="uk-UA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 |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640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</a:t>
                      </a:r>
                      <a:r>
                        <a:rPr lang="uk-UA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 |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640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</a:t>
                      </a:r>
                      <a:r>
                        <a:rPr lang="uk-UA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 |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640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</a:t>
                      </a:r>
                      <a:r>
                        <a:rPr lang="uk-UA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 |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</a:t>
                      </a:r>
                      <a:r>
                        <a:rPr lang="uk-UA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| |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ГТТ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ТТА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ТТА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АЦТ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ЦЦТ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ЦАА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latin typeface="Times New Roman"/>
                          <a:ea typeface="Times New Roman"/>
                          <a:cs typeface="Times New Roman"/>
                        </a:rPr>
                        <a:t>ААА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85392"/>
            <a:ext cx="8517632" cy="5139952"/>
          </a:xfrm>
        </p:spPr>
        <p:txBody>
          <a:bodyPr numCol="2">
            <a:normAutofit fontScale="70000" lnSpcReduction="20000"/>
          </a:bodyPr>
          <a:lstStyle/>
          <a:p>
            <a:pPr indent="19050" algn="just">
              <a:buNone/>
            </a:pPr>
            <a:r>
              <a:rPr lang="uk-UA" b="1" i="1" smtClean="0"/>
              <a:t>Дано:	</a:t>
            </a: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124 амінокислоти</a:t>
            </a:r>
            <a:endParaRPr lang="ru-RU" smtClean="0"/>
          </a:p>
          <a:p>
            <a:pPr indent="19050" algn="just">
              <a:buNone/>
            </a:pPr>
            <a:r>
              <a:rPr lang="uk-UA" smtClean="0"/>
              <a:t>Мr(амінокислоти) = 100</a:t>
            </a:r>
            <a:endParaRPr lang="ru-RU" smtClean="0"/>
          </a:p>
          <a:p>
            <a:pPr indent="19050" algn="just">
              <a:buNone/>
            </a:pPr>
            <a:r>
              <a:rPr lang="uk-UA" u="sng" smtClean="0"/>
              <a:t>  Мr(нуклеотида) = 345	</a:t>
            </a:r>
            <a:endParaRPr lang="ru-RU" smtClean="0"/>
          </a:p>
          <a:p>
            <a:pPr indent="19050" algn="just">
              <a:buNone/>
            </a:pPr>
            <a:r>
              <a:rPr lang="uk-UA" smtClean="0"/>
              <a:t>Мr(гена) - ? Мr(білка) - ?</a:t>
            </a:r>
            <a:endParaRPr lang="ru-RU" smtClean="0"/>
          </a:p>
          <a:p>
            <a:pPr lvl="0">
              <a:buNone/>
            </a:pPr>
            <a:r>
              <a:rPr lang="uk-UA" smtClean="0"/>
              <a:t/>
            </a:r>
            <a:br>
              <a:rPr lang="uk-UA" smtClean="0"/>
            </a:br>
            <a:endParaRPr lang="uk-UA" smtClean="0"/>
          </a:p>
          <a:p>
            <a:pPr lvl="0">
              <a:buNone/>
            </a:pPr>
            <a:endParaRPr lang="uk-UA" smtClean="0"/>
          </a:p>
          <a:p>
            <a:pPr lvl="0">
              <a:buNone/>
            </a:pPr>
            <a:endParaRPr lang="uk-UA" smtClean="0"/>
          </a:p>
          <a:p>
            <a:pPr lvl="0">
              <a:buNone/>
            </a:pPr>
            <a:endParaRPr lang="uk-UA" smtClean="0"/>
          </a:p>
          <a:p>
            <a:pPr lvl="0">
              <a:buNone/>
            </a:pPr>
            <a:endParaRPr lang="uk-UA" smtClean="0"/>
          </a:p>
          <a:p>
            <a:pPr lvl="0">
              <a:buNone/>
            </a:pPr>
            <a:endParaRPr lang="uk-UA" smtClean="0"/>
          </a:p>
          <a:p>
            <a:pPr lvl="0">
              <a:buNone/>
            </a:pPr>
            <a:endParaRPr lang="uk-UA" smtClean="0"/>
          </a:p>
          <a:p>
            <a:pPr lvl="0">
              <a:buNone/>
            </a:pPr>
            <a:endParaRPr lang="uk-UA" smtClean="0"/>
          </a:p>
          <a:p>
            <a:pPr lvl="0">
              <a:buNone/>
            </a:pPr>
            <a:endParaRPr lang="uk-UA" b="1" i="1" smtClean="0"/>
          </a:p>
          <a:p>
            <a:pPr lvl="0" algn="ctr">
              <a:buNone/>
            </a:pPr>
            <a:r>
              <a:rPr lang="uk-UA" b="1" i="1" smtClean="0"/>
              <a:t>Розв’язання: </a:t>
            </a:r>
          </a:p>
          <a:p>
            <a:pPr marL="180975" lvl="0" indent="0" algn="just">
              <a:buAutoNum type="arabicPeriod"/>
            </a:pPr>
            <a:r>
              <a:rPr lang="uk-UA" smtClean="0"/>
              <a:t>Визначаємо відносну молекулярну масу білка: </a:t>
            </a:r>
          </a:p>
          <a:p>
            <a:pPr marL="180975" lvl="0" indent="0" algn="just">
              <a:buNone/>
            </a:pPr>
            <a:r>
              <a:rPr lang="uk-UA" smtClean="0"/>
              <a:t>124 • 100 = 12400</a:t>
            </a:r>
            <a:endParaRPr lang="ru-RU" smtClean="0"/>
          </a:p>
          <a:p>
            <a:pPr marL="180975" lvl="0" indent="0" algn="just">
              <a:buNone/>
            </a:pPr>
            <a:r>
              <a:rPr lang="uk-UA" smtClean="0"/>
              <a:t>2. Визначаємо кількість нуклеотидів у складі гена, що кодує даний білок:</a:t>
            </a:r>
            <a:endParaRPr lang="ru-RU" smtClean="0"/>
          </a:p>
          <a:p>
            <a:pPr marL="180975" indent="0" algn="just">
              <a:buNone/>
            </a:pPr>
            <a:r>
              <a:rPr lang="uk-UA" smtClean="0"/>
              <a:t>124 • 3 • 2 = 744 (нуклеотиди)</a:t>
            </a:r>
            <a:endParaRPr lang="ru-RU" smtClean="0"/>
          </a:p>
          <a:p>
            <a:pPr marL="180975" lvl="0" indent="0" algn="just">
              <a:buNone/>
            </a:pPr>
            <a:r>
              <a:rPr lang="uk-UA" smtClean="0"/>
              <a:t>3. Визначаємо відносну молекулярну масу гена: </a:t>
            </a:r>
          </a:p>
          <a:p>
            <a:pPr marL="180975" lvl="0" indent="0" algn="just">
              <a:buNone/>
            </a:pPr>
            <a:r>
              <a:rPr lang="uk-UA" smtClean="0"/>
              <a:t>744 х 345 = 256 680</a:t>
            </a:r>
            <a:endParaRPr lang="ru-RU" smtClean="0"/>
          </a:p>
          <a:p>
            <a:pPr marL="180975" lvl="0" indent="0" algn="just">
              <a:buNone/>
            </a:pPr>
            <a:r>
              <a:rPr lang="uk-UA" smtClean="0"/>
              <a:t>4. Визначаємо, у скільки разів ген важчий за білок:</a:t>
            </a:r>
            <a:endParaRPr lang="ru-RU" smtClean="0"/>
          </a:p>
          <a:p>
            <a:pPr marL="180975" indent="0" algn="just">
              <a:buNone/>
            </a:pPr>
            <a:r>
              <a:rPr lang="uk-UA" smtClean="0"/>
              <a:t>256 680 : 12400 = 20,7 (рази)</a:t>
            </a: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271463" algn="ctr">
              <a:buNone/>
            </a:pPr>
            <a:r>
              <a:rPr lang="uk-UA" sz="2400" b="1" smtClean="0"/>
              <a:t>Задача 4</a:t>
            </a:r>
            <a:endParaRPr lang="ru-RU" sz="2400" smtClean="0"/>
          </a:p>
          <a:p>
            <a:pPr marL="90488" indent="271463" algn="just">
              <a:buNone/>
            </a:pPr>
            <a:r>
              <a:rPr lang="uk-UA" sz="2400" smtClean="0"/>
              <a:t>Білок складається зі 124 амінокислот. Порівняйте відносні молекулярні маси білка та гена, який його кодує.</a:t>
            </a:r>
            <a:endParaRPr lang="ru-RU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b="1" i="1" smtClean="0"/>
              <a:t>ПРИКЛАДИ ЗАДАЧ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832648"/>
          </a:xfrm>
        </p:spPr>
        <p:txBody>
          <a:bodyPr>
            <a:normAutofit fontScale="77500" lnSpcReduction="20000"/>
          </a:bodyPr>
          <a:lstStyle/>
          <a:p>
            <a:pPr marL="90488" indent="271463" algn="just">
              <a:buNone/>
            </a:pPr>
            <a:r>
              <a:rPr lang="uk-UA" b="1" i="1" smtClean="0"/>
              <a:t>Задача 1. </a:t>
            </a:r>
            <a:r>
              <a:rPr lang="uk-UA" smtClean="0"/>
              <a:t>Один з  ланцюгів  ДНК  має  таку будову :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АТГ-АЦЦ-АГТ-ЦАЦ-АТЦ.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Яка послідовність нуклеотидів у другому ланцюзі цієї молекули ДНК?</a:t>
            </a:r>
            <a:endParaRPr lang="ru-RU" smtClean="0"/>
          </a:p>
          <a:p>
            <a:pPr marL="90488" indent="271463" algn="just">
              <a:buNone/>
            </a:pPr>
            <a:r>
              <a:rPr lang="uk-UA" b="1" i="1" smtClean="0"/>
              <a:t>Розв'язання.</a:t>
            </a:r>
            <a:r>
              <a:rPr lang="uk-UA" i="1" smtClean="0"/>
              <a:t> </a:t>
            </a:r>
            <a:r>
              <a:rPr lang="uk-UA" smtClean="0"/>
              <a:t>Послідовність нуклеотидів у другому ланцюзі ДНК визначається у відповідності  до принципу комплементарності:</a:t>
            </a:r>
            <a:endParaRPr lang="ru-RU" smtClean="0"/>
          </a:p>
          <a:p>
            <a:pPr marL="90488" indent="271463" algn="ctr">
              <a:buNone/>
            </a:pPr>
            <a:r>
              <a:rPr lang="uk-UA" b="1" smtClean="0"/>
              <a:t>ТАЦ-ТГГ-ТЦА-ГТГ-ТАГ</a:t>
            </a:r>
          </a:p>
          <a:p>
            <a:pPr marL="90488" indent="271463" algn="just">
              <a:buNone/>
            </a:pPr>
            <a:r>
              <a:rPr lang="uk-UA" b="1" i="1" smtClean="0"/>
              <a:t>Задача 2. </a:t>
            </a:r>
            <a:r>
              <a:rPr lang="uk-UA" smtClean="0"/>
              <a:t>У молекулі ДНК з відносною масою 69000 на частку аденілових нуклеотидів припадає 8625. Визначте кількість нуклеотидів кожного виду, якщо молекулярна маса одного нуклеотиду - 345.</a:t>
            </a:r>
          </a:p>
          <a:p>
            <a:pPr marL="90488" indent="271463">
              <a:buNone/>
            </a:pPr>
            <a:r>
              <a:rPr lang="uk-UA" b="1" i="1" smtClean="0"/>
              <a:t>Розв'язання. </a:t>
            </a:r>
            <a:r>
              <a:rPr lang="uk-UA" smtClean="0"/>
              <a:t>Загальна кількість нуклеотидів 69 000 : 345 = 200. Кількість аденілових нуклеотидів: 8625 : 345 = 25, а оскільки А=Т, то тимідилових нуклеотидів також 25. Кількість гуанілових і цитидилових нуклеотидів разом: 200 - 50 = 150, а оскільки Г = Ц, то кожного виду нуклеотидів окремо — по 75.</a:t>
            </a:r>
            <a:endParaRPr lang="ru-RU" b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b="1" i="1" smtClean="0"/>
              <a:t>ПРИКЛАДИ ЗАДАЧ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832648"/>
          </a:xfrm>
        </p:spPr>
        <p:txBody>
          <a:bodyPr>
            <a:normAutofit fontScale="77500" lnSpcReduction="20000"/>
          </a:bodyPr>
          <a:lstStyle/>
          <a:p>
            <a:pPr marL="90488" indent="271463" algn="just">
              <a:buNone/>
            </a:pPr>
            <a:r>
              <a:rPr lang="uk-UA" b="1" i="1" smtClean="0"/>
              <a:t>Задача 3. </a:t>
            </a:r>
            <a:r>
              <a:rPr lang="uk-UA" smtClean="0"/>
              <a:t>Фрагмент молекули ДНК містить 560 тимідилових нуклеотидів, що становить 28 % загальної кількості. Визначте: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а) кількість аденілових, гуанілових і цитидилових нуклеотидів в даному фрагменті;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б)	розмір даного фрагмента.</a:t>
            </a:r>
            <a:endParaRPr lang="ru-RU" smtClean="0"/>
          </a:p>
          <a:p>
            <a:pPr marL="90488" indent="271463" algn="just">
              <a:buNone/>
            </a:pPr>
            <a:r>
              <a:rPr lang="uk-UA" b="1" i="1" smtClean="0"/>
              <a:t>Розв'язання.</a:t>
            </a:r>
            <a:r>
              <a:rPr lang="uk-UA" i="1" smtClean="0"/>
              <a:t> </a:t>
            </a:r>
            <a:r>
              <a:rPr lang="uk-UA" smtClean="0"/>
              <a:t>а) Кількість аденілових нуклеотидів дорівнює кількості тимідилових (А = Т), тобто 560. Загальна кількість А + Т = 1120, що становить 56 %.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Позначимо кількість Г + Ц через </a:t>
            </a:r>
            <a:r>
              <a:rPr lang="uk-UA" b="1" i="1" smtClean="0"/>
              <a:t>х </a:t>
            </a:r>
            <a:r>
              <a:rPr lang="uk-UA" smtClean="0"/>
              <a:t>і складемо пропорцію: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1120 - 56%;	</a:t>
            </a:r>
            <a:r>
              <a:rPr lang="uk-UA" b="1" i="1" smtClean="0"/>
              <a:t>х </a:t>
            </a:r>
            <a:r>
              <a:rPr lang="uk-UA" smtClean="0"/>
              <a:t>- 44%.	</a:t>
            </a:r>
            <a:r>
              <a:rPr lang="uk-UA" b="1" i="1" smtClean="0"/>
              <a:t>х  </a:t>
            </a:r>
            <a:r>
              <a:rPr lang="uk-UA" smtClean="0"/>
              <a:t>=	      =</a:t>
            </a:r>
            <a:r>
              <a:rPr lang="ru-RU" smtClean="0"/>
              <a:t> </a:t>
            </a:r>
            <a:r>
              <a:rPr lang="uk-UA" smtClean="0"/>
              <a:t>880</a:t>
            </a:r>
            <a:endParaRPr lang="ru-RU" smtClean="0"/>
          </a:p>
          <a:p>
            <a:pPr marL="90488" indent="271463" algn="just">
              <a:buNone/>
            </a:pPr>
            <a:endParaRPr lang="uk-UA" smtClean="0"/>
          </a:p>
          <a:p>
            <a:pPr marL="90488" indent="271463" algn="just">
              <a:buNone/>
            </a:pPr>
            <a:r>
              <a:rPr lang="uk-UA" smtClean="0"/>
              <a:t>Звідси: кількість Г — 440, Ц — 440.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б) В даному фрагменті 2000 нуклеотидів, тобто 1000 пар.	Довжина комплементарної	пари нуклеотидів — 0,34 нм.	</a:t>
            </a:r>
          </a:p>
          <a:p>
            <a:pPr marL="90488" indent="271463" algn="just">
              <a:buNone/>
            </a:pPr>
            <a:r>
              <a:rPr lang="uk-UA" smtClean="0"/>
              <a:t>Довжина фрагмента ДНК: 1000 х 0,34 нм = 340 нм.</a:t>
            </a:r>
            <a:endParaRPr lang="ru-RU" smtClean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088" y="3933056"/>
            <a:ext cx="720080" cy="49515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77500" lnSpcReduction="20000"/>
          </a:bodyPr>
          <a:lstStyle/>
          <a:p>
            <a:pPr marL="90488" indent="271463" algn="just">
              <a:buNone/>
            </a:pPr>
            <a:r>
              <a:rPr lang="uk-UA" b="1" i="1" smtClean="0"/>
              <a:t>Задача 4. </a:t>
            </a:r>
            <a:r>
              <a:rPr lang="uk-UA" smtClean="0"/>
              <a:t>Фрагмент молекули ДНК має молекулярну масу 62 100. Молекулярна маса одного нуклеотиду – 345.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Визначте: а) кількість амінокислот, закодованих в даному фрагменті;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б) довжину даного фрагменту (в нанометрах).</a:t>
            </a:r>
            <a:endParaRPr lang="ru-RU" smtClean="0"/>
          </a:p>
          <a:p>
            <a:pPr marL="90488" indent="271463" algn="just">
              <a:buNone/>
            </a:pPr>
            <a:r>
              <a:rPr lang="uk-UA" b="1" i="1" smtClean="0"/>
              <a:t>Розв’язання</a:t>
            </a:r>
            <a:r>
              <a:rPr lang="uk-UA" b="1" smtClean="0"/>
              <a:t>.</a:t>
            </a:r>
            <a:r>
              <a:rPr lang="uk-UA" smtClean="0"/>
              <a:t> </a:t>
            </a:r>
          </a:p>
          <a:p>
            <a:pPr marL="90488" indent="0" algn="just">
              <a:buNone/>
            </a:pPr>
            <a:r>
              <a:rPr lang="uk-UA" smtClean="0"/>
              <a:t>Загальна кількість нуклеотидів у фрагменті: 62 100 : 345 = 180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а) Оскільки молекула ДНК має 2 ланцюги, то кодуюча ділянка складається з 90 нуклеотидів.</a:t>
            </a:r>
            <a:endParaRPr lang="ru-RU" smtClean="0"/>
          </a:p>
          <a:p>
            <a:pPr marL="90488" indent="0" algn="just">
              <a:buNone/>
            </a:pPr>
            <a:r>
              <a:rPr lang="uk-UA" smtClean="0"/>
              <a:t>Одна амінокислота кодується 3-ма нуклеотидами: 90 : 3 = 30 амінокислот.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б)	Даний	фрагмент	має	90	пар	нуклеотидів.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Довжина	однієї	пари	нуклеотидів	–	0,34	нм.</a:t>
            </a:r>
            <a:endParaRPr lang="ru-RU" smtClean="0"/>
          </a:p>
          <a:p>
            <a:pPr marL="90488" indent="271463" algn="just">
              <a:buNone/>
            </a:pPr>
            <a:r>
              <a:rPr lang="uk-UA" smtClean="0"/>
              <a:t>Довжина фрагмента: 90 х 0,34 нм = 30,6 нм.</a:t>
            </a:r>
            <a:endParaRPr lang="ru-RU" smtClean="0"/>
          </a:p>
          <a:p>
            <a:pPr marL="90488" indent="271463" algn="just">
              <a:buNone/>
            </a:pPr>
            <a:r>
              <a:rPr lang="uk-UA" b="1" i="1" smtClean="0"/>
              <a:t>Відповіді:</a:t>
            </a:r>
            <a:r>
              <a:rPr lang="uk-UA" smtClean="0"/>
              <a:t>	а) 30 амінокислот;	б) 30,6 нм.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b="1" i="1" smtClean="0"/>
              <a:t>ПРИКЛАДИ ЗАДАЧ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smtClean="0"/>
              <a:t>ОСНОВНІ ТЕОРЕТИЧНІ ВІДОМОСТІ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smtClean="0"/>
              <a:t>ген визначає лише первинну структуру білка;</a:t>
            </a:r>
            <a:endParaRPr lang="ru-RU" smtClean="0"/>
          </a:p>
          <a:p>
            <a:pPr lvl="0"/>
            <a:r>
              <a:rPr lang="uk-UA" smtClean="0"/>
              <a:t>полінуклеотидний ланцюг – це полімерні молекули, мономерами яких є нуклеотиди;</a:t>
            </a:r>
            <a:endParaRPr lang="ru-RU" smtClean="0"/>
          </a:p>
          <a:p>
            <a:pPr lvl="0"/>
            <a:r>
              <a:rPr lang="uk-UA" smtClean="0"/>
              <a:t>комплементарність	–	відповідність	азотистих	основ	у	протилежних ланцюгах ДНК;</a:t>
            </a:r>
            <a:endParaRPr lang="ru-RU" smtClean="0"/>
          </a:p>
          <a:p>
            <a:pPr lvl="0"/>
            <a:r>
              <a:rPr lang="uk-UA" smtClean="0"/>
              <a:t>транскрипція – процес перенесення генетичної інформації від ДНК до іРНК;</a:t>
            </a:r>
            <a:endParaRPr lang="ru-RU" smtClean="0"/>
          </a:p>
          <a:p>
            <a:pPr lvl="0"/>
            <a:r>
              <a:rPr lang="uk-UA" smtClean="0"/>
              <a:t>іРНК –	копія (транскрипт) відповідної ділянки ДНК. Вона служить матрицею для синтезу молекули білкової молекули;</a:t>
            </a:r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2362274"/>
          </a:xfrm>
        </p:spPr>
        <p:txBody>
          <a:bodyPr>
            <a:normAutofit/>
          </a:bodyPr>
          <a:lstStyle/>
          <a:p>
            <a:r>
              <a:rPr lang="uk-UA" sz="6000" smtClean="0"/>
              <a:t>Дякую за увагу!</a:t>
            </a:r>
            <a:endParaRPr lang="ru-RU"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smtClean="0"/>
              <a:t>ОСНОВНІ ТЕОРЕТИЧНІ ВІДОМОСТІ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smtClean="0"/>
              <a:t>кожну амінокислоту в білковій молекулі кодує триплет нуклеотидів і-РНК (під час трансляції);</a:t>
            </a:r>
            <a:endParaRPr lang="ru-RU" smtClean="0"/>
          </a:p>
          <a:p>
            <a:pPr lvl="0"/>
            <a:r>
              <a:rPr lang="uk-UA" smtClean="0"/>
              <a:t>трансляція – процес декодування іРНК, у результаті якого інформація з</a:t>
            </a:r>
            <a:endParaRPr lang="ru-RU" smtClean="0"/>
          </a:p>
          <a:p>
            <a:r>
              <a:rPr lang="uk-UA" smtClean="0"/>
              <a:t>«мови»	послідовності	нуклеотидів	іРНК	перекладається	на	«мову» послідовності амінокислот у білку;</a:t>
            </a:r>
            <a:endParaRPr lang="ru-RU" smtClean="0"/>
          </a:p>
          <a:p>
            <a:pPr lvl="0"/>
            <a:r>
              <a:rPr lang="uk-UA" smtClean="0"/>
              <a:t>щоб визначити амінокислоту, що закодована триплетом, слід скористатися таблицею 1 «Генетичний код». Перша літера кодона знаходиться у стовпчику зліва, другу необхідно шукати у чотирьох центральних стовпчиках таблиці, а останню – у стовпчику справа.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smtClean="0"/>
              <a:t>Таблиця 1. Генетичний код спадковості</a:t>
            </a:r>
            <a:endParaRPr lang="ru-RU"/>
          </a:p>
        </p:txBody>
      </p:sp>
      <p:pic>
        <p:nvPicPr>
          <p:cNvPr id="4" name="image1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8208912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0" y="692696"/>
          <a:ext cx="7344817" cy="5328592"/>
        </p:xfrm>
        <a:graphic>
          <a:graphicData uri="http://schemas.openxmlformats.org/drawingml/2006/table">
            <a:tbl>
              <a:tblPr/>
              <a:tblGrid>
                <a:gridCol w="479241"/>
                <a:gridCol w="1140240"/>
                <a:gridCol w="1140240"/>
                <a:gridCol w="1173609"/>
                <a:gridCol w="1173609"/>
                <a:gridCol w="1153729"/>
                <a:gridCol w="721346"/>
                <a:gridCol w="362803"/>
              </a:tblGrid>
              <a:tr h="296034">
                <a:tc>
                  <a:txBody>
                    <a:bodyPr/>
                    <a:lstStyle/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Д Р У Г А   ОСНОВА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6034">
                <a:tc rowSpan="5">
                  <a:txBody>
                    <a:bodyPr/>
                    <a:lstStyle/>
                    <a:p>
                      <a:pPr marL="71755"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П Е Р Ш А   ОСНОВА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71755"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Т Р Е Т Я    ОСНОВА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УУУ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Phe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УУЦ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Phe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УУА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Leu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УУГ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Leu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УЦУ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Ser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УЦЦ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Ser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УЦА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Ser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УЦГ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Ser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УАУ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Tyr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УАЦ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Tyr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УАА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Stop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УАГ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Stop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УГУ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Cys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УГЦ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Cys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УГА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Stop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УГГ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Trp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ЦУУ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Leu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ЦУЦ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Leu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ЦУА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Leu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ЦУГ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Leu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ЦЦУ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Prо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ЦЦЦ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Pro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ЦЦА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Pro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ЦЦГ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Pro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ЦАУ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His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ЦАЦ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His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ЦАА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Gln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ЦАГ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Gln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ЦГУ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Arg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ЦГЦ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Arg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ЦГА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Arg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ЦГГ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Arg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АУУ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Ile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АУЦ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Ile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АУА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Ile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АУГ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Met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3440" algn="l"/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АЦУ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Thr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3440" algn="l"/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АЦЦ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Thr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3440" algn="l"/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АЦА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Thr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3440" algn="l"/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АЦГ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Thr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ААУ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Asp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ААЦ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Asp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ААА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Lys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ААГ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Lys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АГУ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Ser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АГЦ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Ser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АГА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Arg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АГГ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Arg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ГУУ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Val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ГУЦ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Val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ГУА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Val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ГУГ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Val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ГЦУ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Ala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ГЦЦ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Ala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ГЦА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Ala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ГЦГ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Ala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ГАУ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Asp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ГАЦ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Asp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ГАА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Glu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5461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885" algn="l"/>
                          <a:tab pos="882650" algn="l"/>
                          <a:tab pos="91249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ГАГ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Glu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ГГУ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Gly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ГГЦ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Gly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ГГА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Gly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3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836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ГГГ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</a:rPr>
                        <a:t>Gly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uk-UA" i="1" smtClean="0"/>
              <a:t>МОЛЕКУЛЯРНІ ОСНОВИ СПАДКОВОСТІ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b="1" smtClean="0"/>
              <a:t>Під час розв’язання таких задач необхідно пам’ятати, що:</a:t>
            </a:r>
            <a:endParaRPr lang="ru-RU" b="1" smtClean="0"/>
          </a:p>
          <a:p>
            <a:pPr lvl="0"/>
            <a:r>
              <a:rPr lang="uk-UA" smtClean="0"/>
              <a:t>довжина одного нуклеотида, або відстань між двома сусідніми вздовж осі ДНК, становить 0,34 нм;</a:t>
            </a:r>
            <a:endParaRPr lang="ru-RU" smtClean="0"/>
          </a:p>
          <a:p>
            <a:pPr lvl="0"/>
            <a:r>
              <a:rPr lang="uk-UA" smtClean="0"/>
              <a:t>середня молекулярна маса одного нуклеотида 345 умовних одиниць;</a:t>
            </a:r>
            <a:endParaRPr lang="ru-RU" smtClean="0"/>
          </a:p>
          <a:p>
            <a:pPr lvl="0"/>
            <a:r>
              <a:rPr lang="uk-UA" smtClean="0"/>
              <a:t>середня молекулярна маса однієї амінокислоти дорівнює 100 умовних одиниць;</a:t>
            </a:r>
            <a:endParaRPr lang="ru-RU" smtClean="0"/>
          </a:p>
          <a:p>
            <a:pPr lvl="0"/>
            <a:r>
              <a:rPr lang="uk-UA" smtClean="0"/>
              <a:t>молекула білка в середньому складається з 200 амінокислот;</a:t>
            </a:r>
            <a:endParaRPr lang="ru-RU" smtClean="0"/>
          </a:p>
          <a:p>
            <a:pPr lvl="0"/>
            <a:r>
              <a:rPr lang="uk-UA" smtClean="0"/>
              <a:t>для визначення довжини гена (</a:t>
            </a:r>
            <a:r>
              <a:rPr lang="uk-UA" b="1" i="1" smtClean="0"/>
              <a:t>l</a:t>
            </a:r>
            <a:r>
              <a:rPr lang="uk-UA" smtClean="0"/>
              <a:t>) враховують кількість нуклеотидів, яка міститься в одному ланцюзі ДНК;</a:t>
            </a:r>
            <a:endParaRPr lang="ru-RU" smtClean="0"/>
          </a:p>
          <a:p>
            <a:pPr lvl="0" algn="just"/>
            <a:r>
              <a:rPr lang="uk-UA" smtClean="0"/>
              <a:t>для	визначення	молекулярної	маси	гена	(Mr) враховують кількість нуклеотидів, що міститься у двох ланцюгах ДНК;</a:t>
            </a:r>
            <a:endParaRPr lang="ru-RU" smtClean="0"/>
          </a:p>
          <a:p>
            <a:pPr lvl="0"/>
            <a:r>
              <a:rPr lang="uk-UA" smtClean="0"/>
              <a:t>трансляція здійснюється згідно з генетичним кодом;</a:t>
            </a:r>
            <a:endParaRPr lang="ru-RU" smtClean="0"/>
          </a:p>
          <a:p>
            <a:pPr lvl="0"/>
            <a:r>
              <a:rPr lang="uk-UA" smtClean="0"/>
              <a:t>для всіх ДНК виконується правило Чаргаффа: А=Т; Г=Ц;</a:t>
            </a:r>
            <a:endParaRPr lang="ru-RU" smtClean="0"/>
          </a:p>
          <a:p>
            <a:pPr lvl="0"/>
            <a:r>
              <a:rPr lang="uk-UA" smtClean="0"/>
              <a:t>А+Г = Т+Ц (вміст пуринових азотистих основ (аденіну і гуаніну) дорівнює вмісту піримідинових азотистих основ (тиміну і цитозину);</a:t>
            </a:r>
            <a:endParaRPr lang="ru-RU" smtClean="0"/>
          </a:p>
          <a:p>
            <a:pPr lvl="0"/>
            <a:r>
              <a:rPr lang="uk-UA" smtClean="0"/>
              <a:t>сума всіх нуклеотидів в молекулі ДНК або РНК (А+Т+Г+Ц чи А+У+Г+Ц) становить 100</a:t>
            </a:r>
            <a:r>
              <a:rPr lang="uk-UA" smtClean="0"/>
              <a:t>%.</a:t>
            </a:r>
          </a:p>
          <a:p>
            <a:pPr lvl="0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u="sng" smtClean="0"/>
              <a:t>Відомості, які необхідні для </a:t>
            </a:r>
            <a:r>
              <a:rPr lang="uk-UA" u="sng" smtClean="0"/>
              <a:t>розв’язання </a:t>
            </a:r>
            <a:r>
              <a:rPr lang="uk-UA" u="sng" smtClean="0"/>
              <a:t>задач (коротко):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mtClean="0"/>
              <a:t> </a:t>
            </a:r>
            <a:r>
              <a:rPr lang="uk-UA" smtClean="0"/>
              <a:t>(Усі наведені чисельні величини </a:t>
            </a:r>
            <a:r>
              <a:rPr lang="uk-UA" smtClean="0"/>
              <a:t>є </a:t>
            </a:r>
            <a:r>
              <a:rPr lang="uk-UA" smtClean="0"/>
              <a:t>усередненими)</a:t>
            </a:r>
            <a:endParaRPr lang="ru-RU" smtClean="0"/>
          </a:p>
          <a:p>
            <a:pPr lvl="0"/>
            <a:r>
              <a:rPr lang="uk-UA" smtClean="0"/>
              <a:t>Молекулярна маса нуклеотиду 345 г/моль.</a:t>
            </a:r>
            <a:endParaRPr lang="ru-RU" smtClean="0"/>
          </a:p>
          <a:p>
            <a:pPr lvl="0"/>
            <a:r>
              <a:rPr lang="uk-UA" smtClean="0"/>
              <a:t>Молекулярна маса амінокислоти 100 г/моль.</a:t>
            </a:r>
            <a:endParaRPr lang="ru-RU" smtClean="0"/>
          </a:p>
          <a:p>
            <a:pPr lvl="0"/>
            <a:r>
              <a:rPr lang="uk-UA" smtClean="0"/>
              <a:t>Відстань між сусідніми нуклеотидами ДНК, розташованими в одному ланцюзі, – 0,34 нм (3,4 Å).</a:t>
            </a:r>
            <a:endParaRPr lang="ru-RU" smtClean="0"/>
          </a:p>
          <a:p>
            <a:pPr lvl="0"/>
            <a:r>
              <a:rPr lang="uk-UA" smtClean="0"/>
              <a:t>Довжина одного повного витка ДНК – 3,4 нм, тобто на один повний виток ДНК припадає 10 нуклеотидів одного ланцюга ДНК і 10 нуклеотидів іншого – разом 20.</a:t>
            </a:r>
            <a:endParaRPr lang="ru-RU" smtClean="0"/>
          </a:p>
          <a:p>
            <a:pPr lvl="0"/>
            <a:r>
              <a:rPr lang="uk-UA" smtClean="0"/>
              <a:t>Правило Чаргаффа: А = Т; Г = Ц; А + Г = Т + Ц, отже А/Т = Г/Ц = 1.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smtClean="0"/>
              <a:t>Етапи розв’язування задач молекулярної біології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uk-UA" b="1" i="1" smtClean="0"/>
              <a:t>1. Аналіз задачі</a:t>
            </a:r>
            <a:r>
              <a:rPr lang="uk-UA" smtClean="0"/>
              <a:t>. Уважно прочитайте зміст задачі, осмисліть її та визначте:</a:t>
            </a:r>
            <a:endParaRPr lang="ru-RU" smtClean="0"/>
          </a:p>
          <a:p>
            <a:pPr lvl="0"/>
            <a:r>
              <a:rPr lang="uk-UA" smtClean="0"/>
              <a:t>до якого розділу чи темі належить задача,</a:t>
            </a:r>
            <a:endParaRPr lang="ru-RU" smtClean="0"/>
          </a:p>
          <a:p>
            <a:pPr lvl="0"/>
            <a:r>
              <a:rPr lang="uk-UA" smtClean="0"/>
              <a:t>знайдіть, що дано і що необхідно знайти.</a:t>
            </a:r>
            <a:endParaRPr lang="ru-RU" smtClean="0"/>
          </a:p>
          <a:p>
            <a:pPr lvl="0">
              <a:buNone/>
            </a:pPr>
            <a:r>
              <a:rPr lang="uk-UA" b="1" i="1" smtClean="0"/>
              <a:t>2. Скорочений запис умови.</a:t>
            </a:r>
            <a:endParaRPr lang="ru-RU" b="1" i="1" smtClean="0"/>
          </a:p>
          <a:p>
            <a:pPr lvl="0"/>
            <a:r>
              <a:rPr lang="uk-UA" smtClean="0"/>
              <a:t>За допомогою умовних позначень коротко запишіть, що дано і що треба знайти (як на уроках хімії чи фізики).</a:t>
            </a:r>
            <a:endParaRPr lang="ru-RU" smtClean="0"/>
          </a:p>
          <a:p>
            <a:pPr lvl="0"/>
            <a:r>
              <a:rPr lang="uk-UA" smtClean="0"/>
              <a:t>Подумайте, які з постійних відомих вам величин ви можете використати при рішенні задачі, запишіть їх.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smtClean="0"/>
              <a:t>Етапи розв’язування задач молекулярної біології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uk-UA" b="1" i="1" smtClean="0"/>
              <a:t>3. Оформлення запису задачі.</a:t>
            </a:r>
            <a:endParaRPr lang="ru-RU" b="1" i="1" smtClean="0"/>
          </a:p>
          <a:p>
            <a:r>
              <a:rPr lang="uk-UA" smtClean="0"/>
              <a:t>Місце, що залишилось після короткого запису </a:t>
            </a:r>
            <a:r>
              <a:rPr lang="uk-UA" b="1" smtClean="0"/>
              <a:t>умови </a:t>
            </a:r>
            <a:r>
              <a:rPr lang="uk-UA" smtClean="0"/>
              <a:t>задачі, </a:t>
            </a:r>
            <a:r>
              <a:rPr lang="uk-UA" b="1" smtClean="0"/>
              <a:t>умовно </a:t>
            </a:r>
            <a:r>
              <a:rPr lang="uk-UA" smtClean="0"/>
              <a:t>поділіть на дві частини. В лівій частині запишіть данні, які ви будете використовувати, справа – рішення. Дій у задачі може бути декілька. Записуйте їх так: 1) …; 2) …; 3) … тощо.</a:t>
            </a:r>
          </a:p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1261</Words>
  <Application>Microsoft Office PowerPoint</Application>
  <PresentationFormat>Экран (4:3)</PresentationFormat>
  <Paragraphs>286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Розв’язання задач з молекулярної біології (нуклеїнові кислоти)</vt:lpstr>
      <vt:lpstr>ОСНОВНІ ТЕОРЕТИЧНІ ВІДОМОСТІ</vt:lpstr>
      <vt:lpstr>ОСНОВНІ ТЕОРЕТИЧНІ ВІДОМОСТІ</vt:lpstr>
      <vt:lpstr>Таблиця 1. Генетичний код спадковості</vt:lpstr>
      <vt:lpstr>Слайд 5</vt:lpstr>
      <vt:lpstr>МОЛЕКУЛЯРНІ ОСНОВИ СПАДКОВОСТІ</vt:lpstr>
      <vt:lpstr>Відомості, які необхідні для розв’язання задач (коротко):</vt:lpstr>
      <vt:lpstr>Етапи розв’язування задач молекулярної біології</vt:lpstr>
      <vt:lpstr>Етапи розв’язування задач молекулярної біології</vt:lpstr>
      <vt:lpstr>Етапи розв’язування задач молекулярної біології</vt:lpstr>
      <vt:lpstr>ПРИКЛАДИ РОЗВ'ЯЗАННЯ ЗАДАЧ НА МОЛЕКУЛЯРНІ ОСНОВИ СПАДКОВОСТІ</vt:lpstr>
      <vt:lpstr>Слайд 12</vt:lpstr>
      <vt:lpstr>Слайд 13</vt:lpstr>
      <vt:lpstr>Слайд 14</vt:lpstr>
      <vt:lpstr>Слайд 15</vt:lpstr>
      <vt:lpstr>Слайд 16</vt:lpstr>
      <vt:lpstr>ПРИКЛАДИ ЗАДАЧ</vt:lpstr>
      <vt:lpstr>ПРИКЛАДИ ЗАДАЧ</vt:lpstr>
      <vt:lpstr>ПРИКЛАДИ ЗАДАЧ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Розв’язання задач з молекулярної біології (нуклеїнові кислоти)</dc:title>
  <dc:creator>Vika</dc:creator>
  <cp:lastModifiedBy>Пользователь Windows</cp:lastModifiedBy>
  <cp:revision>9</cp:revision>
  <dcterms:created xsi:type="dcterms:W3CDTF">2023-09-02T09:33:39Z</dcterms:created>
  <dcterms:modified xsi:type="dcterms:W3CDTF">2023-09-04T17:05:54Z</dcterms:modified>
</cp:coreProperties>
</file>