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492897"/>
            <a:ext cx="8458200" cy="28803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800" smtClean="0"/>
              <a:t>Розв’язання </a:t>
            </a:r>
            <a:r>
              <a:rPr lang="ru-RU" sz="4800" smtClean="0"/>
              <a:t>задач </a:t>
            </a:r>
            <a:r>
              <a:rPr lang="ru-RU" sz="4800" smtClean="0"/>
              <a:t>з </a:t>
            </a:r>
            <a:r>
              <a:rPr lang="ru-RU" sz="4800" smtClean="0"/>
              <a:t>генетики: </a:t>
            </a:r>
            <a:r>
              <a:rPr lang="ru-RU" sz="5400" smtClean="0"/>
              <a:t>ПОЛІГІБРИДНЕ СХРЕЩУВАННЯ, АНАЛІЗУЮЧЕ СХРЕЩУВАННЯ</a:t>
            </a:r>
            <a:endParaRPr lang="ru-RU" sz="54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uk-UA" sz="3600" smtClean="0">
                <a:solidFill>
                  <a:srgbClr val="FF0000"/>
                </a:solidFill>
              </a:rPr>
              <a:t>ЛЕКЦІЯ № 7</a:t>
            </a:r>
            <a:endParaRPr lang="ru-RU"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3200" b="1" smtClean="0"/>
              <a:t>Генотипи і фенотипи системи групи крові </a:t>
            </a:r>
            <a:r>
              <a:rPr lang="uk-UA" sz="3200" b="1" smtClean="0"/>
              <a:t>людини </a:t>
            </a:r>
            <a:r>
              <a:rPr lang="uk-UA" sz="3200" b="1" smtClean="0"/>
              <a:t>АВО</a:t>
            </a:r>
            <a:endParaRPr lang="ru-RU" sz="32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9" y="1340767"/>
          <a:ext cx="8208910" cy="4968552"/>
        </p:xfrm>
        <a:graphic>
          <a:graphicData uri="http://schemas.openxmlformats.org/drawingml/2006/table">
            <a:tbl>
              <a:tblPr/>
              <a:tblGrid>
                <a:gridCol w="2054372"/>
                <a:gridCol w="2050083"/>
                <a:gridCol w="2054372"/>
                <a:gridCol w="2050083"/>
              </a:tblGrid>
              <a:tr h="661604">
                <a:tc>
                  <a:txBody>
                    <a:bodyPr/>
                    <a:lstStyle/>
                    <a:p>
                      <a:pPr marR="22923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2923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800" smtClean="0">
                          <a:latin typeface="Times New Roman"/>
                          <a:ea typeface="Times New Roman"/>
                          <a:cs typeface="Times New Roman"/>
                        </a:rPr>
                        <a:t>Група</a:t>
                      </a:r>
                      <a:r>
                        <a:rPr lang="uk-UA" sz="2800" spc="15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крові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800" smtClean="0">
                          <a:latin typeface="Times New Roman"/>
                          <a:ea typeface="Times New Roman"/>
                          <a:cs typeface="Times New Roman"/>
                        </a:rPr>
                        <a:t>Генотип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3520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23520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800" smtClean="0">
                          <a:latin typeface="Times New Roman"/>
                          <a:ea typeface="Times New Roman"/>
                          <a:cs typeface="Times New Roman"/>
                        </a:rPr>
                        <a:t>Антигени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607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4607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800" smtClean="0">
                          <a:latin typeface="Times New Roman"/>
                          <a:ea typeface="Times New Roman"/>
                          <a:cs typeface="Times New Roman"/>
                        </a:rPr>
                        <a:t>Антитіла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397">
                <a:tc>
                  <a:txBody>
                    <a:bodyPr/>
                    <a:lstStyle/>
                    <a:p>
                      <a:pPr marR="226060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26060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26060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800" smtClean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uk-UA" sz="2800" spc="-3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(І)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ct val="4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88290" algn="ctr">
                        <a:lnSpc>
                          <a:spcPct val="4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88290" algn="ctr">
                        <a:lnSpc>
                          <a:spcPct val="4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uk-UA" sz="2800" smtClean="0">
                          <a:latin typeface="Times New Roman"/>
                          <a:ea typeface="Times New Roman"/>
                          <a:cs typeface="Times New Roman"/>
                        </a:rPr>
                        <a:t>Іо</a:t>
                      </a:r>
                      <a:r>
                        <a:rPr lang="uk-UA" sz="2800" spc="75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Іо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800" smtClean="0">
                          <a:latin typeface="Times New Roman"/>
                          <a:ea typeface="Times New Roman"/>
                          <a:cs typeface="Times New Roman"/>
                        </a:rPr>
                        <a:t>_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226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4226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4226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800" smtClean="0">
                          <a:latin typeface="Times New Roman"/>
                          <a:ea typeface="Times New Roman"/>
                          <a:cs typeface="Times New Roman"/>
                        </a:rPr>
                        <a:t>α</a:t>
                      </a:r>
                      <a:r>
                        <a:rPr lang="uk-UA" sz="2800" spc="5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uk-UA" sz="2800" spc="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397">
                <a:tc>
                  <a:txBody>
                    <a:bodyPr/>
                    <a:lstStyle/>
                    <a:p>
                      <a:pPr marR="22923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2923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2923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800" smtClean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uk-UA" sz="2800" spc="-75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(ІІ)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800" smtClean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uk-UA" sz="2800" baseline="30000" smtClean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uk-UA" sz="2800" spc="-5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uk-UA" sz="2800" baseline="300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uk-UA" sz="2800" spc="-5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uk-UA" sz="2800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uk-UA" sz="2800" baseline="300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uk-UA" sz="2800" spc="-5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uk-UA" sz="2800" baseline="300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800" smtClean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800" smtClean="0"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5757">
                <a:tc>
                  <a:txBody>
                    <a:bodyPr/>
                    <a:lstStyle/>
                    <a:p>
                      <a:pPr marR="229235"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29235"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29235"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280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uk-UA" sz="2800" spc="-6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(ІІІ)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2800" smtClean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uk-UA" sz="2800" baseline="3000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uk-UA" sz="2800" spc="-5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uk-UA" sz="2800" baseline="300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uk-UA" sz="2800" spc="-3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uk-UA" sz="2800" baseline="300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uk-UA" sz="2800" spc="-5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uk-UA" sz="2800" baseline="300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280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2800" smtClean="0">
                          <a:latin typeface="Times New Roman"/>
                          <a:ea typeface="Times New Roman"/>
                          <a:cs typeface="Times New Roman"/>
                        </a:rPr>
                        <a:t>α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397">
                <a:tc>
                  <a:txBody>
                    <a:bodyPr/>
                    <a:lstStyle/>
                    <a:p>
                      <a:pPr marR="226060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26060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26060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800" smtClean="0">
                          <a:latin typeface="Times New Roman"/>
                          <a:ea typeface="Times New Roman"/>
                          <a:cs typeface="Times New Roman"/>
                        </a:rPr>
                        <a:t>АВ</a:t>
                      </a:r>
                      <a:r>
                        <a:rPr lang="uk-UA" sz="2800" spc="-3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(ІV)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4805" algn="ctr">
                        <a:lnSpc>
                          <a:spcPct val="4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44805" algn="ctr">
                        <a:lnSpc>
                          <a:spcPct val="4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44805" algn="ctr">
                        <a:lnSpc>
                          <a:spcPct val="4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uk-UA" sz="2800" smtClean="0">
                          <a:latin typeface="Times New Roman"/>
                          <a:ea typeface="Times New Roman"/>
                          <a:cs typeface="Times New Roman"/>
                        </a:rPr>
                        <a:t>ІА</a:t>
                      </a:r>
                      <a:r>
                        <a:rPr lang="uk-UA" sz="2800" spc="8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ІВ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796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2796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2796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800" smtClean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uk-UA" sz="2800" spc="-3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uk-UA" sz="2800" spc="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800" smtClean="0">
                          <a:latin typeface="Times New Roman"/>
                          <a:ea typeface="Times New Roman"/>
                          <a:cs typeface="Times New Roman"/>
                        </a:rPr>
                        <a:t>_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3200" b="1" smtClean="0"/>
              <a:t>Причини відхилення від очікуваного розщеплення</a:t>
            </a:r>
            <a:endParaRPr lang="ru-RU" sz="32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 lnSpcReduction="10000"/>
          </a:bodyPr>
          <a:lstStyle/>
          <a:p>
            <a:pPr marL="93663" indent="350838" algn="just">
              <a:buNone/>
            </a:pPr>
            <a:r>
              <a:rPr lang="uk-UA" b="1" u="sng" smtClean="0"/>
              <a:t>Менделевське розщеплення спостерігається, якщо:</a:t>
            </a:r>
            <a:endParaRPr lang="ru-RU" b="1" u="sng" smtClean="0"/>
          </a:p>
          <a:p>
            <a:pPr marL="93663" lvl="0" indent="350838" algn="just">
              <a:buNone/>
            </a:pPr>
            <a:r>
              <a:rPr lang="uk-UA" smtClean="0"/>
              <a:t>1. Гетерозигота </a:t>
            </a:r>
            <a:r>
              <a:rPr lang="uk-UA" smtClean="0"/>
              <a:t>Аа утворюватиме гамети А і а з однаковою частотою, тобто у відношенні 1:1.</a:t>
            </a:r>
            <a:endParaRPr lang="ru-RU" smtClean="0"/>
          </a:p>
          <a:p>
            <a:pPr marL="93663" lvl="0" indent="350838" algn="just">
              <a:buNone/>
            </a:pPr>
            <a:r>
              <a:rPr lang="uk-UA" smtClean="0"/>
              <a:t>2. Гамети </a:t>
            </a:r>
            <a:r>
              <a:rPr lang="uk-UA" smtClean="0"/>
              <a:t>різних генотипів мають однакову конкурентноздатність, тобто поєднуються під час запліднення суто випадково.</a:t>
            </a:r>
            <a:endParaRPr lang="ru-RU" smtClean="0"/>
          </a:p>
          <a:p>
            <a:pPr marL="93663" lvl="0" indent="350838" algn="just">
              <a:buNone/>
            </a:pPr>
            <a:r>
              <a:rPr lang="uk-UA" smtClean="0"/>
              <a:t>3. Зиготи </a:t>
            </a:r>
            <a:r>
              <a:rPr lang="uk-UA" smtClean="0"/>
              <a:t>і організми з різним генотипом мають однакову життєздатність.</a:t>
            </a:r>
            <a:endParaRPr lang="ru-RU" smtClean="0"/>
          </a:p>
          <a:p>
            <a:pPr marL="93663" lvl="0" indent="350838" algn="just">
              <a:buNone/>
            </a:pPr>
            <a:r>
              <a:rPr lang="uk-UA" smtClean="0"/>
              <a:t>4. Аналізуються </a:t>
            </a:r>
            <a:r>
              <a:rPr lang="uk-UA" smtClean="0"/>
              <a:t>великі сукупності особин F</a:t>
            </a:r>
            <a:r>
              <a:rPr lang="uk-UA" baseline="-25000" smtClean="0"/>
              <a:t>2</a:t>
            </a:r>
            <a:r>
              <a:rPr lang="uk-UA" smtClean="0"/>
              <a:t>.</a:t>
            </a:r>
            <a:endParaRPr lang="ru-RU" smtClean="0"/>
          </a:p>
          <a:p>
            <a:pPr marL="93663" lvl="0" indent="350838" algn="just">
              <a:buNone/>
            </a:pPr>
            <a:r>
              <a:rPr lang="uk-UA" smtClean="0"/>
              <a:t>5. Відсутня </a:t>
            </a:r>
            <a:r>
              <a:rPr lang="uk-UA" smtClean="0"/>
              <a:t>взаємодія генів.</a:t>
            </a:r>
            <a:endParaRPr lang="ru-RU" smtClean="0"/>
          </a:p>
          <a:p>
            <a:pPr marL="93663" lvl="0" indent="350838" algn="just">
              <a:buNone/>
            </a:pPr>
            <a:r>
              <a:rPr lang="uk-UA" smtClean="0"/>
              <a:t>6. Гени</a:t>
            </a:r>
            <a:r>
              <a:rPr lang="uk-UA" smtClean="0"/>
              <a:t>, які визначають ознаки, знаходяться в різних гомологічних хромосомах і не зчеплені зі статтю.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0"/>
            <a:ext cx="5328592" cy="5646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b="1" smtClean="0"/>
              <a:t>Висновки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8964488" cy="63093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93663" lvl="0" indent="444500" algn="just">
              <a:spcBef>
                <a:spcPts val="0"/>
              </a:spcBef>
              <a:buClrTx/>
              <a:buFont typeface="+mj-lt"/>
              <a:buAutoNum type="arabicPeriod"/>
              <a:tabLst>
                <a:tab pos="1076325" algn="l"/>
              </a:tabLst>
            </a:pPr>
            <a:r>
              <a:rPr lang="uk-UA" sz="2000" smtClean="0"/>
              <a:t>Схрещування, при якому батьківські особини аналізуються за альтернативною парою виявів однієї ознаки, називають моногібридним.</a:t>
            </a:r>
            <a:endParaRPr lang="ru-RU" sz="2000" smtClean="0"/>
          </a:p>
          <a:p>
            <a:pPr marL="93663" lvl="0" indent="444500" algn="just">
              <a:spcBef>
                <a:spcPts val="0"/>
              </a:spcBef>
              <a:buClrTx/>
              <a:buFont typeface="+mj-lt"/>
              <a:buAutoNum type="arabicPeriod"/>
              <a:tabLst>
                <a:tab pos="1076325" algn="l"/>
              </a:tabLst>
            </a:pPr>
            <a:r>
              <a:rPr lang="uk-UA" sz="2000" smtClean="0"/>
              <a:t>При схрещуванні гомозиготних особин, які відрізняються за однією парою альтернативних виявів ознаки, все потомство в першому поколінні виявляється одноманітне як за фенотипом, так і за генотипом.</a:t>
            </a:r>
            <a:endParaRPr lang="ru-RU" sz="2000" smtClean="0"/>
          </a:p>
          <a:p>
            <a:pPr marL="93663" lvl="0" indent="444500" algn="just">
              <a:spcBef>
                <a:spcPts val="0"/>
              </a:spcBef>
              <a:buClrTx/>
              <a:buFont typeface="+mj-lt"/>
              <a:buAutoNum type="arabicPeriod"/>
              <a:tabLst>
                <a:tab pos="1076325" algn="l"/>
              </a:tabLst>
            </a:pPr>
            <a:r>
              <a:rPr lang="uk-UA" sz="2000" smtClean="0"/>
              <a:t>Вияв ознаки в першому поколінні отримав назву домінантного, а той вияв, що був пригнічений – рецесивного.</a:t>
            </a:r>
            <a:endParaRPr lang="ru-RU" sz="2000" smtClean="0"/>
          </a:p>
          <a:p>
            <a:pPr marL="93663" lvl="0" indent="444500" algn="just">
              <a:spcBef>
                <a:spcPts val="0"/>
              </a:spcBef>
              <a:buClrTx/>
              <a:buFont typeface="+mj-lt"/>
              <a:buAutoNum type="arabicPeriod"/>
              <a:tabLst>
                <a:tab pos="1076325" algn="l"/>
              </a:tabLst>
            </a:pPr>
            <a:r>
              <a:rPr lang="uk-UA" sz="2000" smtClean="0"/>
              <a:t>При схрещуванні двох гетерозиготних особин, тобто гібридів, які аналізуються за однією парою альтернативних виявів ознаки, в потомстві спостерігається розщеплення за фенотипом у співвідношенні 3:1 і за генотипом у співвідношенні 1:2:1.</a:t>
            </a:r>
            <a:endParaRPr lang="ru-RU" sz="2000" smtClean="0"/>
          </a:p>
          <a:p>
            <a:pPr marL="93663" lvl="0" indent="444500" algn="just">
              <a:spcBef>
                <a:spcPts val="0"/>
              </a:spcBef>
              <a:buClrTx/>
              <a:buFont typeface="+mj-lt"/>
              <a:buAutoNum type="arabicPeriod"/>
              <a:tabLst>
                <a:tab pos="1076325" algn="l"/>
              </a:tabLst>
            </a:pPr>
            <a:r>
              <a:rPr lang="uk-UA" sz="2000" smtClean="0"/>
              <a:t>Аналізуючим називається схрещування особини з домінантним фенотипом, але невідомим генотипом із рецесивною гомозиготною формою (аналізатором).</a:t>
            </a:r>
            <a:endParaRPr lang="ru-RU" sz="2000" smtClean="0"/>
          </a:p>
          <a:p>
            <a:pPr marL="93663" lvl="0" indent="444500" algn="just">
              <a:spcBef>
                <a:spcPts val="0"/>
              </a:spcBef>
              <a:buClrTx/>
              <a:buFont typeface="+mj-lt"/>
              <a:buAutoNum type="arabicPeriod"/>
              <a:tabLst>
                <a:tab pos="1076325" algn="l"/>
              </a:tabLst>
            </a:pPr>
            <a:r>
              <a:rPr lang="uk-UA" sz="2000" smtClean="0"/>
              <a:t>Алельні гени можуть взаїмодіяти між собою за типом повного домінування, неповного домінування, кодомінування і наддомінування.</a:t>
            </a:r>
            <a:endParaRPr lang="ru-RU" sz="2000" smtClean="0"/>
          </a:p>
          <a:p>
            <a:pPr marL="93663" lvl="0" indent="444500" algn="just">
              <a:spcBef>
                <a:spcPts val="0"/>
              </a:spcBef>
              <a:buClrTx/>
              <a:buFont typeface="+mj-lt"/>
              <a:buAutoNum type="arabicPeriod"/>
              <a:tabLst>
                <a:tab pos="1076325" algn="l"/>
              </a:tabLst>
            </a:pPr>
            <a:r>
              <a:rPr lang="uk-UA" sz="2000" smtClean="0"/>
              <a:t>Множинний алелізм – це явище, коли гени існують у більш, ніж двох алельних станах.</a:t>
            </a:r>
            <a:endParaRPr lang="ru-RU" sz="2000" smtClean="0"/>
          </a:p>
          <a:p>
            <a:pPr marL="93663" indent="444500" algn="just">
              <a:spcBef>
                <a:spcPts val="0"/>
              </a:spcBef>
              <a:buClrTx/>
              <a:buFont typeface="+mj-lt"/>
              <a:buAutoNum type="arabicPeriod"/>
              <a:tabLst>
                <a:tab pos="1076325" algn="l"/>
              </a:tabLst>
            </a:pPr>
            <a:r>
              <a:rPr lang="uk-UA" sz="2000" smtClean="0"/>
              <a:t>Менделівське розщеплення спостерігається лише за дотримання ряду факторів</a:t>
            </a:r>
            <a:endParaRPr lang="ru-RU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3200" b="1" smtClean="0"/>
              <a:t>Дигібридне схрещування як приклад полігібридного схрещування</a:t>
            </a:r>
            <a:endParaRPr lang="ru-RU" sz="32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3168352"/>
          </a:xfrm>
        </p:spPr>
        <p:txBody>
          <a:bodyPr>
            <a:normAutofit fontScale="92500" lnSpcReduction="20000"/>
          </a:bodyPr>
          <a:lstStyle/>
          <a:p>
            <a:pPr marL="93663" indent="444500">
              <a:lnSpc>
                <a:spcPct val="110000"/>
              </a:lnSpc>
              <a:buNone/>
            </a:pPr>
            <a:r>
              <a:rPr lang="uk-UA" sz="2800" b="1" u="sng" smtClean="0"/>
              <a:t>Схема </a:t>
            </a:r>
            <a:r>
              <a:rPr lang="uk-UA" sz="2800" b="1" u="sng" smtClean="0"/>
              <a:t>схрещування</a:t>
            </a:r>
            <a:r>
              <a:rPr lang="uk-UA" sz="2800" b="1" u="sng" smtClean="0"/>
              <a:t>:</a:t>
            </a:r>
            <a:endParaRPr lang="ru-RU" sz="2800" b="1" u="sng" smtClean="0"/>
          </a:p>
          <a:p>
            <a:pPr marL="93663" indent="444500">
              <a:lnSpc>
                <a:spcPct val="110000"/>
              </a:lnSpc>
              <a:buNone/>
            </a:pPr>
            <a:r>
              <a:rPr lang="uk-UA" sz="2800" smtClean="0"/>
              <a:t>Р</a:t>
            </a:r>
            <a:r>
              <a:rPr lang="uk-UA" sz="2800" baseline="-25000" smtClean="0"/>
              <a:t>1</a:t>
            </a:r>
            <a:r>
              <a:rPr lang="uk-UA" sz="2800" smtClean="0"/>
              <a:t>	</a:t>
            </a:r>
            <a:r>
              <a:rPr lang="uk-UA" sz="2800" smtClean="0"/>
              <a:t>                       ♀ </a:t>
            </a:r>
            <a:r>
              <a:rPr lang="uk-UA" sz="2800" smtClean="0"/>
              <a:t>ААВВ × ♂ </a:t>
            </a:r>
            <a:r>
              <a:rPr lang="uk-UA" sz="2800" smtClean="0"/>
              <a:t>аавв </a:t>
            </a:r>
            <a:endParaRPr lang="uk-UA" sz="2800" smtClean="0"/>
          </a:p>
          <a:p>
            <a:pPr marL="93663" indent="444500">
              <a:lnSpc>
                <a:spcPct val="110000"/>
              </a:lnSpc>
              <a:buNone/>
            </a:pPr>
            <a:r>
              <a:rPr lang="uk-UA" sz="2800" smtClean="0"/>
              <a:t>G</a:t>
            </a:r>
            <a:r>
              <a:rPr lang="uk-UA" sz="2800" smtClean="0"/>
              <a:t>	</a:t>
            </a:r>
            <a:r>
              <a:rPr lang="uk-UA" sz="2800" smtClean="0"/>
              <a:t>	</a:t>
            </a:r>
            <a:r>
              <a:rPr lang="uk-UA" sz="2800" smtClean="0"/>
              <a:t>                         АВ</a:t>
            </a:r>
            <a:r>
              <a:rPr lang="uk-UA" sz="2800" smtClean="0"/>
              <a:t>	ав</a:t>
            </a:r>
            <a:endParaRPr lang="ru-RU" sz="2800" smtClean="0"/>
          </a:p>
          <a:p>
            <a:pPr marL="93663" indent="444500">
              <a:lnSpc>
                <a:spcPct val="110000"/>
              </a:lnSpc>
              <a:buNone/>
            </a:pPr>
            <a:r>
              <a:rPr lang="uk-UA" sz="2800" smtClean="0"/>
              <a:t>F</a:t>
            </a:r>
            <a:r>
              <a:rPr lang="uk-UA" sz="2800" baseline="-25000" smtClean="0"/>
              <a:t>1</a:t>
            </a:r>
            <a:r>
              <a:rPr lang="uk-UA" sz="2800" smtClean="0"/>
              <a:t>	</a:t>
            </a:r>
            <a:r>
              <a:rPr lang="uk-UA" sz="2800" smtClean="0"/>
              <a:t>                                      АаВв</a:t>
            </a:r>
            <a:endParaRPr lang="ru-RU" sz="2800" smtClean="0"/>
          </a:p>
          <a:p>
            <a:pPr marL="93663" indent="444500">
              <a:lnSpc>
                <a:spcPct val="110000"/>
              </a:lnSpc>
              <a:buNone/>
            </a:pPr>
            <a:r>
              <a:rPr lang="uk-UA" sz="2800" smtClean="0"/>
              <a:t>Р</a:t>
            </a:r>
            <a:r>
              <a:rPr lang="uk-UA" sz="2800" baseline="-25000" smtClean="0"/>
              <a:t>2</a:t>
            </a:r>
            <a:r>
              <a:rPr lang="uk-UA" sz="2800" smtClean="0"/>
              <a:t>	</a:t>
            </a:r>
            <a:r>
              <a:rPr lang="uk-UA" sz="2800" smtClean="0"/>
              <a:t>                          ♀ </a:t>
            </a:r>
            <a:r>
              <a:rPr lang="uk-UA" sz="2800" smtClean="0"/>
              <a:t>АaВb	</a:t>
            </a:r>
            <a:r>
              <a:rPr lang="uk-UA" sz="2800" b="1" smtClean="0"/>
              <a:t>×	</a:t>
            </a:r>
            <a:r>
              <a:rPr lang="uk-UA" sz="2800" smtClean="0"/>
              <a:t>♂ </a:t>
            </a:r>
            <a:r>
              <a:rPr lang="uk-UA" sz="2800" smtClean="0"/>
              <a:t>АaВb </a:t>
            </a:r>
            <a:endParaRPr lang="uk-UA" sz="2800" smtClean="0"/>
          </a:p>
          <a:p>
            <a:pPr marL="93663" indent="444500">
              <a:lnSpc>
                <a:spcPct val="110000"/>
              </a:lnSpc>
              <a:buNone/>
            </a:pPr>
            <a:r>
              <a:rPr lang="uk-UA" sz="2800" smtClean="0"/>
              <a:t>G</a:t>
            </a:r>
            <a:r>
              <a:rPr lang="uk-UA" sz="2800" smtClean="0"/>
              <a:t>	</a:t>
            </a:r>
            <a:r>
              <a:rPr lang="uk-UA" sz="2800" smtClean="0"/>
              <a:t>                    АВ</a:t>
            </a:r>
            <a:r>
              <a:rPr lang="uk-UA" sz="2800" smtClean="0"/>
              <a:t>, Ав,	</a:t>
            </a:r>
            <a:r>
              <a:rPr lang="uk-UA" sz="2800" smtClean="0"/>
              <a:t>	</a:t>
            </a:r>
            <a:r>
              <a:rPr lang="uk-UA" sz="2800" smtClean="0"/>
              <a:t>АВ</a:t>
            </a:r>
            <a:r>
              <a:rPr lang="uk-UA" sz="2800" smtClean="0"/>
              <a:t>, Ав,</a:t>
            </a:r>
            <a:endParaRPr lang="ru-RU" sz="2800" smtClean="0"/>
          </a:p>
          <a:p>
            <a:pPr marL="93663" indent="444500">
              <a:lnSpc>
                <a:spcPct val="110000"/>
              </a:lnSpc>
              <a:buNone/>
            </a:pPr>
            <a:r>
              <a:rPr lang="uk-UA" sz="2800" smtClean="0"/>
              <a:t>                                 аВ</a:t>
            </a:r>
            <a:r>
              <a:rPr lang="uk-UA" sz="2800" smtClean="0"/>
              <a:t>, ав	аВ, ав</a:t>
            </a:r>
            <a:endParaRPr lang="ru-RU" sz="2800" smtClean="0"/>
          </a:p>
          <a:p>
            <a:pPr>
              <a:buNone/>
            </a:pPr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1" y="4365104"/>
          <a:ext cx="8280919" cy="2322824"/>
        </p:xfrm>
        <a:graphic>
          <a:graphicData uri="http://schemas.openxmlformats.org/drawingml/2006/table">
            <a:tbl>
              <a:tblPr/>
              <a:tblGrid>
                <a:gridCol w="1657049"/>
                <a:gridCol w="1657049"/>
                <a:gridCol w="1657049"/>
                <a:gridCol w="1657049"/>
                <a:gridCol w="1652723"/>
              </a:tblGrid>
              <a:tr h="576064"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♀</a:t>
                      </a:r>
                      <a:endParaRPr lang="ru-RU" sz="180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АВ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Ав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аВ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ав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19"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b="1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b="1" smtClean="0">
                          <a:latin typeface="Times New Roman"/>
                          <a:ea typeface="Times New Roman"/>
                          <a:cs typeface="Times New Roman"/>
                        </a:rPr>
                        <a:t>АВ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84"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1800" b="1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1800" b="1" smtClean="0">
                          <a:latin typeface="Times New Roman"/>
                          <a:ea typeface="Times New Roman"/>
                          <a:cs typeface="Times New Roman"/>
                        </a:rPr>
                        <a:t>Ав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19"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b="1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b="1" smtClean="0">
                          <a:latin typeface="Times New Roman"/>
                          <a:ea typeface="Times New Roman"/>
                          <a:cs typeface="Times New Roman"/>
                        </a:rPr>
                        <a:t>аВ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19"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b="1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b="1" smtClean="0">
                          <a:latin typeface="Times New Roman"/>
                          <a:ea typeface="Times New Roman"/>
                          <a:cs typeface="Times New Roman"/>
                        </a:rPr>
                        <a:t>ав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21602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444500" algn="just">
              <a:buNone/>
            </a:pPr>
            <a:r>
              <a:rPr lang="uk-UA" b="1" smtClean="0"/>
              <a:t>При схрещуванні гомозиготних особин, які відрізняються за альтернативним виявом двох (або більше) ознак, у другому поколінні спостерігається незалежне успадкування і комбінування ознак, якщо гени, що їх визначають, знаходяться в різних гомологічних хромосомах.</a:t>
            </a:r>
            <a:endParaRPr lang="ru-RU" smtClean="0"/>
          </a:p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051720" y="2276872"/>
            <a:ext cx="52770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Розщеплення за полігібридного схрещування</a:t>
            </a:r>
            <a:endParaRPr kumimoji="0" lang="uk-UA" sz="2000" b="0" i="0" u="sng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0" y="2780928"/>
          <a:ext cx="8784977" cy="3888433"/>
        </p:xfrm>
        <a:graphic>
          <a:graphicData uri="http://schemas.openxmlformats.org/drawingml/2006/table">
            <a:tbl>
              <a:tblPr/>
              <a:tblGrid>
                <a:gridCol w="1152130"/>
                <a:gridCol w="1368152"/>
                <a:gridCol w="1368152"/>
                <a:gridCol w="1262832"/>
                <a:gridCol w="1894971"/>
                <a:gridCol w="1738740"/>
              </a:tblGrid>
              <a:tr h="1467726">
                <a:tc>
                  <a:txBody>
                    <a:bodyPr/>
                    <a:lstStyle/>
                    <a:p>
                      <a:pPr marR="128270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latin typeface="Times New Roman"/>
                          <a:ea typeface="Times New Roman"/>
                          <a:cs typeface="Times New Roman"/>
                        </a:rPr>
                        <a:t>Назва</a:t>
                      </a:r>
                      <a:r>
                        <a:rPr lang="uk-UA" sz="220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200" spc="-5" smtClean="0">
                          <a:latin typeface="Times New Roman"/>
                          <a:ea typeface="Times New Roman"/>
                          <a:cs typeface="Times New Roman"/>
                        </a:rPr>
                        <a:t>схрещу-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latin typeface="Times New Roman"/>
                          <a:ea typeface="Times New Roman"/>
                          <a:cs typeface="Times New Roman"/>
                        </a:rPr>
                        <a:t>вання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3360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uk-UA" sz="2200" smtClean="0"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latin typeface="Times New Roman"/>
                          <a:ea typeface="Times New Roman"/>
                          <a:cs typeface="Times New Roman"/>
                        </a:rPr>
                        <a:t>генів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8115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uk-UA" sz="2200" smtClean="0"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latin typeface="Times New Roman"/>
                          <a:ea typeface="Times New Roman"/>
                          <a:cs typeface="Times New Roman"/>
                        </a:rPr>
                        <a:t>гамет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1280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uk-UA" sz="2200" spc="-38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200" spc="-5" smtClean="0">
                          <a:latin typeface="Times New Roman"/>
                          <a:ea typeface="Times New Roman"/>
                          <a:cs typeface="Times New Roman"/>
                        </a:rPr>
                        <a:t>феноти-по</a:t>
                      </a:r>
                      <a:r>
                        <a:rPr lang="uk-UA" sz="2200" smtClean="0">
                          <a:latin typeface="Times New Roman"/>
                          <a:ea typeface="Times New Roman"/>
                          <a:cs typeface="Times New Roman"/>
                        </a:rPr>
                        <a:t>вих</a:t>
                      </a:r>
                      <a:r>
                        <a:rPr lang="uk-UA" sz="2200" spc="-35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200">
                          <a:latin typeface="Times New Roman"/>
                          <a:ea typeface="Times New Roman"/>
                          <a:cs typeface="Times New Roman"/>
                        </a:rPr>
                        <a:t>класів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6365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uk-UA" sz="220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200">
                          <a:latin typeface="Times New Roman"/>
                          <a:ea typeface="Times New Roman"/>
                          <a:cs typeface="Times New Roman"/>
                        </a:rPr>
                        <a:t>генотипових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9814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latin typeface="Times New Roman"/>
                          <a:ea typeface="Times New Roman"/>
                          <a:cs typeface="Times New Roman"/>
                        </a:rPr>
                        <a:t>класів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7950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latin typeface="Times New Roman"/>
                          <a:ea typeface="Times New Roman"/>
                          <a:cs typeface="Times New Roman"/>
                        </a:rPr>
                        <a:t>Частота</a:t>
                      </a:r>
                      <a:r>
                        <a:rPr lang="uk-UA" sz="220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200">
                          <a:latin typeface="Times New Roman"/>
                          <a:ea typeface="Times New Roman"/>
                          <a:cs typeface="Times New Roman"/>
                        </a:rPr>
                        <a:t>рецесивних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latin typeface="Times New Roman"/>
                          <a:ea typeface="Times New Roman"/>
                          <a:cs typeface="Times New Roman"/>
                        </a:rPr>
                        <a:t>гомозигот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185">
                <a:tc>
                  <a:txBody>
                    <a:bodyPr/>
                    <a:lstStyle/>
                    <a:p>
                      <a:pPr marR="222250"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22250"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Моно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77190"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77190"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1/4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79">
                <a:tc>
                  <a:txBody>
                    <a:bodyPr/>
                    <a:lstStyle/>
                    <a:p>
                      <a:pPr marR="22415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2415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Ди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7782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1/16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79">
                <a:tc>
                  <a:txBody>
                    <a:bodyPr/>
                    <a:lstStyle/>
                    <a:p>
                      <a:pPr marR="223520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23520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Три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9814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9814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      27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7782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1/64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79">
                <a:tc>
                  <a:txBody>
                    <a:bodyPr/>
                    <a:lstStyle/>
                    <a:p>
                      <a:pPr marR="22415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2415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Тетра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1940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81940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   16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9433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9433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     16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9814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9814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      81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77825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1/256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185">
                <a:tc>
                  <a:txBody>
                    <a:bodyPr/>
                    <a:lstStyle/>
                    <a:p>
                      <a:pPr marR="224155"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24155"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Полі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4320" algn="ctr">
                        <a:lnSpc>
                          <a:spcPct val="4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R="274320" algn="ctr">
                        <a:lnSpc>
                          <a:spcPct val="4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   2n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93065" algn="ctr">
                        <a:lnSpc>
                          <a:spcPct val="4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93065" algn="ctr">
                        <a:lnSpc>
                          <a:spcPct val="4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   2n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93700" algn="ctr">
                        <a:lnSpc>
                          <a:spcPct val="4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93700" algn="ctr">
                        <a:lnSpc>
                          <a:spcPct val="4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      3n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75920"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24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75920"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2400" smtClean="0">
                          <a:latin typeface="Times New Roman"/>
                          <a:ea typeface="Times New Roman"/>
                          <a:cs typeface="Times New Roman"/>
                        </a:rPr>
                        <a:t>1/4</a:t>
                      </a:r>
                      <a:r>
                        <a:rPr lang="uk-UA" sz="2400" baseline="30000" smtClean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943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4000" b="1" smtClean="0"/>
              <a:t>Типи взаємодії неалельних генів</a:t>
            </a:r>
            <a:endParaRPr lang="ru-RU" sz="40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1278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93663" indent="444500" algn="just">
              <a:buNone/>
            </a:pPr>
            <a:r>
              <a:rPr lang="uk-UA" b="1" smtClean="0"/>
              <a:t>Комплементарними</a:t>
            </a:r>
            <a:r>
              <a:rPr lang="uk-UA" smtClean="0"/>
              <a:t>, або взаємодоповнюючими, називають такі </a:t>
            </a:r>
            <a:r>
              <a:rPr lang="uk-UA" b="1" smtClean="0"/>
              <a:t>домінантні гени</a:t>
            </a:r>
            <a:r>
              <a:rPr lang="uk-UA" smtClean="0"/>
              <a:t>, які при сумісному перебуванні в організмі (генотипі) зумовлюють вияв нової ознаки. Цей тип взаємодії неалельних генів дуже поширений. Фактично усі гени, які кодують ферменти, що беруть участь у метаболічних циклах (Кребса, Кальвіна, фотосинтезу і т. ін.) є комплементарними. Взаємодія домінантних алелів таких генів формує нормальний фенотип.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2718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93663" indent="444500">
              <a:buNone/>
            </a:pPr>
            <a:r>
              <a:rPr lang="uk-UA" sz="3200" b="1" u="sng" smtClean="0"/>
              <a:t>Схема </a:t>
            </a:r>
            <a:r>
              <a:rPr lang="uk-UA" sz="3200" b="1" u="sng" smtClean="0"/>
              <a:t>схрещування</a:t>
            </a:r>
            <a:r>
              <a:rPr lang="uk-UA" sz="3200" b="1" u="sng" smtClean="0"/>
              <a:t>:</a:t>
            </a:r>
          </a:p>
          <a:p>
            <a:pPr marL="93663" indent="444500">
              <a:buNone/>
            </a:pPr>
            <a:endParaRPr lang="ru-RU" sz="3200" b="1" u="sng" smtClean="0"/>
          </a:p>
          <a:p>
            <a:pPr marL="93663" indent="444500">
              <a:buNone/>
            </a:pPr>
            <a:r>
              <a:rPr lang="uk-UA" sz="3200" smtClean="0"/>
              <a:t>Р</a:t>
            </a:r>
            <a:r>
              <a:rPr lang="uk-UA" sz="3200" baseline="-25000" smtClean="0"/>
              <a:t>1</a:t>
            </a:r>
            <a:r>
              <a:rPr lang="uk-UA" sz="3200" smtClean="0"/>
              <a:t>   ♀ ААвв × ♂ ааВВ G	Ав		</a:t>
            </a:r>
            <a:r>
              <a:rPr lang="uk-UA" sz="3200" smtClean="0"/>
              <a:t>аВ </a:t>
            </a:r>
            <a:endParaRPr lang="uk-UA" sz="3200" smtClean="0"/>
          </a:p>
          <a:p>
            <a:pPr marL="93663" indent="444500">
              <a:buNone/>
            </a:pPr>
            <a:r>
              <a:rPr lang="uk-UA" sz="3200" smtClean="0"/>
              <a:t>F</a:t>
            </a:r>
            <a:r>
              <a:rPr lang="uk-UA" sz="3200" baseline="-25000" smtClean="0"/>
              <a:t>1</a:t>
            </a:r>
            <a:r>
              <a:rPr lang="uk-UA" sz="3200" smtClean="0"/>
              <a:t>		АаВв</a:t>
            </a:r>
            <a:endParaRPr lang="ru-RU" sz="3200" smtClean="0"/>
          </a:p>
          <a:p>
            <a:pPr marL="93663" indent="444500">
              <a:buNone/>
            </a:pPr>
            <a:r>
              <a:rPr lang="uk-UA" sz="3200" smtClean="0"/>
              <a:t>Р</a:t>
            </a:r>
            <a:r>
              <a:rPr lang="uk-UA" sz="3200" baseline="-25000" smtClean="0"/>
              <a:t>2</a:t>
            </a:r>
            <a:r>
              <a:rPr lang="uk-UA" sz="3200" smtClean="0"/>
              <a:t>    ♀ АаВв × ♂ АаВв</a:t>
            </a:r>
            <a:endParaRPr lang="ru-RU" sz="3200" smtClean="0"/>
          </a:p>
          <a:p>
            <a:pPr marL="93663" indent="444500">
              <a:buNone/>
            </a:pPr>
            <a:r>
              <a:rPr lang="uk-UA" sz="3200" smtClean="0"/>
              <a:t>G    АВ, Ав, аВ, ав АВ, Ав, аВ, </a:t>
            </a:r>
            <a:r>
              <a:rPr lang="uk-UA" sz="3200" smtClean="0"/>
              <a:t>ав </a:t>
            </a:r>
            <a:endParaRPr lang="uk-UA" sz="3200" smtClean="0"/>
          </a:p>
          <a:p>
            <a:pPr marL="93663" indent="444500">
              <a:buNone/>
            </a:pPr>
            <a:r>
              <a:rPr lang="uk-UA" sz="3200" smtClean="0"/>
              <a:t>F</a:t>
            </a:r>
            <a:r>
              <a:rPr lang="uk-UA" sz="3200" baseline="-25000" smtClean="0"/>
              <a:t>2</a:t>
            </a:r>
            <a:r>
              <a:rPr lang="uk-UA" sz="3200" smtClean="0"/>
              <a:t>    9А_В</a:t>
            </a:r>
            <a:r>
              <a:rPr lang="uk-UA" sz="3200" smtClean="0"/>
              <a:t>_ : 3А_вв : 3ааВ_ : 1аавв</a:t>
            </a:r>
            <a:endParaRPr lang="ru-RU" sz="3200" smtClean="0"/>
          </a:p>
          <a:p>
            <a:pPr marL="93663" indent="444500">
              <a:buNone/>
            </a:pPr>
            <a:r>
              <a:rPr lang="uk-UA" sz="3200" smtClean="0"/>
              <a:t>        рожеві     </a:t>
            </a:r>
            <a:r>
              <a:rPr lang="uk-UA" sz="3200" smtClean="0"/>
              <a:t>білі      білі      білі</a:t>
            </a:r>
            <a:endParaRPr lang="ru-RU" sz="3200" smtClean="0"/>
          </a:p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93663" indent="444500" algn="just">
              <a:buNone/>
            </a:pPr>
            <a:r>
              <a:rPr lang="uk-UA" smtClean="0"/>
              <a:t>Під </a:t>
            </a:r>
            <a:r>
              <a:rPr lang="uk-UA" b="1" smtClean="0"/>
              <a:t>епістазом </a:t>
            </a:r>
            <a:r>
              <a:rPr lang="uk-UA" smtClean="0"/>
              <a:t>розуміють пригнічення </a:t>
            </a:r>
            <a:r>
              <a:rPr lang="uk-UA" sz="2800" smtClean="0"/>
              <a:t>неалельним геном (</a:t>
            </a:r>
            <a:r>
              <a:rPr lang="uk-UA" sz="2800" b="1" u="sng" smtClean="0"/>
              <a:t>епістатичним або супресором</a:t>
            </a:r>
            <a:r>
              <a:rPr lang="uk-UA" sz="2800" smtClean="0"/>
              <a:t>) дії іншого гена, який називають гіпостатичним. Залежно від того, в якому стані (домінантному або рецесивному) епістатичний ген пригнічує дію іншого гена, розрізняють домінантний або рецесивний епістаз.</a:t>
            </a:r>
            <a:endParaRPr lang="ru-RU" sz="2800" smtClean="0"/>
          </a:p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943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4000" b="1" smtClean="0"/>
              <a:t>Типи взаємодії неалельних генів</a:t>
            </a:r>
            <a:endParaRPr lang="ru-RU" sz="4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3663" indent="350838">
              <a:buNone/>
            </a:pPr>
            <a:r>
              <a:rPr lang="uk-UA" b="1" u="sng" smtClean="0"/>
              <a:t>Схема </a:t>
            </a:r>
            <a:r>
              <a:rPr lang="uk-UA" b="1" u="sng" smtClean="0"/>
              <a:t>схрещування</a:t>
            </a:r>
            <a:r>
              <a:rPr lang="uk-UA" b="1" u="sng" smtClean="0"/>
              <a:t>:</a:t>
            </a:r>
            <a:endParaRPr lang="ru-RU" smtClean="0"/>
          </a:p>
          <a:p>
            <a:pPr marL="93663" indent="350838">
              <a:buNone/>
            </a:pPr>
            <a:r>
              <a:rPr lang="uk-UA" smtClean="0"/>
              <a:t>Білі леггорни	білі </a:t>
            </a:r>
            <a:r>
              <a:rPr lang="uk-UA" smtClean="0"/>
              <a:t>віандотти </a:t>
            </a:r>
            <a:r>
              <a:rPr lang="uk-UA" smtClean="0"/>
              <a:t>  Р</a:t>
            </a:r>
            <a:r>
              <a:rPr lang="uk-UA" baseline="-25000" smtClean="0"/>
              <a:t>1</a:t>
            </a:r>
            <a:r>
              <a:rPr lang="uk-UA" smtClean="0"/>
              <a:t>	♀ ІІСС × ♂ іісс</a:t>
            </a:r>
            <a:endParaRPr lang="ru-RU" smtClean="0"/>
          </a:p>
          <a:p>
            <a:pPr marL="93663" indent="350838">
              <a:buNone/>
            </a:pPr>
            <a:r>
              <a:rPr lang="uk-UA" smtClean="0"/>
              <a:t>G</a:t>
            </a:r>
            <a:r>
              <a:rPr lang="uk-UA" smtClean="0"/>
              <a:t>	</a:t>
            </a:r>
            <a:r>
              <a:rPr lang="uk-UA" smtClean="0"/>
              <a:t>        ІС</a:t>
            </a:r>
            <a:r>
              <a:rPr lang="uk-UA" smtClean="0"/>
              <a:t>	іс</a:t>
            </a:r>
            <a:endParaRPr lang="ru-RU" smtClean="0"/>
          </a:p>
          <a:p>
            <a:pPr marL="93663" indent="350838">
              <a:buNone/>
            </a:pPr>
            <a:r>
              <a:rPr lang="uk-UA" smtClean="0"/>
              <a:t>F</a:t>
            </a:r>
            <a:r>
              <a:rPr lang="uk-UA" baseline="-25000" smtClean="0"/>
              <a:t>1</a:t>
            </a:r>
            <a:r>
              <a:rPr lang="uk-UA" smtClean="0"/>
              <a:t>	</a:t>
            </a:r>
            <a:r>
              <a:rPr lang="uk-UA" smtClean="0"/>
              <a:t>        ІіСс</a:t>
            </a:r>
            <a:r>
              <a:rPr lang="uk-UA" smtClean="0"/>
              <a:t>	білі</a:t>
            </a:r>
            <a:endParaRPr lang="ru-RU" smtClean="0"/>
          </a:p>
          <a:p>
            <a:pPr marL="93663" indent="350838">
              <a:buNone/>
            </a:pPr>
            <a:r>
              <a:rPr lang="uk-UA" smtClean="0"/>
              <a:t>Р</a:t>
            </a:r>
            <a:r>
              <a:rPr lang="uk-UA" baseline="-25000" smtClean="0"/>
              <a:t>2</a:t>
            </a:r>
            <a:r>
              <a:rPr lang="uk-UA" smtClean="0"/>
              <a:t>  </a:t>
            </a:r>
            <a:r>
              <a:rPr lang="uk-UA" smtClean="0"/>
              <a:t>                      </a:t>
            </a:r>
            <a:r>
              <a:rPr lang="uk-UA" smtClean="0"/>
              <a:t>♀ ІіСс         ×         ♂ ІіСс</a:t>
            </a:r>
            <a:endParaRPr lang="ru-RU" smtClean="0"/>
          </a:p>
          <a:p>
            <a:pPr marL="93663" indent="350838">
              <a:buNone/>
            </a:pPr>
            <a:r>
              <a:rPr lang="uk-UA" smtClean="0"/>
              <a:t>G    ІС, Іс, іС, іс	ІС, Іс, іС, </a:t>
            </a:r>
            <a:r>
              <a:rPr lang="uk-UA" smtClean="0"/>
              <a:t>іс </a:t>
            </a:r>
            <a:endParaRPr lang="uk-UA" smtClean="0"/>
          </a:p>
          <a:p>
            <a:pPr marL="93663" indent="350838">
              <a:buNone/>
            </a:pPr>
            <a:r>
              <a:rPr lang="uk-UA" smtClean="0"/>
              <a:t>F</a:t>
            </a:r>
            <a:r>
              <a:rPr lang="uk-UA" baseline="-25000" smtClean="0"/>
              <a:t>2</a:t>
            </a:r>
            <a:r>
              <a:rPr lang="uk-UA" smtClean="0"/>
              <a:t>    9 </a:t>
            </a:r>
            <a:r>
              <a:rPr lang="uk-UA" smtClean="0"/>
              <a:t>І_С_ : 3 І_сс : 3 ііС_ : 1 іісс</a:t>
            </a:r>
            <a:endParaRPr lang="ru-RU" smtClean="0"/>
          </a:p>
          <a:p>
            <a:pPr marL="93663" indent="350838">
              <a:buNone/>
            </a:pPr>
            <a:r>
              <a:rPr lang="uk-UA" smtClean="0"/>
              <a:t>9 білі : 3 білі : 3 пігментовані : 1 білі 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Пігментовані будуть лише кури і півні з генотипом ііСС </a:t>
            </a:r>
            <a:r>
              <a:rPr lang="uk-UA" smtClean="0"/>
              <a:t>та </a:t>
            </a:r>
            <a:r>
              <a:rPr lang="uk-UA" smtClean="0"/>
              <a:t>ііСс, тому </a:t>
            </a:r>
            <a:r>
              <a:rPr lang="uk-UA" smtClean="0"/>
              <a:t>що у них в генотипі присутній домінантний алель гену С, що зумовлює пігментацію, але відсутній епістатичний домінантний ген І, тобто вияв гена пігментації не пригнічується. 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93663" indent="350838" algn="just">
              <a:buNone/>
            </a:pPr>
            <a:r>
              <a:rPr lang="uk-UA" sz="2800" b="1" smtClean="0"/>
              <a:t>Полімерія </a:t>
            </a:r>
            <a:r>
              <a:rPr lang="uk-UA" sz="2800" smtClean="0"/>
              <a:t>– такий тип взаємодії генів, при якому два або більше неалельних гена однаковою мірою впливають на розвиток однієї ознаки. Такі гени називають однозначними або полімерними, а ознаки, які ними визначаються – полігенними.</a:t>
            </a:r>
            <a:endParaRPr lang="ru-RU" sz="2800" smtClean="0"/>
          </a:p>
          <a:p>
            <a:pPr marL="93663" indent="350838" algn="just">
              <a:buNone/>
            </a:pPr>
            <a:r>
              <a:rPr lang="uk-UA" sz="2800" smtClean="0"/>
              <a:t>Полімерні гени прийнято позначати однаковими латинськими назвами з нижнім індексом – А</a:t>
            </a:r>
            <a:r>
              <a:rPr lang="uk-UA" sz="2800" baseline="-25000" smtClean="0"/>
              <a:t>1</a:t>
            </a:r>
            <a:r>
              <a:rPr lang="uk-UA" sz="2800" smtClean="0"/>
              <a:t>, А</a:t>
            </a:r>
            <a:r>
              <a:rPr lang="uk-UA" sz="2800" baseline="-25000" smtClean="0"/>
              <a:t>2</a:t>
            </a:r>
            <a:r>
              <a:rPr lang="uk-UA" sz="2800" smtClean="0"/>
              <a:t>, А</a:t>
            </a:r>
            <a:r>
              <a:rPr lang="uk-UA" sz="2800" baseline="-25000" smtClean="0"/>
              <a:t>3</a:t>
            </a:r>
            <a:r>
              <a:rPr lang="uk-UA" sz="2800" smtClean="0"/>
              <a:t> і </a:t>
            </a:r>
            <a:r>
              <a:rPr lang="uk-UA" sz="2800" smtClean="0"/>
              <a:t>т.д</a:t>
            </a:r>
            <a:r>
              <a:rPr lang="uk-UA" sz="2800" smtClean="0"/>
              <a:t>.</a:t>
            </a:r>
          </a:p>
          <a:p>
            <a:pPr marL="93663" indent="350838" algn="just">
              <a:buNone/>
            </a:pPr>
            <a:r>
              <a:rPr lang="uk-UA" sz="2800" b="1" smtClean="0"/>
              <a:t>Кумулятивна полімерія</a:t>
            </a:r>
            <a:r>
              <a:rPr lang="uk-UA" sz="2800" smtClean="0"/>
              <a:t>, </a:t>
            </a:r>
            <a:r>
              <a:rPr lang="uk-UA" sz="2800" smtClean="0"/>
              <a:t>за якої вплив </a:t>
            </a:r>
            <a:r>
              <a:rPr lang="uk-UA" sz="2800" smtClean="0"/>
              <a:t>домінантних </a:t>
            </a:r>
            <a:r>
              <a:rPr lang="uk-UA" sz="2800" smtClean="0"/>
              <a:t> алелей  накопичується</a:t>
            </a:r>
            <a:r>
              <a:rPr lang="uk-UA" sz="2800" smtClean="0"/>
              <a:t>.</a:t>
            </a:r>
            <a:endParaRPr lang="ru-RU" sz="2800" smtClean="0"/>
          </a:p>
          <a:p>
            <a:pPr marL="93663" indent="350838" algn="just">
              <a:buNone/>
            </a:pPr>
            <a:r>
              <a:rPr lang="uk-UA" sz="2800" b="1" smtClean="0"/>
              <a:t>Некумулятивна полімерія</a:t>
            </a:r>
            <a:r>
              <a:rPr lang="uk-UA" sz="2800" smtClean="0"/>
              <a:t> </a:t>
            </a:r>
            <a:r>
              <a:rPr lang="uk-UA" sz="2800" smtClean="0"/>
              <a:t>– це випадок, коли для формування певного фенотипу достатньо наявності одного домінантного алеля, і кількість таких алелей не впливає на фенотиповий вияв</a:t>
            </a:r>
            <a:r>
              <a:rPr lang="uk-UA" sz="2800" smtClean="0"/>
              <a:t>. </a:t>
            </a:r>
            <a:endParaRPr lang="uk-UA" sz="2800" smtClean="0"/>
          </a:p>
          <a:p>
            <a:pPr marL="93663" indent="350838" algn="just">
              <a:buNone/>
            </a:pPr>
            <a:r>
              <a:rPr lang="uk-UA" sz="2800" b="1" i="1" smtClean="0"/>
              <a:t>Біологічне значення полімерії </a:t>
            </a:r>
            <a:r>
              <a:rPr lang="uk-UA" sz="2800" smtClean="0"/>
              <a:t>полягає в тому, що ознаки, які кодуються багатьма генами, більш стабільні, менш піддаються змінам за рахунок мутаційної або рекомбінаційної мінливості.</a:t>
            </a:r>
            <a:endParaRPr lang="ru-RU" sz="280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943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4000" b="1" smtClean="0"/>
              <a:t>Типи взаємодії неалельних генів</a:t>
            </a:r>
            <a:endParaRPr lang="ru-RU"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14036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3600" b="1" smtClean="0"/>
              <a:t>Аналізуюче схрещування. Зворотнє, </a:t>
            </a:r>
            <a:r>
              <a:rPr lang="uk-UA" sz="3600" b="1" smtClean="0"/>
              <a:t>реципрокне </a:t>
            </a:r>
            <a:r>
              <a:rPr lang="uk-UA" sz="3600" b="1" smtClean="0"/>
              <a:t>схрещування</a:t>
            </a: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040560"/>
          </a:xfrm>
        </p:spPr>
        <p:txBody>
          <a:bodyPr>
            <a:normAutofit fontScale="92500" lnSpcReduction="20000"/>
          </a:bodyPr>
          <a:lstStyle/>
          <a:p>
            <a:pPr marL="174625" indent="538163" algn="just">
              <a:buNone/>
            </a:pPr>
            <a:r>
              <a:rPr lang="uk-UA" smtClean="0"/>
              <a:t>Генотип організму, який має рецесивний вияв ознаки, визначається за його фенотипом. Такий організм обов’язково має бути гомозиготним за рецесивним алелем, тому що у випадку гетерозиготності в нього був би домінантний вияв ознаки. Гомозиготна за домінантним алелем і гетерозиготна особини не відрізняються між собою за фенотипом (у випадку повного домінування). Для визначення генотипу організмів із домінантним фенотипом проводять аналізуюче схрещування і визначають генотип особини, яка аналізується, за її потомством. </a:t>
            </a:r>
            <a:endParaRPr lang="uk-UA" b="1" smtClean="0"/>
          </a:p>
          <a:p>
            <a:pPr marL="174625" indent="538163" algn="just">
              <a:buNone/>
            </a:pPr>
            <a:r>
              <a:rPr lang="uk-UA" b="1" smtClean="0"/>
              <a:t>Аналізуючим </a:t>
            </a:r>
            <a:r>
              <a:rPr lang="uk-UA" smtClean="0"/>
              <a:t>називається схрещування особини з домінантним фенотипом, але невідомим генотипом із рецесивною гомозиготною формою (аналізатором). Якщо особина, яка аналізується, є гетерозиготою, то у потомстві від аналізуючого схрещування спостерігається розщеплення за фенотипом і за генотипом у співвідношенні </a:t>
            </a:r>
            <a:r>
              <a:rPr lang="uk-UA" smtClean="0"/>
              <a:t>1:1 </a:t>
            </a:r>
            <a:r>
              <a:rPr lang="uk-UA" smtClean="0"/>
              <a:t>.</a:t>
            </a:r>
            <a:endParaRPr lang="ru-RU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223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b="1" smtClean="0"/>
              <a:t>Плейотропна дія генів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93663" indent="444500" algn="just">
              <a:buNone/>
            </a:pPr>
            <a:r>
              <a:rPr lang="uk-UA" b="1" smtClean="0"/>
              <a:t>Плейотропія – </a:t>
            </a:r>
            <a:r>
              <a:rPr lang="uk-UA" smtClean="0"/>
              <a:t>залежність кількох ознак від одного гена, тобто множинна дія одного </a:t>
            </a:r>
            <a:r>
              <a:rPr lang="uk-UA" smtClean="0"/>
              <a:t>гена</a:t>
            </a:r>
            <a:r>
              <a:rPr lang="uk-UA" smtClean="0"/>
              <a:t>.</a:t>
            </a:r>
          </a:p>
          <a:p>
            <a:pPr marL="93663" indent="350838" algn="just">
              <a:buNone/>
            </a:pPr>
            <a:r>
              <a:rPr lang="uk-UA" smtClean="0"/>
              <a:t>У людини відома спадкова хвороба – арахнодактилія (павукові пальці) або хвороба Марфана. Ген, який відповідає за цю хворобу, викликає порушення розвитку сполучної тканини і одночасно впливає на розвиток кількох ознак: порушення будови кришталика ока, аномалії серцево-судинної системи.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Множинність ефекту гену пов’язують із стадією онтогенезу, на якій він діє: чим раніше в онтогенезі виявляється дія гена, тим чисельніші будуть наслідки його впливу.</a:t>
            </a:r>
            <a:endParaRPr lang="ru-RU" smtClean="0"/>
          </a:p>
          <a:p>
            <a:pPr marL="93663" indent="444500">
              <a:buNone/>
            </a:pP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777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3600" b="1" smtClean="0"/>
              <a:t>Гени-модифікатори. Генотип </a:t>
            </a:r>
            <a:r>
              <a:rPr lang="uk-UA" sz="3600" b="1" smtClean="0"/>
              <a:t>як </a:t>
            </a:r>
            <a:r>
              <a:rPr lang="uk-UA" sz="3600" b="1" smtClean="0"/>
              <a:t>система</a:t>
            </a: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93663" indent="350838" algn="just">
              <a:buNone/>
            </a:pPr>
            <a:r>
              <a:rPr lang="uk-UA" smtClean="0"/>
              <a:t>До </a:t>
            </a:r>
            <a:r>
              <a:rPr lang="uk-UA" b="1" smtClean="0"/>
              <a:t>модифікаторів </a:t>
            </a:r>
            <a:r>
              <a:rPr lang="uk-UA" smtClean="0"/>
              <a:t>належать гени, що можуть не мати власного фенотипового вияву, але модифікують вияв іншого гену. </a:t>
            </a:r>
            <a:r>
              <a:rPr lang="uk-UA" b="1" i="1" smtClean="0"/>
              <a:t>Гени-модифікатори підсилюють (гени-інтенсифікатори) або послаблюють (гени-супресори) рівень прояву ознаки.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Так, у мишей ген S визначає наявність на животі білої шерсті, площа білої плями варіює в широких межах – від невеличкої до такої, що займає всю шкурку. Шляхом добору, </a:t>
            </a:r>
            <a:r>
              <a:rPr lang="uk-UA" smtClean="0"/>
              <a:t>накопичуючи </a:t>
            </a:r>
            <a:r>
              <a:rPr lang="uk-UA" smtClean="0"/>
              <a:t>гени-модифікатори </a:t>
            </a:r>
            <a:r>
              <a:rPr lang="uk-UA" smtClean="0"/>
              <a:t>певного напрямку дії, можна досягнути високого або низького рівня виявлення ознаки, тобто створити мінус-лінії (біла пляма ледь помітна) і плюс-лінії (миші майже повністю білі).</a:t>
            </a:r>
            <a:endParaRPr lang="ru-RU" smtClean="0"/>
          </a:p>
          <a:p>
            <a:pPr marL="93663" indent="350838" algn="just">
              <a:buNone/>
            </a:pPr>
            <a:r>
              <a:rPr lang="uk-UA" b="1" i="1" smtClean="0"/>
              <a:t>Генотип являє собою не просту сукупність генів, а складну систему їхньої взаємодії, модифікуючої дії, плейотропної </a:t>
            </a:r>
            <a:r>
              <a:rPr lang="uk-UA" b="1" i="1" smtClean="0"/>
              <a:t>дії</a:t>
            </a:r>
            <a:r>
              <a:rPr lang="uk-UA" b="1" i="1" smtClean="0"/>
              <a:t>.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46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mtClean="0"/>
              <a:t>Приклади задач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61662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3663" indent="350838" algn="just">
              <a:buNone/>
            </a:pPr>
            <a:r>
              <a:rPr lang="uk-UA" b="1" i="1" smtClean="0"/>
              <a:t>Задача 1. </a:t>
            </a:r>
            <a:r>
              <a:rPr lang="uk-UA" smtClean="0"/>
              <a:t>Полідактилія, короткозорість і карий колір очей успадковуються як домінантні ознаки. Гени, що визначають ці ознаки, містяться в різних парах хромосом. Яка ймовірність  народження кароокої дитини без аномалій, якщо обоє батьків гетерозиготні за всіма трьома генами?</a:t>
            </a:r>
            <a:endParaRPr lang="ru-RU" smtClean="0"/>
          </a:p>
          <a:p>
            <a:pPr marL="93663" indent="350838" algn="just">
              <a:buNone/>
            </a:pPr>
            <a:r>
              <a:rPr lang="uk-UA" b="1" i="1" u="sng" smtClean="0"/>
              <a:t>Розв'язання</a:t>
            </a:r>
            <a:r>
              <a:rPr lang="uk-UA" b="1" u="sng" smtClean="0"/>
              <a:t>. </a:t>
            </a:r>
            <a:r>
              <a:rPr lang="uk-UA" smtClean="0"/>
              <a:t>Ймовірність народження кароокої дитини — 3/4, з нормальною будовою кисті — 1/4, з нормальним зором — 1/4. Отже, ймовірність народження кароокої дитини без аномалій дорівнює: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3/4 х 1/4 x ¼ = 3/64.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4807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93663" indent="444500" algn="just">
              <a:buNone/>
            </a:pPr>
            <a:r>
              <a:rPr lang="uk-UA" b="1" i="1" smtClean="0"/>
              <a:t>Задача 2. </a:t>
            </a:r>
            <a:r>
              <a:rPr lang="uk-UA" smtClean="0"/>
              <a:t>У курей біле пір'я домінує над забарвленим, оперені ноги — над голоногістю, горохоподібний гребінь — над листоподібним. Гомозиготну білу курку з опереними ногами й горохоподібним гребенем схрестили із забарвленим голоногим півнем, що має листоподібний гребінь. Яка частина білих оперених з горохоподібним гребенем потомків </a:t>
            </a:r>
            <a:r>
              <a:rPr lang="uk-UA" b="1" i="1" smtClean="0"/>
              <a:t>F</a:t>
            </a:r>
            <a:r>
              <a:rPr lang="uk-UA" b="1" i="1" baseline="-25000" smtClean="0"/>
              <a:t>2</a:t>
            </a:r>
            <a:r>
              <a:rPr lang="uk-UA" b="1" i="1" smtClean="0"/>
              <a:t> </a:t>
            </a:r>
            <a:r>
              <a:rPr lang="uk-UA" smtClean="0"/>
              <a:t>від цього схрещування не дасть розщеплення в разі схрещування із забарвленими голоногими з листоподібним гребенем птахами?</a:t>
            </a:r>
            <a:endParaRPr lang="ru-RU" smtClean="0"/>
          </a:p>
          <a:p>
            <a:pPr marL="93663" indent="444500">
              <a:buNone/>
            </a:pPr>
            <a:r>
              <a:rPr lang="uk-UA" b="1" i="1" u="sng" smtClean="0"/>
              <a:t>Розв'язання</a:t>
            </a:r>
            <a:r>
              <a:rPr lang="uk-UA" b="1" u="sng" smtClean="0"/>
              <a:t>.</a:t>
            </a:r>
            <a:r>
              <a:rPr lang="uk-UA" smtClean="0"/>
              <a:t> Позначимо: </a:t>
            </a:r>
            <a:r>
              <a:rPr lang="uk-UA" b="1" i="1" smtClean="0"/>
              <a:t>А </a:t>
            </a:r>
            <a:r>
              <a:rPr lang="uk-UA" smtClean="0"/>
              <a:t>— біле пір'я, </a:t>
            </a:r>
            <a:r>
              <a:rPr lang="uk-UA" b="1" i="1" smtClean="0"/>
              <a:t>а </a:t>
            </a:r>
            <a:r>
              <a:rPr lang="uk-UA" smtClean="0"/>
              <a:t>— забарвлене; </a:t>
            </a:r>
            <a:r>
              <a:rPr lang="uk-UA" b="1" i="1" smtClean="0"/>
              <a:t>В </a:t>
            </a:r>
            <a:r>
              <a:rPr lang="uk-UA" smtClean="0"/>
              <a:t>— оперені ноги, </a:t>
            </a:r>
            <a:r>
              <a:rPr lang="uk-UA" b="1" i="1" smtClean="0"/>
              <a:t>b </a:t>
            </a:r>
            <a:r>
              <a:rPr lang="uk-UA" smtClean="0"/>
              <a:t>— голі; </a:t>
            </a:r>
            <a:r>
              <a:rPr lang="uk-UA" b="1" smtClean="0"/>
              <a:t>С </a:t>
            </a:r>
            <a:r>
              <a:rPr lang="uk-UA" smtClean="0"/>
              <a:t>— горохоподібний гребінь, </a:t>
            </a:r>
            <a:r>
              <a:rPr lang="uk-UA" b="1" i="1" smtClean="0"/>
              <a:t>с </a:t>
            </a:r>
            <a:r>
              <a:rPr lang="uk-UA" smtClean="0"/>
              <a:t>— листоподібний</a:t>
            </a:r>
            <a:r>
              <a:rPr lang="uk-UA" b="1" smtClean="0"/>
              <a:t>.</a:t>
            </a:r>
            <a:endParaRPr lang="ru-RU" smtClean="0"/>
          </a:p>
          <a:p>
            <a:pPr marL="93663" indent="444500">
              <a:buNone/>
            </a:pPr>
            <a:r>
              <a:rPr lang="uk-UA" b="1" smtClean="0"/>
              <a:t> </a:t>
            </a:r>
            <a:r>
              <a:rPr lang="uk-UA" b="1" i="1" smtClean="0"/>
              <a:t>Р</a:t>
            </a:r>
            <a:r>
              <a:rPr lang="uk-UA" b="1" i="1" smtClean="0"/>
              <a:t>	</a:t>
            </a:r>
            <a:r>
              <a:rPr lang="uk-UA" b="1" i="1" smtClean="0"/>
              <a:t>                               </a:t>
            </a:r>
            <a:r>
              <a:rPr lang="uk-UA" smtClean="0"/>
              <a:t>♀ </a:t>
            </a:r>
            <a:r>
              <a:rPr lang="uk-UA" b="1" i="1" smtClean="0"/>
              <a:t>AABBCC</a:t>
            </a:r>
            <a:r>
              <a:rPr lang="uk-UA" b="1" i="1" smtClean="0"/>
              <a:t>	</a:t>
            </a:r>
            <a:r>
              <a:rPr lang="uk-UA" smtClean="0"/>
              <a:t>x	♂</a:t>
            </a:r>
            <a:r>
              <a:rPr lang="uk-UA" b="1" i="1" smtClean="0"/>
              <a:t>aabbcc </a:t>
            </a:r>
            <a:endParaRPr lang="uk-UA" b="1" i="1" smtClean="0"/>
          </a:p>
          <a:p>
            <a:pPr marL="93663" indent="444500">
              <a:buNone/>
            </a:pPr>
            <a:r>
              <a:rPr lang="uk-UA" b="1" i="1" smtClean="0"/>
              <a:t>Гамети  Р</a:t>
            </a:r>
            <a:r>
              <a:rPr lang="uk-UA" b="1" i="1" smtClean="0"/>
              <a:t>		ABC			abc</a:t>
            </a:r>
            <a:endParaRPr lang="ru-RU" b="1" i="1" smtClean="0"/>
          </a:p>
          <a:p>
            <a:pPr marL="93663" indent="444500">
              <a:buNone/>
            </a:pPr>
            <a:r>
              <a:rPr lang="ru-RU" b="1" i="1" smtClean="0"/>
              <a:t>F</a:t>
            </a:r>
            <a:r>
              <a:rPr lang="ru-RU" b="1" i="1" baseline="-25000" smtClean="0"/>
              <a:t>1</a:t>
            </a:r>
            <a:r>
              <a:rPr lang="ru-RU" b="1" i="1" smtClean="0"/>
              <a:t>	</a:t>
            </a:r>
            <a:r>
              <a:rPr lang="ru-RU" b="1" i="1" smtClean="0"/>
              <a:t>                                                       AaBbCc</a:t>
            </a:r>
            <a:endParaRPr lang="ru-RU" smtClean="0"/>
          </a:p>
          <a:p>
            <a:pPr marL="93663" indent="444500">
              <a:buNone/>
            </a:pPr>
            <a:r>
              <a:rPr lang="uk-UA" b="1" i="1" smtClean="0"/>
              <a:t> </a:t>
            </a:r>
            <a:endParaRPr lang="ru-RU" smtClean="0"/>
          </a:p>
          <a:p>
            <a:pPr marL="93663" indent="444500">
              <a:buNone/>
            </a:pPr>
            <a:r>
              <a:rPr lang="uk-UA" smtClean="0"/>
              <a:t>Білі оперені з горохоподібним гребенем потомки </a:t>
            </a:r>
            <a:r>
              <a:rPr lang="uk-UA" b="1" i="1" smtClean="0"/>
              <a:t>F</a:t>
            </a:r>
            <a:r>
              <a:rPr lang="uk-UA" b="1" i="1" baseline="-25000" smtClean="0"/>
              <a:t>2</a:t>
            </a:r>
            <a:r>
              <a:rPr lang="uk-UA" b="1" i="1" smtClean="0"/>
              <a:t> </a:t>
            </a:r>
            <a:r>
              <a:rPr lang="uk-UA" smtClean="0"/>
              <a:t>не дадуть розщеплення при схрещуванні з рецесивними гомозиготними формами в  тому випадку, якщо вони будуть гомозиготами </a:t>
            </a:r>
            <a:r>
              <a:rPr lang="uk-UA" b="1" i="1" smtClean="0"/>
              <a:t>ААВВСС</a:t>
            </a:r>
            <a:r>
              <a:rPr lang="uk-UA" i="1" smtClean="0"/>
              <a:t>. </a:t>
            </a:r>
            <a:r>
              <a:rPr lang="uk-UA" smtClean="0"/>
              <a:t>Частина таких особин в </a:t>
            </a:r>
            <a:r>
              <a:rPr lang="uk-UA" b="1" i="1" smtClean="0"/>
              <a:t>F</a:t>
            </a:r>
            <a:r>
              <a:rPr lang="uk-UA" b="1" i="1" baseline="-25000" smtClean="0"/>
              <a:t>2</a:t>
            </a:r>
            <a:r>
              <a:rPr lang="uk-UA" b="1" i="1" smtClean="0"/>
              <a:t> </a:t>
            </a:r>
            <a:r>
              <a:rPr lang="uk-UA" smtClean="0"/>
              <a:t>становить 1 /64.</a:t>
            </a:r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smtClean="0"/>
              <a:t>Дякую за увагу!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9766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538163">
              <a:buNone/>
            </a:pPr>
            <a:r>
              <a:rPr lang="uk-UA" b="1" u="sng" smtClean="0"/>
              <a:t>Схема аналізуючого </a:t>
            </a:r>
            <a:r>
              <a:rPr lang="uk-UA" b="1" u="sng" smtClean="0"/>
              <a:t>схрещування</a:t>
            </a:r>
            <a:r>
              <a:rPr lang="uk-UA" b="1" u="sng" smtClean="0"/>
              <a:t>:</a:t>
            </a:r>
            <a:endParaRPr lang="uk-UA" b="1" u="sng" smtClean="0"/>
          </a:p>
          <a:p>
            <a:pPr marL="0" indent="538163">
              <a:buNone/>
            </a:pPr>
            <a:r>
              <a:rPr lang="uk-UA" smtClean="0"/>
              <a:t>   Р</a:t>
            </a:r>
            <a:r>
              <a:rPr lang="uk-UA" smtClean="0"/>
              <a:t>	</a:t>
            </a:r>
            <a:r>
              <a:rPr lang="uk-UA" smtClean="0"/>
              <a:t>        ♀ </a:t>
            </a:r>
            <a:r>
              <a:rPr lang="uk-UA" smtClean="0"/>
              <a:t>Аа х ♂ аа</a:t>
            </a:r>
            <a:endParaRPr lang="ru-RU" smtClean="0"/>
          </a:p>
          <a:p>
            <a:pPr marL="0" indent="538163">
              <a:buNone/>
            </a:pPr>
            <a:r>
              <a:rPr lang="uk-UA" smtClean="0"/>
              <a:t>G (гамети)   А, </a:t>
            </a:r>
            <a:r>
              <a:rPr lang="uk-UA" smtClean="0"/>
              <a:t>а     </a:t>
            </a:r>
            <a:r>
              <a:rPr lang="uk-UA" smtClean="0"/>
              <a:t>     </a:t>
            </a:r>
            <a:r>
              <a:rPr lang="uk-UA" smtClean="0"/>
              <a:t>а F</a:t>
            </a:r>
            <a:r>
              <a:rPr lang="uk-UA" baseline="-25000" smtClean="0"/>
              <a:t>1</a:t>
            </a:r>
            <a:r>
              <a:rPr lang="uk-UA" smtClean="0"/>
              <a:t> : Аа : аа</a:t>
            </a:r>
            <a:endParaRPr lang="ru-RU" smtClean="0"/>
          </a:p>
          <a:p>
            <a:pPr marL="0" indent="538163">
              <a:buNone/>
            </a:pPr>
            <a:r>
              <a:rPr lang="uk-UA" smtClean="0"/>
              <a:t>Розщеплення</a:t>
            </a:r>
            <a:r>
              <a:rPr lang="uk-UA" smtClean="0"/>
              <a:t>	</a:t>
            </a:r>
            <a:r>
              <a:rPr lang="uk-UA" smtClean="0"/>
              <a:t>              1</a:t>
            </a:r>
            <a:r>
              <a:rPr lang="uk-UA" smtClean="0"/>
              <a:t>	</a:t>
            </a:r>
            <a:r>
              <a:rPr lang="uk-UA" smtClean="0"/>
              <a:t>:   1</a:t>
            </a:r>
            <a:r>
              <a:rPr lang="uk-UA" smtClean="0"/>
              <a:t>	за генотипом</a:t>
            </a:r>
            <a:endParaRPr lang="ru-RU" smtClean="0"/>
          </a:p>
          <a:p>
            <a:pPr marL="0" indent="538163">
              <a:buNone/>
            </a:pPr>
            <a:r>
              <a:rPr lang="uk-UA" smtClean="0"/>
              <a:t>                                         1</a:t>
            </a:r>
            <a:r>
              <a:rPr lang="uk-UA" smtClean="0"/>
              <a:t>	</a:t>
            </a:r>
            <a:r>
              <a:rPr lang="uk-UA" smtClean="0"/>
              <a:t>:   1</a:t>
            </a:r>
            <a:r>
              <a:rPr lang="uk-UA" smtClean="0"/>
              <a:t>	за фенотипом</a:t>
            </a:r>
            <a:endParaRPr lang="ru-RU" smtClean="0"/>
          </a:p>
          <a:p>
            <a:pPr marL="0" indent="538163" algn="just">
              <a:buNone/>
            </a:pPr>
            <a:r>
              <a:rPr lang="uk-UA" smtClean="0"/>
              <a:t>Якщо особина, що аналізується, є домінантною гомозиготою, то у потомстві від аналізуючого схрещування розщеплення </a:t>
            </a:r>
            <a:r>
              <a:rPr lang="uk-UA" smtClean="0"/>
              <a:t>не </a:t>
            </a:r>
            <a:r>
              <a:rPr lang="uk-UA" smtClean="0"/>
              <a:t> спостерігається</a:t>
            </a:r>
            <a:r>
              <a:rPr lang="uk-UA" smtClean="0"/>
              <a:t>:</a:t>
            </a:r>
            <a:endParaRPr lang="ru-RU" smtClean="0"/>
          </a:p>
          <a:p>
            <a:pPr marL="0" indent="538163">
              <a:buNone/>
            </a:pPr>
            <a:endParaRPr lang="uk-UA" smtClean="0"/>
          </a:p>
          <a:p>
            <a:pPr marL="0" indent="538163">
              <a:buNone/>
            </a:pPr>
            <a:r>
              <a:rPr lang="uk-UA" b="1" u="sng" smtClean="0"/>
              <a:t>Схема </a:t>
            </a:r>
            <a:r>
              <a:rPr lang="uk-UA" b="1" u="sng" smtClean="0"/>
              <a:t>аналізуючого схрещування:</a:t>
            </a:r>
            <a:r>
              <a:rPr lang="uk-UA" b="1" u="sng" smtClean="0"/>
              <a:t>	</a:t>
            </a:r>
            <a:endParaRPr lang="uk-UA" b="1" u="sng" smtClean="0"/>
          </a:p>
          <a:p>
            <a:pPr marL="0" indent="538163">
              <a:buNone/>
            </a:pPr>
            <a:r>
              <a:rPr lang="uk-UA" smtClean="0"/>
              <a:t>         Р</a:t>
            </a:r>
            <a:r>
              <a:rPr lang="uk-UA" smtClean="0"/>
              <a:t>	</a:t>
            </a:r>
            <a:r>
              <a:rPr lang="uk-UA" smtClean="0"/>
              <a:t>                      ♀ </a:t>
            </a:r>
            <a:r>
              <a:rPr lang="uk-UA" smtClean="0"/>
              <a:t>АА х ♂ аа</a:t>
            </a:r>
            <a:endParaRPr lang="ru-RU" smtClean="0"/>
          </a:p>
          <a:p>
            <a:pPr marL="0" indent="538163">
              <a:buNone/>
            </a:pPr>
            <a:r>
              <a:rPr lang="uk-UA" smtClean="0"/>
              <a:t>G (гамети</a:t>
            </a:r>
            <a:r>
              <a:rPr lang="uk-UA" smtClean="0"/>
              <a:t>) </a:t>
            </a:r>
            <a:r>
              <a:rPr lang="uk-UA" smtClean="0"/>
              <a:t>     </a:t>
            </a:r>
            <a:r>
              <a:rPr lang="uk-UA" smtClean="0"/>
              <a:t>А	а</a:t>
            </a:r>
            <a:endParaRPr lang="ru-RU" smtClean="0"/>
          </a:p>
          <a:p>
            <a:pPr marL="0" indent="538163">
              <a:buNone/>
            </a:pPr>
            <a:r>
              <a:rPr lang="uk-UA" smtClean="0"/>
              <a:t>F</a:t>
            </a:r>
            <a:r>
              <a:rPr lang="uk-UA" baseline="-25000" smtClean="0"/>
              <a:t>1</a:t>
            </a:r>
            <a:r>
              <a:rPr lang="uk-UA" smtClean="0"/>
              <a:t>	</a:t>
            </a:r>
            <a:r>
              <a:rPr lang="uk-UA" smtClean="0"/>
              <a:t>                        Аа            розщеплення </a:t>
            </a:r>
            <a:r>
              <a:rPr lang="uk-UA" smtClean="0"/>
              <a:t>немає 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93663" indent="444500" algn="just">
              <a:buNone/>
            </a:pPr>
            <a:r>
              <a:rPr lang="uk-UA" smtClean="0"/>
              <a:t>Визначення генотипів має велике значення у генетиці, в селекційній роботі, у тваринництві і рослинництві. Аналіз генотипів важливий також для медичної генетики. Якщо експеримент неможливий, то звертаються до аналізу родоводів і за кількісним співвідношенням потомків у них шукають шлюби, які є аналізуючими</a:t>
            </a:r>
            <a:r>
              <a:rPr lang="uk-UA" smtClean="0"/>
              <a:t>. </a:t>
            </a:r>
            <a:endParaRPr lang="uk-UA" smtClean="0"/>
          </a:p>
          <a:p>
            <a:pPr marL="93663" indent="266700" algn="just">
              <a:buNone/>
            </a:pPr>
            <a:r>
              <a:rPr lang="uk-UA" b="1" u="sng" smtClean="0"/>
              <a:t>Наприклад</a:t>
            </a:r>
            <a:r>
              <a:rPr lang="uk-UA" b="1" u="sng" smtClean="0"/>
              <a:t>, </a:t>
            </a:r>
            <a:r>
              <a:rPr lang="uk-UA" smtClean="0"/>
              <a:t>для того, щоб визначити генотип за кольором очей жінки із карими очима, аналізують розщеплення за кольором очей у дітей від її шлюбу із блакитнооким чоловіком. Якщо в цьому шлюбі народилася хоча б одна дитина із блакитними очима, робимо висновок, що жінка є гетерозиготною за геном, що визначає колір </a:t>
            </a:r>
            <a:r>
              <a:rPr lang="uk-UA" smtClean="0"/>
              <a:t>очей </a:t>
            </a:r>
            <a:r>
              <a:rPr lang="uk-UA" smtClean="0"/>
              <a:t>:</a:t>
            </a:r>
            <a:endParaRPr lang="uk-UA" b="1" u="sng" smtClean="0"/>
          </a:p>
          <a:p>
            <a:pPr marL="93663" indent="444500">
              <a:buNone/>
            </a:pPr>
            <a:r>
              <a:rPr lang="uk-UA" b="1" u="sng" smtClean="0"/>
              <a:t>Схема </a:t>
            </a:r>
            <a:r>
              <a:rPr lang="uk-UA" b="1" u="sng" smtClean="0"/>
              <a:t>схрещування</a:t>
            </a:r>
            <a:r>
              <a:rPr lang="uk-UA" b="1" u="sng" smtClean="0"/>
              <a:t>:</a:t>
            </a:r>
            <a:endParaRPr lang="ru-RU" b="1" u="sng" smtClean="0"/>
          </a:p>
          <a:p>
            <a:pPr marL="93663" indent="444500">
              <a:buNone/>
            </a:pPr>
            <a:r>
              <a:rPr lang="uk-UA" smtClean="0"/>
              <a:t>Р	♀ Аа (карі очі)	х ♂ аа (блакитні очі</a:t>
            </a:r>
            <a:r>
              <a:rPr lang="uk-UA" smtClean="0"/>
              <a:t>) </a:t>
            </a:r>
            <a:endParaRPr lang="uk-UA" smtClean="0"/>
          </a:p>
          <a:p>
            <a:pPr marL="93663" indent="444500">
              <a:buNone/>
            </a:pPr>
            <a:r>
              <a:rPr lang="uk-UA" smtClean="0"/>
              <a:t>G </a:t>
            </a:r>
            <a:r>
              <a:rPr lang="uk-UA" smtClean="0"/>
              <a:t>(гамети)	А, а</a:t>
            </a:r>
            <a:r>
              <a:rPr lang="uk-UA" smtClean="0"/>
              <a:t>	</a:t>
            </a:r>
            <a:r>
              <a:rPr lang="uk-UA" smtClean="0"/>
              <a:t>      </a:t>
            </a:r>
            <a:r>
              <a:rPr lang="uk-UA" smtClean="0"/>
              <a:t>	а</a:t>
            </a:r>
            <a:endParaRPr lang="ru-RU" smtClean="0"/>
          </a:p>
          <a:p>
            <a:pPr marL="93663" indent="444500">
              <a:buNone/>
            </a:pPr>
            <a:r>
              <a:rPr lang="uk-UA" smtClean="0"/>
              <a:t>F</a:t>
            </a:r>
            <a:r>
              <a:rPr lang="uk-UA" baseline="-25000" smtClean="0"/>
              <a:t>1</a:t>
            </a:r>
            <a:r>
              <a:rPr lang="uk-UA" smtClean="0"/>
              <a:t>	:	</a:t>
            </a:r>
            <a:r>
              <a:rPr lang="uk-UA" smtClean="0"/>
              <a:t>Аа </a:t>
            </a:r>
            <a:r>
              <a:rPr lang="uk-UA" smtClean="0"/>
              <a:t>  (</a:t>
            </a:r>
            <a:r>
              <a:rPr lang="uk-UA" smtClean="0"/>
              <a:t>карі очі</a:t>
            </a:r>
            <a:r>
              <a:rPr lang="uk-UA" smtClean="0"/>
              <a:t>), </a:t>
            </a:r>
            <a:r>
              <a:rPr lang="uk-UA" smtClean="0"/>
              <a:t>    аа </a:t>
            </a:r>
            <a:r>
              <a:rPr lang="uk-UA" smtClean="0"/>
              <a:t>(блакитні очі)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3663" indent="350838" algn="just">
              <a:buNone/>
            </a:pPr>
            <a:r>
              <a:rPr lang="uk-UA" sz="2800" b="1" smtClean="0"/>
              <a:t>Зворотним	</a:t>
            </a:r>
            <a:r>
              <a:rPr lang="uk-UA" sz="2800" smtClean="0"/>
              <a:t>називають</a:t>
            </a:r>
            <a:r>
              <a:rPr lang="uk-UA" sz="2800" smtClean="0"/>
              <a:t>	</a:t>
            </a:r>
            <a:r>
              <a:rPr lang="uk-UA" sz="2800" smtClean="0"/>
              <a:t>схрещування гібридів F</a:t>
            </a:r>
            <a:r>
              <a:rPr lang="uk-UA" sz="2800" baseline="-25000" smtClean="0"/>
              <a:t>1</a:t>
            </a:r>
            <a:r>
              <a:rPr lang="uk-UA" sz="2800" smtClean="0"/>
              <a:t> </a:t>
            </a:r>
            <a:r>
              <a:rPr lang="uk-UA" sz="2800" smtClean="0"/>
              <a:t>із однією із батьківських </a:t>
            </a:r>
            <a:r>
              <a:rPr lang="uk-UA" sz="2800" smtClean="0"/>
              <a:t>форм</a:t>
            </a:r>
            <a:r>
              <a:rPr lang="uk-UA" sz="2800" smtClean="0"/>
              <a:t>.</a:t>
            </a:r>
          </a:p>
          <a:p>
            <a:pPr marL="93663" indent="350838" algn="just">
              <a:buNone/>
            </a:pPr>
            <a:r>
              <a:rPr lang="uk-UA" sz="2800" smtClean="0"/>
              <a:t> </a:t>
            </a:r>
            <a:endParaRPr lang="ru-RU" sz="2800" smtClean="0"/>
          </a:p>
          <a:p>
            <a:pPr marL="93663" indent="350838" algn="just">
              <a:buNone/>
            </a:pPr>
            <a:r>
              <a:rPr lang="uk-UA" sz="2800" b="1" smtClean="0"/>
              <a:t>Реципрокними </a:t>
            </a:r>
            <a:r>
              <a:rPr lang="uk-UA" sz="2800" smtClean="0"/>
              <a:t>називають схрещування, в яких батьківські форми міняються генотипами. </a:t>
            </a:r>
            <a:endParaRPr lang="ru-RU" sz="2800" smtClean="0"/>
          </a:p>
          <a:p>
            <a:pPr marL="93663" indent="350838" algn="just">
              <a:buNone/>
            </a:pPr>
            <a:endParaRPr lang="uk-UA" sz="2800" smtClean="0"/>
          </a:p>
          <a:p>
            <a:pPr marL="93663" indent="350838" algn="just">
              <a:buNone/>
            </a:pPr>
            <a:r>
              <a:rPr lang="uk-UA" sz="2800" b="1" u="sng" smtClean="0"/>
              <a:t>Наприклад</a:t>
            </a:r>
            <a:r>
              <a:rPr lang="uk-UA" sz="2800" b="1" u="sng" smtClean="0"/>
              <a:t>,</a:t>
            </a:r>
            <a:r>
              <a:rPr lang="uk-UA" sz="2800" smtClean="0"/>
              <a:t> для схрещування Р ♀ Аа (жовтий горох) х ♂ аа (зелений горох) реципрокним буде Р ♀ аа (зелений горох) х ♂ Аа (жовтий </a:t>
            </a:r>
            <a:r>
              <a:rPr lang="uk-UA" sz="2800" smtClean="0"/>
              <a:t>горох</a:t>
            </a:r>
            <a:r>
              <a:rPr lang="uk-UA" sz="2800" smtClean="0"/>
              <a:t>).</a:t>
            </a:r>
            <a:endParaRPr lang="ru-RU" sz="2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23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4000" b="1" smtClean="0"/>
              <a:t>Типи взаємодії </a:t>
            </a:r>
            <a:r>
              <a:rPr lang="uk-UA" sz="4000" b="1" smtClean="0"/>
              <a:t>алельних </a:t>
            </a:r>
            <a:r>
              <a:rPr lang="uk-UA" sz="4000" b="1" smtClean="0"/>
              <a:t>генів</a:t>
            </a:r>
            <a:endParaRPr lang="ru-RU" sz="40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444500" algn="just">
              <a:buNone/>
            </a:pPr>
            <a:r>
              <a:rPr lang="uk-UA" b="1" smtClean="0"/>
              <a:t>Повне домінування </a:t>
            </a:r>
            <a:r>
              <a:rPr lang="uk-UA" smtClean="0"/>
              <a:t>– це такий тип взаємодії алельних генів, при якому гетерозигота має вияв ознаки одного із батьків (за визначенням – домінантний).</a:t>
            </a:r>
            <a:endParaRPr lang="ru-RU" smtClean="0"/>
          </a:p>
          <a:p>
            <a:pPr marL="0" indent="444500" algn="just">
              <a:buNone/>
            </a:pPr>
            <a:r>
              <a:rPr lang="uk-UA" b="1" smtClean="0"/>
              <a:t>Неповне домінування </a:t>
            </a:r>
            <a:r>
              <a:rPr lang="uk-UA" smtClean="0"/>
              <a:t>– це такий тип взаємодії алельних генів, за якого  гетерозиготи мають проміжний вияв ознаки.</a:t>
            </a:r>
            <a:endParaRPr lang="ru-RU" smtClean="0"/>
          </a:p>
          <a:p>
            <a:pPr marL="0" indent="444500" algn="just">
              <a:buNone/>
            </a:pPr>
            <a:r>
              <a:rPr lang="uk-UA" smtClean="0"/>
              <a:t>За неповного домінування розщеплення за фенотипом і за генотипом в F</a:t>
            </a:r>
            <a:r>
              <a:rPr lang="uk-UA" baseline="-25000" smtClean="0"/>
              <a:t>2</a:t>
            </a:r>
            <a:r>
              <a:rPr lang="uk-UA" smtClean="0"/>
              <a:t> буде співпадати, тому що гетерозиготи будуть відрізнятися від домінантних гомозигот за фенотиповим виявом.</a:t>
            </a:r>
            <a:endParaRPr lang="ru-RU" smtClean="0"/>
          </a:p>
          <a:p>
            <a:pPr marL="0" indent="444500" algn="just">
              <a:buNone/>
            </a:pPr>
            <a:r>
              <a:rPr lang="uk-UA" smtClean="0"/>
              <a:t>Так, при схрещуванні рослин нічної красуні із білими і червоними квітами в першому поколінні всі рослини виявилися із рожевими квітами, а в другому поколінні спостерігали розщеплення на рослини із червоними, рожевими і білими квітами у співвідношенні 1:2:1, що співпадає із розщепленням за генотипом.</a:t>
            </a:r>
            <a:endParaRPr lang="ru-RU" smtClean="0"/>
          </a:p>
          <a:p>
            <a:pPr marL="0" indent="444500" algn="just">
              <a:buNone/>
            </a:pPr>
            <a:r>
              <a:rPr lang="uk-UA" smtClean="0"/>
              <a:t>В людини за таким типом </a:t>
            </a:r>
            <a:r>
              <a:rPr lang="uk-UA" smtClean="0"/>
              <a:t>успадковується </a:t>
            </a:r>
            <a:r>
              <a:rPr lang="uk-UA" smtClean="0"/>
              <a:t>серпоподібно-клітинна </a:t>
            </a:r>
            <a:r>
              <a:rPr lang="uk-UA" smtClean="0"/>
              <a:t>анемія, цистенурія. Так, за цистенурії, у гомозигот за рецесивним алелем утворюються камені в нирках, гомозиготи за домінантним алелем – нормальні, в гетерозигот – підвищений вміст цистину в крові. В гомозигот за геном пильгерової анемії відсутня сегментація в ядрах лейкоцитів, а в гетерозигот вона є, але не звичайна. В рослин гетерозиготи за геном карликовості виявляють проміжний тип успадкування і є напівкарликами.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/>
          </a:bodyPr>
          <a:lstStyle/>
          <a:p>
            <a:pPr marL="93663" indent="350838" algn="just">
              <a:buNone/>
            </a:pPr>
            <a:r>
              <a:rPr lang="uk-UA" b="1" smtClean="0"/>
              <a:t>Кодомінування </a:t>
            </a:r>
            <a:r>
              <a:rPr lang="uk-UA" smtClean="0"/>
              <a:t>– такий тип взаємодії алельних генів, при якому у гетерозигот однаковою мірою виявляються обидва алеля.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Прикладом кодомінування є ІV-та група крові системи АВО людини. Люди з ІV- ою групою крові мають генотип І</a:t>
            </a:r>
            <a:r>
              <a:rPr lang="uk-UA" baseline="30000" smtClean="0"/>
              <a:t>А</a:t>
            </a:r>
            <a:r>
              <a:rPr lang="uk-UA" smtClean="0"/>
              <a:t> І</a:t>
            </a:r>
            <a:r>
              <a:rPr lang="uk-UA" baseline="30000" smtClean="0"/>
              <a:t>В</a:t>
            </a:r>
            <a:r>
              <a:rPr lang="uk-UA" smtClean="0"/>
              <a:t>, і їхні еритроцити містять на поверхні як антиген А, так і антиген В.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Кодомінування має місце і при успадкуванні груп крові за системою MN. Генотипи і фенотипи: І</a:t>
            </a:r>
            <a:r>
              <a:rPr lang="uk-UA" baseline="30000" smtClean="0"/>
              <a:t>M</a:t>
            </a:r>
            <a:r>
              <a:rPr lang="uk-UA" smtClean="0"/>
              <a:t>І</a:t>
            </a:r>
            <a:r>
              <a:rPr lang="uk-UA" baseline="30000" smtClean="0"/>
              <a:t>M</a:t>
            </a:r>
            <a:r>
              <a:rPr lang="uk-UA" smtClean="0"/>
              <a:t> (M), І</a:t>
            </a:r>
            <a:r>
              <a:rPr lang="uk-UA" baseline="30000" smtClean="0"/>
              <a:t>N</a:t>
            </a:r>
            <a:r>
              <a:rPr lang="uk-UA" smtClean="0"/>
              <a:t>І</a:t>
            </a:r>
            <a:r>
              <a:rPr lang="uk-UA" baseline="30000" smtClean="0"/>
              <a:t>N</a:t>
            </a:r>
            <a:r>
              <a:rPr lang="uk-UA" smtClean="0"/>
              <a:t> (N), І</a:t>
            </a:r>
            <a:r>
              <a:rPr lang="uk-UA" baseline="30000" smtClean="0"/>
              <a:t>M</a:t>
            </a:r>
            <a:r>
              <a:rPr lang="uk-UA" smtClean="0"/>
              <a:t>І</a:t>
            </a:r>
            <a:r>
              <a:rPr lang="uk-UA" baseline="30000" smtClean="0"/>
              <a:t>N</a:t>
            </a:r>
            <a:r>
              <a:rPr lang="uk-UA" smtClean="0"/>
              <a:t> (MN). Антитіл до цих антигенів немає, тому генотип не враховують при переливанні крові. Серед європейців генотип І</a:t>
            </a:r>
            <a:r>
              <a:rPr lang="uk-UA" baseline="30000" smtClean="0"/>
              <a:t>M</a:t>
            </a:r>
            <a:r>
              <a:rPr lang="uk-UA" smtClean="0"/>
              <a:t>І</a:t>
            </a:r>
            <a:r>
              <a:rPr lang="uk-UA" baseline="30000" smtClean="0"/>
              <a:t>M</a:t>
            </a:r>
            <a:r>
              <a:rPr lang="uk-UA" smtClean="0"/>
              <a:t> зустрічається приблизно в 36% населення, І</a:t>
            </a:r>
            <a:r>
              <a:rPr lang="uk-UA" baseline="30000" smtClean="0"/>
              <a:t>N</a:t>
            </a:r>
            <a:r>
              <a:rPr lang="uk-UA" smtClean="0"/>
              <a:t>І</a:t>
            </a:r>
            <a:r>
              <a:rPr lang="uk-UA" baseline="30000" smtClean="0"/>
              <a:t>N</a:t>
            </a:r>
            <a:r>
              <a:rPr lang="uk-UA" smtClean="0"/>
              <a:t> - в 16%, І</a:t>
            </a:r>
            <a:r>
              <a:rPr lang="uk-UA" baseline="30000" smtClean="0"/>
              <a:t>M</a:t>
            </a:r>
            <a:r>
              <a:rPr lang="uk-UA" smtClean="0"/>
              <a:t>І</a:t>
            </a:r>
            <a:r>
              <a:rPr lang="uk-UA" baseline="30000" smtClean="0"/>
              <a:t>N</a:t>
            </a:r>
            <a:r>
              <a:rPr lang="uk-UA" smtClean="0"/>
              <a:t> – в 48%.</a:t>
            </a:r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uk-UA" b="1" smtClean="0"/>
              <a:t>Типи взаємодії </a:t>
            </a:r>
            <a:r>
              <a:rPr lang="uk-UA" b="1" smtClean="0"/>
              <a:t>алельних </a:t>
            </a:r>
            <a:r>
              <a:rPr lang="uk-UA" b="1" smtClean="0"/>
              <a:t>генів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3663" indent="350838" algn="just">
              <a:buNone/>
            </a:pPr>
            <a:r>
              <a:rPr lang="uk-UA" b="1" smtClean="0"/>
              <a:t>Наддомінування </a:t>
            </a:r>
            <a:r>
              <a:rPr lang="uk-UA" smtClean="0"/>
              <a:t>– такий тип взаємодії алельних генів, при якому гетерозигота має більш виражений вияв ознаки ніж обидві батьківські гомозиготи.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Цей тип взаємодії алельних генів більш характерний для успадкування кількісних ознак. Зокрема, одна із гіпотез пояснює наддомінуванням явище гетерозису – гібридної сили, при якому гібриди між двома лініями мають більш потужний ріст, врожайність, стійкість до хвороб і несприятливих умов середовища, ніж краща із батьківських ліній.</a:t>
            </a:r>
            <a:endParaRPr lang="ru-RU" smtClean="0"/>
          </a:p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7223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3600" b="1" smtClean="0"/>
              <a:t>Типи взаємодії </a:t>
            </a:r>
            <a:r>
              <a:rPr lang="uk-UA" sz="3600" b="1" smtClean="0"/>
              <a:t>алельних </a:t>
            </a:r>
            <a:r>
              <a:rPr lang="uk-UA" sz="3600" b="1" smtClean="0"/>
              <a:t>генів</a:t>
            </a:r>
            <a:endParaRPr lang="ru-RU"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5439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4000" b="1" smtClean="0"/>
              <a:t>Множинні алелі. Успадкування груп крові </a:t>
            </a:r>
            <a:r>
              <a:rPr lang="uk-UA" sz="4000" b="1" smtClean="0"/>
              <a:t>АВО </a:t>
            </a:r>
            <a:r>
              <a:rPr lang="uk-UA" sz="4000" b="1" smtClean="0"/>
              <a:t>людини</a:t>
            </a:r>
            <a:endParaRPr lang="ru-RU" sz="40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538163" algn="just">
              <a:buNone/>
            </a:pPr>
            <a:r>
              <a:rPr lang="uk-UA" b="1" smtClean="0"/>
              <a:t>Множинний алелізм </a:t>
            </a:r>
            <a:r>
              <a:rPr lang="uk-UA" smtClean="0"/>
              <a:t>– це явище, коли гени існують у більш, ніж двох алельних станах. Тоді їх називають серією множинних алелей. Виникають множинні алелі в результаті багаторазових мутацій одного гена. З’являються проміжні алелі, які поводять себе по відношенню до домінантного – як рецесивні, по відношенню до рецесивного – як домінантні.</a:t>
            </a:r>
            <a:endParaRPr lang="ru-RU" smtClean="0"/>
          </a:p>
          <a:p>
            <a:pPr marL="0" indent="538163" algn="just">
              <a:buNone/>
            </a:pPr>
            <a:r>
              <a:rPr lang="uk-UA" smtClean="0"/>
              <a:t>Множинні алелі позначають однаковим символом гена із верхнім індексом.</a:t>
            </a:r>
            <a:endParaRPr lang="ru-RU" smtClean="0"/>
          </a:p>
          <a:p>
            <a:pPr marL="0" indent="538163" algn="just">
              <a:buNone/>
            </a:pPr>
            <a:r>
              <a:rPr lang="uk-UA" smtClean="0"/>
              <a:t>В </a:t>
            </a:r>
            <a:r>
              <a:rPr lang="uk-UA" smtClean="0"/>
              <a:t>кроликів суцільний темний колір визначається геном А, гомозиготні рецесивні тварини аа - білі. Існує ще кілька алельних станів цього гена – шиншиловий (сірий) – а</a:t>
            </a:r>
            <a:r>
              <a:rPr lang="uk-UA" baseline="30000" smtClean="0"/>
              <a:t>ch</a:t>
            </a:r>
            <a:r>
              <a:rPr lang="uk-UA" smtClean="0"/>
              <a:t> а</a:t>
            </a:r>
            <a:r>
              <a:rPr lang="uk-UA" baseline="30000" smtClean="0"/>
              <a:t>ch</a:t>
            </a:r>
            <a:r>
              <a:rPr lang="uk-UA" smtClean="0"/>
              <a:t> і гімалайський – а</a:t>
            </a:r>
            <a:r>
              <a:rPr lang="uk-UA" baseline="30000" smtClean="0"/>
              <a:t>h</a:t>
            </a:r>
            <a:r>
              <a:rPr lang="uk-UA" smtClean="0"/>
              <a:t> а</a:t>
            </a:r>
            <a:r>
              <a:rPr lang="uk-UA" baseline="30000" smtClean="0"/>
              <a:t>h</a:t>
            </a:r>
            <a:r>
              <a:rPr lang="uk-UA" smtClean="0"/>
              <a:t>. Кролі з гімалайським забарвленням мають шерсть білого кольору із чорними вухами, лапами, хвостом, тобто тими ділянками тіла, які мають більш низьку температуру. Гімалайський колір шерсті будуть мати кролі з генотипом а</a:t>
            </a:r>
            <a:r>
              <a:rPr lang="uk-UA" baseline="30000" smtClean="0"/>
              <a:t>h</a:t>
            </a:r>
            <a:r>
              <a:rPr lang="uk-UA" smtClean="0"/>
              <a:t>а</a:t>
            </a:r>
            <a:r>
              <a:rPr lang="uk-UA" baseline="30000" smtClean="0"/>
              <a:t>h</a:t>
            </a:r>
            <a:r>
              <a:rPr lang="uk-UA" smtClean="0"/>
              <a:t>, а</a:t>
            </a:r>
            <a:r>
              <a:rPr lang="uk-UA" baseline="30000" smtClean="0"/>
              <a:t>h</a:t>
            </a:r>
            <a:r>
              <a:rPr lang="uk-UA" smtClean="0"/>
              <a:t>а, шиншиловий – а</a:t>
            </a:r>
            <a:r>
              <a:rPr lang="uk-UA" baseline="30000" smtClean="0"/>
              <a:t>ch</a:t>
            </a:r>
            <a:r>
              <a:rPr lang="uk-UA" smtClean="0"/>
              <a:t>а</a:t>
            </a:r>
            <a:r>
              <a:rPr lang="uk-UA" baseline="30000" smtClean="0"/>
              <a:t>ch</a:t>
            </a:r>
            <a:r>
              <a:rPr lang="uk-UA" smtClean="0"/>
              <a:t>, а</a:t>
            </a:r>
            <a:r>
              <a:rPr lang="uk-UA" baseline="30000" smtClean="0"/>
              <a:t>ch</a:t>
            </a:r>
            <a:r>
              <a:rPr lang="uk-UA" smtClean="0"/>
              <a:t>а</a:t>
            </a:r>
            <a:r>
              <a:rPr lang="uk-UA" baseline="30000" smtClean="0"/>
              <a:t>h</a:t>
            </a:r>
            <a:r>
              <a:rPr lang="uk-UA" smtClean="0"/>
              <a:t>, а</a:t>
            </a:r>
            <a:r>
              <a:rPr lang="uk-UA" baseline="30000" smtClean="0"/>
              <a:t>ch</a:t>
            </a:r>
            <a:r>
              <a:rPr lang="uk-UA" smtClean="0"/>
              <a:t>а. За ступенем домінування ці множинні алелі розташовуються у ряд</a:t>
            </a:r>
            <a:r>
              <a:rPr lang="uk-UA" smtClean="0"/>
              <a:t>: </a:t>
            </a:r>
            <a:r>
              <a:rPr lang="uk-UA" smtClean="0"/>
              <a:t>А &gt;а</a:t>
            </a:r>
            <a:r>
              <a:rPr lang="uk-UA" baseline="30000" smtClean="0"/>
              <a:t>ch</a:t>
            </a:r>
            <a:r>
              <a:rPr lang="uk-UA" smtClean="0"/>
              <a:t>&gt;а</a:t>
            </a:r>
            <a:r>
              <a:rPr lang="uk-UA" baseline="30000" smtClean="0"/>
              <a:t>h</a:t>
            </a:r>
            <a:r>
              <a:rPr lang="uk-UA" smtClean="0"/>
              <a:t>&gt;а.</a:t>
            </a:r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1939</Words>
  <Application>Microsoft Office PowerPoint</Application>
  <PresentationFormat>Экран (4:3)</PresentationFormat>
  <Paragraphs>290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Розв’язання задач з генетики: ПОЛІГІБРИДНЕ СХРЕЩУВАННЯ, АНАЛІЗУЮЧЕ СХРЕЩУВАННЯ</vt:lpstr>
      <vt:lpstr>Аналізуюче схрещування. Зворотнє, реципрокне схрещування</vt:lpstr>
      <vt:lpstr>Слайд 3</vt:lpstr>
      <vt:lpstr>Слайд 4</vt:lpstr>
      <vt:lpstr>Слайд 5</vt:lpstr>
      <vt:lpstr>Типи взаємодії алельних генів</vt:lpstr>
      <vt:lpstr>Типи взаємодії алельних генів</vt:lpstr>
      <vt:lpstr>Типи взаємодії алельних генів</vt:lpstr>
      <vt:lpstr>Множинні алелі. Успадкування груп крові АВО людини</vt:lpstr>
      <vt:lpstr>Генотипи і фенотипи системи групи крові людини АВО</vt:lpstr>
      <vt:lpstr>Причини відхилення від очікуваного розщеплення</vt:lpstr>
      <vt:lpstr>Висновки</vt:lpstr>
      <vt:lpstr>Дигібридне схрещування як приклад полігібридного схрещування</vt:lpstr>
      <vt:lpstr>Слайд 14</vt:lpstr>
      <vt:lpstr>Типи взаємодії неалельних генів</vt:lpstr>
      <vt:lpstr>Слайд 16</vt:lpstr>
      <vt:lpstr>Типи взаємодії неалельних генів</vt:lpstr>
      <vt:lpstr>Слайд 18</vt:lpstr>
      <vt:lpstr>Типи взаємодії неалельних генів</vt:lpstr>
      <vt:lpstr>Плейотропна дія генів</vt:lpstr>
      <vt:lpstr>Гени-модифікатори. Генотип як система</vt:lpstr>
      <vt:lpstr>Приклади задач</vt:lpstr>
      <vt:lpstr>Слайд 23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Vika</dc:creator>
  <cp:lastModifiedBy>Пользователь Windows</cp:lastModifiedBy>
  <cp:revision>14</cp:revision>
  <dcterms:created xsi:type="dcterms:W3CDTF">2023-09-22T17:08:56Z</dcterms:created>
  <dcterms:modified xsi:type="dcterms:W3CDTF">2023-10-09T15:26:43Z</dcterms:modified>
</cp:coreProperties>
</file>