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9" r:id="rId16"/>
    <p:sldId id="281" r:id="rId17"/>
    <p:sldId id="269" r:id="rId18"/>
    <p:sldId id="287" r:id="rId19"/>
    <p:sldId id="270" r:id="rId20"/>
    <p:sldId id="283" r:id="rId21"/>
    <p:sldId id="285" r:id="rId22"/>
    <p:sldId id="271" r:id="rId23"/>
    <p:sldId id="293" r:id="rId24"/>
    <p:sldId id="295" r:id="rId25"/>
    <p:sldId id="296" r:id="rId26"/>
    <p:sldId id="297" r:id="rId27"/>
    <p:sldId id="299" r:id="rId28"/>
    <p:sldId id="300" r:id="rId29"/>
    <p:sldId id="301" r:id="rId30"/>
    <p:sldId id="272" r:id="rId31"/>
    <p:sldId id="289" r:id="rId32"/>
    <p:sldId id="291" r:id="rId33"/>
    <p:sldId id="303" r:id="rId34"/>
    <p:sldId id="304" r:id="rId35"/>
    <p:sldId id="305" r:id="rId36"/>
    <p:sldId id="306" r:id="rId37"/>
    <p:sldId id="273" r:id="rId38"/>
    <p:sldId id="274" r:id="rId39"/>
    <p:sldId id="30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507560" cy="2942456"/>
          </a:xfrm>
        </p:spPr>
        <p:txBody>
          <a:bodyPr>
            <a:normAutofit/>
          </a:bodyPr>
          <a:lstStyle/>
          <a:p>
            <a:pPr algn="ctr"/>
            <a:r>
              <a:rPr lang="uk-UA" b="1" smtClean="0"/>
              <a:t>Особливості дослідження генетики людини</a:t>
            </a:r>
            <a:r>
              <a:rPr lang="ru-RU" b="1" smtClean="0"/>
              <a:t/>
            </a:r>
            <a:br>
              <a:rPr lang="ru-RU" b="1" smtClean="0"/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smtClean="0"/>
              <a:t>Лекція № 13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Популяційно-генетичний метод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925144"/>
          </a:xfrm>
        </p:spPr>
        <p:txBody>
          <a:bodyPr>
            <a:normAutofit fontScale="92500" lnSpcReduction="10000"/>
          </a:bodyPr>
          <a:lstStyle/>
          <a:p>
            <a:pPr marL="85725" indent="366713" algn="just"/>
            <a:r>
              <a:rPr lang="uk-UA" b="1" smtClean="0"/>
              <a:t>Популяційно-генетичний метод </a:t>
            </a:r>
            <a:r>
              <a:rPr lang="uk-UA" smtClean="0"/>
              <a:t>дозволяє вивчати поширення окремих генів і генотипів у популяціях людей. Популяційно-генетичний метод, використовуючи закон Харді-Вайнберга та інші статистичні методи, дозволяє визначити генетичну структуру популяцій, частоту поширення різних алелів генів, в тому числі тих, що відповідають за розвиток спадкових хвороб, частоту гетерозиготного носійства і, таким чином, попереджувати або вчасно лікувати спадкові хвороби. За допомогою популяційно-генетичного методу можна розрахувати генетичну структуру популяцій через 10, 20 і т.д. поколінь.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smtClean="0"/>
              <a:t>Молекулярно-біологічний метод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12968" cy="492514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b="1" smtClean="0"/>
              <a:t>Молекулярно-біологічний метод </a:t>
            </a:r>
            <a:r>
              <a:rPr lang="uk-UA" smtClean="0"/>
              <a:t>дозволив розшифрувати – „секвенувати” послідовність нуклеотидів усієї ДНК людини.</a:t>
            </a:r>
          </a:p>
          <a:p>
            <a:pPr algn="just"/>
            <a:r>
              <a:rPr lang="uk-UA" smtClean="0"/>
              <a:t>За допомогою молекулярно-біологічних методів, зокрема ПЛР (полімеразна ланцюгова реакція), був досліджений поліморфізм за довжиною рестрикційних фрагментів та поліморфізм за довжиною коротких тандемних повторів (сателітна ДНК) в геномі людини. Вивчення такого поліморфізму значно пришвидшило процес створення генетичних карт людини.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/>
              <a:t>Загальне уявлення про спадкові хвороби</a:t>
            </a:r>
            <a:endParaRPr lang="ru-RU" b="1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/>
          <a:lstStyle/>
          <a:p>
            <a:r>
              <a:rPr lang="uk-UA" sz="3200" smtClean="0"/>
              <a:t>Всю спадкову патологію поділяють на 5 груп:</a:t>
            </a:r>
            <a:endParaRPr lang="ru-RU" sz="3200" smtClean="0"/>
          </a:p>
          <a:p>
            <a:pPr lvl="1"/>
            <a:r>
              <a:rPr lang="uk-UA" sz="2800" smtClean="0"/>
              <a:t>Хромосомні хвороби;</a:t>
            </a:r>
            <a:endParaRPr lang="ru-RU" sz="1800" smtClean="0"/>
          </a:p>
          <a:p>
            <a:pPr lvl="1"/>
            <a:r>
              <a:rPr lang="uk-UA" sz="2800" smtClean="0"/>
              <a:t>Генні хвороби;</a:t>
            </a:r>
            <a:endParaRPr lang="ru-RU" sz="1800" smtClean="0"/>
          </a:p>
          <a:p>
            <a:pPr lvl="1"/>
            <a:r>
              <a:rPr lang="uk-UA" sz="2800" smtClean="0"/>
              <a:t>Хвороби із спадковою схильністю;</a:t>
            </a:r>
            <a:endParaRPr lang="ru-RU" sz="1800" smtClean="0"/>
          </a:p>
          <a:p>
            <a:pPr lvl="1"/>
            <a:r>
              <a:rPr lang="uk-UA" sz="2800" smtClean="0"/>
              <a:t>Генетичні хвороби соматичних клітин</a:t>
            </a:r>
            <a:endParaRPr lang="ru-RU" sz="1800" smtClean="0"/>
          </a:p>
          <a:p>
            <a:pPr lvl="1"/>
            <a:r>
              <a:rPr lang="uk-UA" sz="2800" smtClean="0"/>
              <a:t>Хвороби генетичної несумісності матері і плоду.</a:t>
            </a:r>
            <a:endParaRPr lang="ru-RU" sz="1800" smtClean="0"/>
          </a:p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smtClean="0"/>
              <a:t>Найбільш поширені хромосомні хвороби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3240360"/>
          </a:xfrm>
        </p:spPr>
        <p:txBody>
          <a:bodyPr>
            <a:normAutofit fontScale="62500" lnSpcReduction="20000"/>
          </a:bodyPr>
          <a:lstStyle/>
          <a:p>
            <a:pPr marL="85725" indent="366713" algn="just">
              <a:buNone/>
            </a:pPr>
            <a:r>
              <a:rPr lang="uk-UA" b="1" u="sng" smtClean="0"/>
              <a:t>До найбільш поширених серед новонароджених аномалій за кількістю аутосом належать наступні:</a:t>
            </a:r>
            <a:endParaRPr lang="ru-RU" b="1" u="sng" smtClean="0"/>
          </a:p>
          <a:p>
            <a:pPr marL="85725" indent="366713" algn="just">
              <a:buNone/>
            </a:pPr>
            <a:r>
              <a:rPr lang="uk-UA" b="1" smtClean="0"/>
              <a:t>Трисомія – 21 </a:t>
            </a:r>
            <a:r>
              <a:rPr lang="uk-UA" smtClean="0"/>
              <a:t>(</a:t>
            </a:r>
            <a:r>
              <a:rPr lang="uk-UA" b="1" smtClean="0"/>
              <a:t>синдром Дауна</a:t>
            </a:r>
            <a:r>
              <a:rPr lang="uk-UA" smtClean="0"/>
              <a:t>) була описана англійським лікарем Л.Дауном ще в 1866 р., але лише у 1959 р. французькі генетики Ж.Лежен і Р.Тюрягін в наборі хромосом хворих виявили додаткову малу акроцентричну хромосому.</a:t>
            </a:r>
            <a:endParaRPr lang="ru-RU" smtClean="0"/>
          </a:p>
          <a:p>
            <a:pPr marL="85725" indent="366713" algn="just">
              <a:buNone/>
            </a:pPr>
            <a:r>
              <a:rPr lang="uk-UA" smtClean="0"/>
              <a:t>Це найбільш поширена із усіх хромосомних аномалій. Частота народження дітей із синдромом Дауна складає 1:500 – 1:700 новонароджених і зростає з віком матері.</a:t>
            </a:r>
            <a:endParaRPr lang="ru-RU" smtClean="0"/>
          </a:p>
          <a:p>
            <a:pPr marL="85725" indent="366713" algn="just">
              <a:buNone/>
            </a:pPr>
            <a:r>
              <a:rPr lang="uk-UA" smtClean="0"/>
              <a:t>При  хворобі Дауна виявляється ряд характерних ознак: укорочені кінцівки, маленький череп, аномалії будови обличчя. Очні щілини вузькі, з косим розрізом, є епікант. Спостерігається різного ступеня розумова відсталість.  Часто спостерігається порушення будови внутрішніх органів (серця, великих судин). Ці аномалії, а також знижений імунітет часто призводять до смерті в дитячому віці. </a:t>
            </a:r>
          </a:p>
        </p:txBody>
      </p:sp>
      <p:sp>
        <p:nvSpPr>
          <p:cNvPr id="27650" name="AutoShape 2" descr="Синдром Дауна - лечение и коррекция в Пензе - нейропсихологический центр  &quot;Достижени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Синдром Дау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41776"/>
            <a:ext cx="3456384" cy="2016224"/>
          </a:xfrm>
          <a:prstGeom prst="rect">
            <a:avLst/>
          </a:prstGeom>
          <a:noFill/>
        </p:spPr>
      </p:pic>
      <p:sp>
        <p:nvSpPr>
          <p:cNvPr id="27654" name="AutoShape 6" descr="Синдром Дауна - лечение и коррекция в Пензе - нейропсихологический центр  &quot;Достижени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6" name="Picture 8" descr="Швеция безрезультатно борется с синдромом Дауна - KP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509120"/>
            <a:ext cx="2808312" cy="2348880"/>
          </a:xfrm>
          <a:prstGeom prst="rect">
            <a:avLst/>
          </a:prstGeom>
          <a:noFill/>
        </p:spPr>
      </p:pic>
      <p:pic>
        <p:nvPicPr>
          <p:cNvPr id="27658" name="Picture 10" descr="Опубликована статистика детей с синдромом Дауна | Наша Газе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9" y="4437113"/>
            <a:ext cx="3059832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8382000" y="6451600"/>
            <a:ext cx="203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SimSun" pitchFamily="2" charset="-122"/>
              </a:rPr>
              <a:t>41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43608" y="4437112"/>
            <a:ext cx="3456384" cy="30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8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Діти</a:t>
            </a:r>
            <a:r>
              <a:rPr lang="en-US" altLang="zh-CN" sz="28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схожі</a:t>
            </a:r>
            <a:r>
              <a:rPr lang="en-US" altLang="zh-CN" sz="28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як</a:t>
            </a:r>
            <a:r>
              <a:rPr lang="en-US" altLang="zh-CN" sz="28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8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родичі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327585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9575" y="134938"/>
            <a:ext cx="138113" cy="141287"/>
          </a:xfrm>
          <a:custGeom>
            <a:avLst/>
            <a:gdLst>
              <a:gd name="connsiteX0" fmla="*/ 0 w 138112"/>
              <a:gd name="connsiteY0" fmla="*/ 141287 h 141287"/>
              <a:gd name="connsiteX1" fmla="*/ 138112 w 138112"/>
              <a:gd name="connsiteY1" fmla="*/ 141287 h 141287"/>
              <a:gd name="connsiteX2" fmla="*/ 138112 w 138112"/>
              <a:gd name="connsiteY2" fmla="*/ 0 h 141287"/>
              <a:gd name="connsiteX3" fmla="*/ 0 w 138112"/>
              <a:gd name="connsiteY3" fmla="*/ 0 h 141287"/>
              <a:gd name="connsiteX4" fmla="*/ 0 w 138112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41287">
                <a:moveTo>
                  <a:pt x="0" y="141287"/>
                </a:moveTo>
                <a:lnTo>
                  <a:pt x="138112" y="141287"/>
                </a:lnTo>
                <a:lnTo>
                  <a:pt x="138112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7688" y="0"/>
            <a:ext cx="139700" cy="138113"/>
          </a:xfrm>
          <a:custGeom>
            <a:avLst/>
            <a:gdLst>
              <a:gd name="connsiteX0" fmla="*/ 0 w 139700"/>
              <a:gd name="connsiteY0" fmla="*/ 138112 h 138112"/>
              <a:gd name="connsiteX1" fmla="*/ 139700 w 139700"/>
              <a:gd name="connsiteY1" fmla="*/ 138112 h 138112"/>
              <a:gd name="connsiteX2" fmla="*/ 139700 w 139700"/>
              <a:gd name="connsiteY2" fmla="*/ 0 h 138112"/>
              <a:gd name="connsiteX3" fmla="*/ 0 w 139700"/>
              <a:gd name="connsiteY3" fmla="*/ 0 h 138112"/>
              <a:gd name="connsiteX4" fmla="*/ 0 w 139700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38112">
                <a:moveTo>
                  <a:pt x="0" y="138112"/>
                </a:moveTo>
                <a:lnTo>
                  <a:pt x="139700" y="138112"/>
                </a:lnTo>
                <a:lnTo>
                  <a:pt x="139700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7688" y="134938"/>
            <a:ext cx="139700" cy="141287"/>
          </a:xfrm>
          <a:custGeom>
            <a:avLst/>
            <a:gdLst>
              <a:gd name="connsiteX0" fmla="*/ 0 w 139700"/>
              <a:gd name="connsiteY0" fmla="*/ 141287 h 141287"/>
              <a:gd name="connsiteX1" fmla="*/ 139700 w 139700"/>
              <a:gd name="connsiteY1" fmla="*/ 141287 h 141287"/>
              <a:gd name="connsiteX2" fmla="*/ 139700 w 139700"/>
              <a:gd name="connsiteY2" fmla="*/ 0 h 141287"/>
              <a:gd name="connsiteX3" fmla="*/ 0 w 139700"/>
              <a:gd name="connsiteY3" fmla="*/ 0 h 141287"/>
              <a:gd name="connsiteX4" fmla="*/ 0 w 139700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41287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4638" y="274638"/>
            <a:ext cx="136525" cy="138112"/>
          </a:xfrm>
          <a:custGeom>
            <a:avLst/>
            <a:gdLst>
              <a:gd name="connsiteX0" fmla="*/ 0 w 136525"/>
              <a:gd name="connsiteY0" fmla="*/ 138112 h 138112"/>
              <a:gd name="connsiteX1" fmla="*/ 136525 w 136525"/>
              <a:gd name="connsiteY1" fmla="*/ 138112 h 138112"/>
              <a:gd name="connsiteX2" fmla="*/ 136525 w 136525"/>
              <a:gd name="connsiteY2" fmla="*/ 0 h 138112"/>
              <a:gd name="connsiteX3" fmla="*/ 0 w 136525"/>
              <a:gd name="connsiteY3" fmla="*/ 0 h 138112"/>
              <a:gd name="connsiteX4" fmla="*/ 0 w 136525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8112">
                <a:moveTo>
                  <a:pt x="0" y="138112"/>
                </a:moveTo>
                <a:lnTo>
                  <a:pt x="136525" y="138112"/>
                </a:lnTo>
                <a:lnTo>
                  <a:pt x="136525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1763" y="136525"/>
            <a:ext cx="141287" cy="138113"/>
          </a:xfrm>
          <a:custGeom>
            <a:avLst/>
            <a:gdLst>
              <a:gd name="connsiteX0" fmla="*/ 0 w 141287"/>
              <a:gd name="connsiteY0" fmla="*/ 138112 h 138112"/>
              <a:gd name="connsiteX1" fmla="*/ 141287 w 141287"/>
              <a:gd name="connsiteY1" fmla="*/ 138112 h 138112"/>
              <a:gd name="connsiteX2" fmla="*/ 141287 w 141287"/>
              <a:gd name="connsiteY2" fmla="*/ 0 h 138112"/>
              <a:gd name="connsiteX3" fmla="*/ 0 w 141287"/>
              <a:gd name="connsiteY3" fmla="*/ 0 h 138112"/>
              <a:gd name="connsiteX4" fmla="*/ 0 w 141287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1287" h="138112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0000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09575" y="271463"/>
            <a:ext cx="138113" cy="138112"/>
          </a:xfrm>
          <a:custGeom>
            <a:avLst/>
            <a:gdLst>
              <a:gd name="connsiteX0" fmla="*/ 0 w 138112"/>
              <a:gd name="connsiteY0" fmla="*/ 138112 h 138112"/>
              <a:gd name="connsiteX1" fmla="*/ 138112 w 138112"/>
              <a:gd name="connsiteY1" fmla="*/ 138112 h 138112"/>
              <a:gd name="connsiteX2" fmla="*/ 138112 w 138112"/>
              <a:gd name="connsiteY2" fmla="*/ 0 h 138112"/>
              <a:gd name="connsiteX3" fmla="*/ 0 w 138112"/>
              <a:gd name="connsiteY3" fmla="*/ 0 h 138112"/>
              <a:gd name="connsiteX4" fmla="*/ 0 w 138112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38112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74638" y="409575"/>
            <a:ext cx="136525" cy="136525"/>
          </a:xfrm>
          <a:custGeom>
            <a:avLst/>
            <a:gdLst>
              <a:gd name="connsiteX0" fmla="*/ 0 w 136525"/>
              <a:gd name="connsiteY0" fmla="*/ 136525 h 136525"/>
              <a:gd name="connsiteX1" fmla="*/ 136525 w 136525"/>
              <a:gd name="connsiteY1" fmla="*/ 136525 h 136525"/>
              <a:gd name="connsiteX2" fmla="*/ 136525 w 136525"/>
              <a:gd name="connsiteY2" fmla="*/ 0 h 136525"/>
              <a:gd name="connsiteX3" fmla="*/ 0 w 136525"/>
              <a:gd name="connsiteY3" fmla="*/ 0 h 136525"/>
              <a:gd name="connsiteX4" fmla="*/ 0 w 136525"/>
              <a:gd name="connsiteY4" fmla="*/ 136525 h 136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74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27000"/>
            <a:ext cx="8737600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Box 1"/>
          <p:cNvSpPr txBox="1">
            <a:spLocks noChangeArrowheads="1"/>
          </p:cNvSpPr>
          <p:nvPr/>
        </p:nvSpPr>
        <p:spPr bwMode="auto">
          <a:xfrm>
            <a:off x="8382000" y="6451600"/>
            <a:ext cx="203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SimSun" pitchFamily="2" charset="-122"/>
              </a:rPr>
              <a:t>47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46100" y="1092200"/>
            <a:ext cx="165100" cy="35433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1900"/>
              </a:lnSpc>
              <a:defRPr/>
            </a:pPr>
            <a:r>
              <a:rPr lang="en-US" altLang="zh-CN" dirty="0">
                <a:solidFill>
                  <a:srgbClr val="00007D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2900"/>
              </a:lnSpc>
              <a:defRPr/>
            </a:pPr>
            <a:r>
              <a:rPr lang="en-US" altLang="zh-CN" sz="1802" dirty="0">
                <a:solidFill>
                  <a:srgbClr val="00007D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17422" name="TextBox 1"/>
          <p:cNvSpPr txBox="1">
            <a:spLocks noChangeArrowheads="1"/>
          </p:cNvSpPr>
          <p:nvPr/>
        </p:nvSpPr>
        <p:spPr bwMode="auto">
          <a:xfrm>
            <a:off x="889000" y="1079500"/>
            <a:ext cx="4331072" cy="516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Тривалість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життя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хворих</a:t>
            </a:r>
          </a:p>
          <a:p>
            <a:pPr algn="just">
              <a:lnSpc>
                <a:spcPts val="2300"/>
              </a:lnSpc>
            </a:pP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обмежена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35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роками.</a:t>
            </a:r>
          </a:p>
          <a:p>
            <a:pPr algn="just">
              <a:lnSpc>
                <a:spcPts val="23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Однак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допомогою</a:t>
            </a:r>
          </a:p>
          <a:p>
            <a:pPr algn="just">
              <a:lnSpc>
                <a:spcPts val="23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спеціальних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методів</a:t>
            </a:r>
          </a:p>
          <a:p>
            <a:pPr algn="just">
              <a:lnSpc>
                <a:spcPts val="23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навчання,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зміцнення</a:t>
            </a:r>
          </a:p>
          <a:p>
            <a:pPr algn="just">
              <a:lnSpc>
                <a:spcPts val="23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фізичного</a:t>
            </a:r>
          </a:p>
          <a:p>
            <a:pPr algn="just">
              <a:lnSpc>
                <a:spcPts val="23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здоров’я,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правильного</a:t>
            </a:r>
          </a:p>
          <a:p>
            <a:pPr algn="just">
              <a:lnSpc>
                <a:spcPts val="23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харчування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</a:t>
            </a:r>
          </a:p>
          <a:p>
            <a:pPr algn="just">
              <a:lnSpc>
                <a:spcPts val="23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догляду,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застосування</a:t>
            </a:r>
          </a:p>
          <a:p>
            <a:pPr algn="just">
              <a:lnSpc>
                <a:spcPts val="23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лікарських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препаратів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та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ін.</a:t>
            </a:r>
          </a:p>
          <a:p>
            <a:pPr algn="just">
              <a:lnSpc>
                <a:spcPts val="23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її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можна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значно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подовжити</a:t>
            </a:r>
            <a:r>
              <a:rPr lang="uk-UA" altLang="zh-CN" sz="24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just">
              <a:lnSpc>
                <a:spcPts val="28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Багато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людей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із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синдромом</a:t>
            </a:r>
          </a:p>
          <a:p>
            <a:pPr algn="just">
              <a:lnSpc>
                <a:spcPts val="23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Дауна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здатні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жити</a:t>
            </a:r>
          </a:p>
          <a:p>
            <a:pPr algn="just">
              <a:lnSpc>
                <a:spcPts val="23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самостійно,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оволодівати</a:t>
            </a:r>
          </a:p>
          <a:p>
            <a:pPr algn="just">
              <a:lnSpc>
                <a:spcPts val="23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нескладними</a:t>
            </a:r>
          </a:p>
          <a:p>
            <a:pPr algn="just">
              <a:lnSpc>
                <a:spcPts val="23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професіями,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створювати</a:t>
            </a:r>
          </a:p>
          <a:p>
            <a:pPr algn="just">
              <a:lnSpc>
                <a:spcPts val="2300"/>
              </a:lnSpc>
            </a:pPr>
            <a:r>
              <a:rPr lang="en-US" altLang="zh-CN" sz="24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сім’ї</a:t>
            </a:r>
            <a:r>
              <a:rPr lang="uk-UA" altLang="zh-CN" sz="24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423" name="TextBox 1"/>
          <p:cNvSpPr txBox="1">
            <a:spLocks noChangeArrowheads="1"/>
          </p:cNvSpPr>
          <p:nvPr/>
        </p:nvSpPr>
        <p:spPr bwMode="auto">
          <a:xfrm>
            <a:off x="546100" y="6096000"/>
            <a:ext cx="1651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zh-CN">
                <a:solidFill>
                  <a:srgbClr val="00007D"/>
                </a:solidFill>
                <a:latin typeface="Wingdings" pitchFamily="2" charset="2"/>
                <a:ea typeface="SimSun" pitchFamily="2" charset="-122"/>
              </a:rPr>
              <a:t></a:t>
            </a:r>
          </a:p>
        </p:txBody>
      </p:sp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755576" y="6021288"/>
            <a:ext cx="3810000" cy="67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жінок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може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зберігатися</a:t>
            </a:r>
          </a:p>
          <a:p>
            <a:pPr>
              <a:lnSpc>
                <a:spcPts val="2300"/>
              </a:lnSpc>
            </a:pPr>
            <a:r>
              <a:rPr lang="ru-RU" altLang="zh-CN" sz="2400" b="1" smtClean="0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</a:t>
            </a:r>
            <a:r>
              <a:rPr lang="en-US" altLang="zh-CN" sz="2400" b="1" smtClean="0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епродуктивна</a:t>
            </a:r>
            <a:r>
              <a:rPr lang="uk-UA" altLang="zh-CN" sz="2400" b="1" smtClean="0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система.</a:t>
            </a:r>
            <a:endParaRPr lang="en-US" altLang="zh-CN" sz="2400" b="1">
              <a:solidFill>
                <a:srgbClr val="00007D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9575" y="134938"/>
            <a:ext cx="138113" cy="141287"/>
          </a:xfrm>
          <a:custGeom>
            <a:avLst/>
            <a:gdLst>
              <a:gd name="connsiteX0" fmla="*/ 0 w 138112"/>
              <a:gd name="connsiteY0" fmla="*/ 141287 h 141287"/>
              <a:gd name="connsiteX1" fmla="*/ 138112 w 138112"/>
              <a:gd name="connsiteY1" fmla="*/ 141287 h 141287"/>
              <a:gd name="connsiteX2" fmla="*/ 138112 w 138112"/>
              <a:gd name="connsiteY2" fmla="*/ 0 h 141287"/>
              <a:gd name="connsiteX3" fmla="*/ 0 w 138112"/>
              <a:gd name="connsiteY3" fmla="*/ 0 h 141287"/>
              <a:gd name="connsiteX4" fmla="*/ 0 w 138112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41287">
                <a:moveTo>
                  <a:pt x="0" y="141287"/>
                </a:moveTo>
                <a:lnTo>
                  <a:pt x="138112" y="141287"/>
                </a:lnTo>
                <a:lnTo>
                  <a:pt x="138112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7688" y="0"/>
            <a:ext cx="139700" cy="138113"/>
          </a:xfrm>
          <a:custGeom>
            <a:avLst/>
            <a:gdLst>
              <a:gd name="connsiteX0" fmla="*/ 0 w 139700"/>
              <a:gd name="connsiteY0" fmla="*/ 138112 h 138112"/>
              <a:gd name="connsiteX1" fmla="*/ 139700 w 139700"/>
              <a:gd name="connsiteY1" fmla="*/ 138112 h 138112"/>
              <a:gd name="connsiteX2" fmla="*/ 139700 w 139700"/>
              <a:gd name="connsiteY2" fmla="*/ 0 h 138112"/>
              <a:gd name="connsiteX3" fmla="*/ 0 w 139700"/>
              <a:gd name="connsiteY3" fmla="*/ 0 h 138112"/>
              <a:gd name="connsiteX4" fmla="*/ 0 w 139700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38112">
                <a:moveTo>
                  <a:pt x="0" y="138112"/>
                </a:moveTo>
                <a:lnTo>
                  <a:pt x="139700" y="138112"/>
                </a:lnTo>
                <a:lnTo>
                  <a:pt x="139700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7688" y="134938"/>
            <a:ext cx="139700" cy="141287"/>
          </a:xfrm>
          <a:custGeom>
            <a:avLst/>
            <a:gdLst>
              <a:gd name="connsiteX0" fmla="*/ 0 w 139700"/>
              <a:gd name="connsiteY0" fmla="*/ 141287 h 141287"/>
              <a:gd name="connsiteX1" fmla="*/ 139700 w 139700"/>
              <a:gd name="connsiteY1" fmla="*/ 141287 h 141287"/>
              <a:gd name="connsiteX2" fmla="*/ 139700 w 139700"/>
              <a:gd name="connsiteY2" fmla="*/ 0 h 141287"/>
              <a:gd name="connsiteX3" fmla="*/ 0 w 139700"/>
              <a:gd name="connsiteY3" fmla="*/ 0 h 141287"/>
              <a:gd name="connsiteX4" fmla="*/ 0 w 139700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41287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4638" y="274638"/>
            <a:ext cx="136525" cy="138112"/>
          </a:xfrm>
          <a:custGeom>
            <a:avLst/>
            <a:gdLst>
              <a:gd name="connsiteX0" fmla="*/ 0 w 136525"/>
              <a:gd name="connsiteY0" fmla="*/ 138112 h 138112"/>
              <a:gd name="connsiteX1" fmla="*/ 136525 w 136525"/>
              <a:gd name="connsiteY1" fmla="*/ 138112 h 138112"/>
              <a:gd name="connsiteX2" fmla="*/ 136525 w 136525"/>
              <a:gd name="connsiteY2" fmla="*/ 0 h 138112"/>
              <a:gd name="connsiteX3" fmla="*/ 0 w 136525"/>
              <a:gd name="connsiteY3" fmla="*/ 0 h 138112"/>
              <a:gd name="connsiteX4" fmla="*/ 0 w 136525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8112">
                <a:moveTo>
                  <a:pt x="0" y="138112"/>
                </a:moveTo>
                <a:lnTo>
                  <a:pt x="136525" y="138112"/>
                </a:lnTo>
                <a:lnTo>
                  <a:pt x="136525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1763" y="136525"/>
            <a:ext cx="141287" cy="138113"/>
          </a:xfrm>
          <a:custGeom>
            <a:avLst/>
            <a:gdLst>
              <a:gd name="connsiteX0" fmla="*/ 0 w 141287"/>
              <a:gd name="connsiteY0" fmla="*/ 138112 h 138112"/>
              <a:gd name="connsiteX1" fmla="*/ 141287 w 141287"/>
              <a:gd name="connsiteY1" fmla="*/ 138112 h 138112"/>
              <a:gd name="connsiteX2" fmla="*/ 141287 w 141287"/>
              <a:gd name="connsiteY2" fmla="*/ 0 h 138112"/>
              <a:gd name="connsiteX3" fmla="*/ 0 w 141287"/>
              <a:gd name="connsiteY3" fmla="*/ 0 h 138112"/>
              <a:gd name="connsiteX4" fmla="*/ 0 w 141287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1287" h="138112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0000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09575" y="271463"/>
            <a:ext cx="138113" cy="138112"/>
          </a:xfrm>
          <a:custGeom>
            <a:avLst/>
            <a:gdLst>
              <a:gd name="connsiteX0" fmla="*/ 0 w 138112"/>
              <a:gd name="connsiteY0" fmla="*/ 138112 h 138112"/>
              <a:gd name="connsiteX1" fmla="*/ 138112 w 138112"/>
              <a:gd name="connsiteY1" fmla="*/ 138112 h 138112"/>
              <a:gd name="connsiteX2" fmla="*/ 138112 w 138112"/>
              <a:gd name="connsiteY2" fmla="*/ 0 h 138112"/>
              <a:gd name="connsiteX3" fmla="*/ 0 w 138112"/>
              <a:gd name="connsiteY3" fmla="*/ 0 h 138112"/>
              <a:gd name="connsiteX4" fmla="*/ 0 w 138112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38112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74638" y="409575"/>
            <a:ext cx="136525" cy="136525"/>
          </a:xfrm>
          <a:custGeom>
            <a:avLst/>
            <a:gdLst>
              <a:gd name="connsiteX0" fmla="*/ 0 w 136525"/>
              <a:gd name="connsiteY0" fmla="*/ 136525 h 136525"/>
              <a:gd name="connsiteX1" fmla="*/ 136525 w 136525"/>
              <a:gd name="connsiteY1" fmla="*/ 136525 h 136525"/>
              <a:gd name="connsiteX2" fmla="*/ 136525 w 136525"/>
              <a:gd name="connsiteY2" fmla="*/ 0 h 136525"/>
              <a:gd name="connsiteX3" fmla="*/ 0 w 136525"/>
              <a:gd name="connsiteY3" fmla="*/ 0 h 136525"/>
              <a:gd name="connsiteX4" fmla="*/ 0 w 136525"/>
              <a:gd name="connsiteY4" fmla="*/ 136525 h 136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00063" y="4714875"/>
            <a:ext cx="2643187" cy="285750"/>
          </a:xfrm>
          <a:custGeom>
            <a:avLst/>
            <a:gdLst>
              <a:gd name="connsiteX0" fmla="*/ 0 w 2643123"/>
              <a:gd name="connsiteY0" fmla="*/ 285750 h 285750"/>
              <a:gd name="connsiteX1" fmla="*/ 2643123 w 2643123"/>
              <a:gd name="connsiteY1" fmla="*/ 285750 h 285750"/>
              <a:gd name="connsiteX2" fmla="*/ 2643123 w 2643123"/>
              <a:gd name="connsiteY2" fmla="*/ 0 h 285750"/>
              <a:gd name="connsiteX3" fmla="*/ 0 w 2643123"/>
              <a:gd name="connsiteY3" fmla="*/ 0 h 285750"/>
              <a:gd name="connsiteX4" fmla="*/ 0 w 2643123"/>
              <a:gd name="connsiteY4" fmla="*/ 285750 h 285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43123" h="285750">
                <a:moveTo>
                  <a:pt x="0" y="285750"/>
                </a:moveTo>
                <a:lnTo>
                  <a:pt x="2643123" y="285750"/>
                </a:lnTo>
                <a:lnTo>
                  <a:pt x="2643123" y="0"/>
                </a:lnTo>
                <a:lnTo>
                  <a:pt x="0" y="0"/>
                </a:lnTo>
                <a:lnTo>
                  <a:pt x="0" y="28575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429000" y="5929313"/>
            <a:ext cx="4857750" cy="285750"/>
          </a:xfrm>
          <a:custGeom>
            <a:avLst/>
            <a:gdLst>
              <a:gd name="connsiteX0" fmla="*/ 0 w 4857750"/>
              <a:gd name="connsiteY0" fmla="*/ 285750 h 285750"/>
              <a:gd name="connsiteX1" fmla="*/ 4857750 w 4857750"/>
              <a:gd name="connsiteY1" fmla="*/ 285750 h 285750"/>
              <a:gd name="connsiteX2" fmla="*/ 4857750 w 4857750"/>
              <a:gd name="connsiteY2" fmla="*/ 0 h 285750"/>
              <a:gd name="connsiteX3" fmla="*/ 0 w 4857750"/>
              <a:gd name="connsiteY3" fmla="*/ 0 h 285750"/>
              <a:gd name="connsiteX4" fmla="*/ 0 w 4857750"/>
              <a:gd name="connsiteY4" fmla="*/ 285750 h 285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857750" h="285750">
                <a:moveTo>
                  <a:pt x="0" y="285750"/>
                </a:moveTo>
                <a:lnTo>
                  <a:pt x="4857750" y="285750"/>
                </a:lnTo>
                <a:lnTo>
                  <a:pt x="4857750" y="0"/>
                </a:lnTo>
                <a:lnTo>
                  <a:pt x="0" y="0"/>
                </a:lnTo>
                <a:lnTo>
                  <a:pt x="0" y="28575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27000"/>
            <a:ext cx="8737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74700"/>
            <a:ext cx="3960440" cy="474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TextBox 1"/>
          <p:cNvSpPr txBox="1">
            <a:spLocks noChangeArrowheads="1"/>
          </p:cNvSpPr>
          <p:nvPr/>
        </p:nvSpPr>
        <p:spPr bwMode="auto">
          <a:xfrm>
            <a:off x="8382000" y="6451600"/>
            <a:ext cx="203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SimSun" pitchFamily="2" charset="-122"/>
              </a:rPr>
              <a:t>48</a:t>
            </a:r>
          </a:p>
        </p:txBody>
      </p:sp>
      <p:pic>
        <p:nvPicPr>
          <p:cNvPr id="184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9828" y="2420888"/>
            <a:ext cx="5404172" cy="46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2908920"/>
          </a:xfrm>
        </p:spPr>
        <p:txBody>
          <a:bodyPr>
            <a:normAutofit fontScale="92500" lnSpcReduction="20000"/>
          </a:bodyPr>
          <a:lstStyle/>
          <a:p>
            <a:pPr marL="85725" indent="366713" algn="just">
              <a:buNone/>
            </a:pPr>
            <a:r>
              <a:rPr lang="uk-UA" b="1" smtClean="0"/>
              <a:t>Трисомія – 13 (синдром Патау)</a:t>
            </a:r>
            <a:r>
              <a:rPr lang="uk-UA" smtClean="0"/>
              <a:t>. При цій аномалії спостерігається розщелина м’якого і твердого  піднебіння, незаростання губи,	мікрофтальмія,  деформація вух, кисті, полідактилія і синдактилія, чисельні порушення будови внутрішніх органів – серця, нирок, травної системи. Тривалість життя таких дітей менше року. Частота народження дітей із синдромом Патау 1:5000-7000.</a:t>
            </a:r>
            <a:endParaRPr lang="ru-RU" smtClean="0"/>
          </a:p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/>
              <a:t>Найбільш поширені хромосомні хвороби</a:t>
            </a:r>
            <a:endParaRPr lang="ru-RU"/>
          </a:p>
        </p:txBody>
      </p:sp>
      <p:sp>
        <p:nvSpPr>
          <p:cNvPr id="26626" name="AutoShape 2" descr="Синдром Пата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Синдром Патау : Генетичні захворювання : Все про гени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Синдром Пата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4" name="Picture 10" descr="Синдром Пата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509120"/>
            <a:ext cx="3059832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03200"/>
            <a:ext cx="4381500" cy="610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8200"/>
            <a:ext cx="3763268" cy="251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8382000" y="6451600"/>
            <a:ext cx="203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SimSun" pitchFamily="2" charset="-122"/>
              </a:rPr>
              <a:t>61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4900" y="3632200"/>
            <a:ext cx="3835400" cy="30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226084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uk-UA" b="1" smtClean="0"/>
              <a:t>Трисомія – 18 (синдром Едвардса</a:t>
            </a:r>
            <a:r>
              <a:rPr lang="uk-UA" smtClean="0"/>
              <a:t>). Частота народження дітей із синдромом Едвардса 1:5000-7000. Співвідношення хворих дівчаток і хлопчиків 3:1. Хворі живуть до 2-3 місячного віку. Фенотипово синдром виявляється у деформації черепа (вузький лоб і широка з виступом потилиця), низько розташованих деформованих вухах, недорозвиненні нижньої щелепи. Пальці рук широкі і короткі, на долоні поперечна складка.</a:t>
            </a:r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/>
              <a:t>Найбільш поширені хромосомні хвороби</a:t>
            </a:r>
            <a:endParaRPr lang="ru-RU"/>
          </a:p>
        </p:txBody>
      </p:sp>
      <p:sp>
        <p:nvSpPr>
          <p:cNvPr id="25602" name="AutoShape 2" descr="Синдром Эдвард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Синдром Эдвард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3096344" cy="2852936"/>
          </a:xfrm>
          <a:prstGeom prst="rect">
            <a:avLst/>
          </a:prstGeom>
          <a:noFill/>
        </p:spPr>
      </p:pic>
      <p:pic>
        <p:nvPicPr>
          <p:cNvPr id="25606" name="Picture 6" descr="Синдром Эдвард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3835127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Генетика людини</a:t>
            </a:r>
            <a:endParaRPr lang="ru-RU" b="1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485313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b="1" smtClean="0"/>
              <a:t>Генетика людини </a:t>
            </a:r>
            <a:r>
              <a:rPr lang="uk-UA" smtClean="0"/>
              <a:t>вивчає явища спадковості і мінливості у популяціях людей, особливості успадкування нормальних і патологічних ознак, залежність захворювання від генетичної схильності і факторів середовища. </a:t>
            </a:r>
            <a:endParaRPr lang="ru-RU" smtClean="0"/>
          </a:p>
          <a:p>
            <a:pPr algn="just">
              <a:buNone/>
            </a:pPr>
            <a:r>
              <a:rPr lang="uk-UA" smtClean="0"/>
              <a:t>Інтенсивне вивчення генетики людини пов’язане не тільки з бажанням людей знати закономірність спадковості і мінливості власного організму, але і практичною ціллю вивчення спадкових захворювань, цього „генетичного тягаря” будь- якої популяції з метою їхнього попередження і лікування. Це становить завдання </a:t>
            </a:r>
            <a:r>
              <a:rPr lang="uk-UA" b="1" smtClean="0"/>
              <a:t>медичної генетики.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9575" y="134938"/>
            <a:ext cx="138113" cy="141287"/>
          </a:xfrm>
          <a:custGeom>
            <a:avLst/>
            <a:gdLst>
              <a:gd name="connsiteX0" fmla="*/ 0 w 138112"/>
              <a:gd name="connsiteY0" fmla="*/ 141287 h 141287"/>
              <a:gd name="connsiteX1" fmla="*/ 138112 w 138112"/>
              <a:gd name="connsiteY1" fmla="*/ 141287 h 141287"/>
              <a:gd name="connsiteX2" fmla="*/ 138112 w 138112"/>
              <a:gd name="connsiteY2" fmla="*/ 0 h 141287"/>
              <a:gd name="connsiteX3" fmla="*/ 0 w 138112"/>
              <a:gd name="connsiteY3" fmla="*/ 0 h 141287"/>
              <a:gd name="connsiteX4" fmla="*/ 0 w 138112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41287">
                <a:moveTo>
                  <a:pt x="0" y="141287"/>
                </a:moveTo>
                <a:lnTo>
                  <a:pt x="138112" y="141287"/>
                </a:lnTo>
                <a:lnTo>
                  <a:pt x="138112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7688" y="0"/>
            <a:ext cx="139700" cy="138113"/>
          </a:xfrm>
          <a:custGeom>
            <a:avLst/>
            <a:gdLst>
              <a:gd name="connsiteX0" fmla="*/ 0 w 139700"/>
              <a:gd name="connsiteY0" fmla="*/ 138112 h 138112"/>
              <a:gd name="connsiteX1" fmla="*/ 139700 w 139700"/>
              <a:gd name="connsiteY1" fmla="*/ 138112 h 138112"/>
              <a:gd name="connsiteX2" fmla="*/ 139700 w 139700"/>
              <a:gd name="connsiteY2" fmla="*/ 0 h 138112"/>
              <a:gd name="connsiteX3" fmla="*/ 0 w 139700"/>
              <a:gd name="connsiteY3" fmla="*/ 0 h 138112"/>
              <a:gd name="connsiteX4" fmla="*/ 0 w 139700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38112">
                <a:moveTo>
                  <a:pt x="0" y="138112"/>
                </a:moveTo>
                <a:lnTo>
                  <a:pt x="139700" y="138112"/>
                </a:lnTo>
                <a:lnTo>
                  <a:pt x="139700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7688" y="134938"/>
            <a:ext cx="139700" cy="141287"/>
          </a:xfrm>
          <a:custGeom>
            <a:avLst/>
            <a:gdLst>
              <a:gd name="connsiteX0" fmla="*/ 0 w 139700"/>
              <a:gd name="connsiteY0" fmla="*/ 141287 h 141287"/>
              <a:gd name="connsiteX1" fmla="*/ 139700 w 139700"/>
              <a:gd name="connsiteY1" fmla="*/ 141287 h 141287"/>
              <a:gd name="connsiteX2" fmla="*/ 139700 w 139700"/>
              <a:gd name="connsiteY2" fmla="*/ 0 h 141287"/>
              <a:gd name="connsiteX3" fmla="*/ 0 w 139700"/>
              <a:gd name="connsiteY3" fmla="*/ 0 h 141287"/>
              <a:gd name="connsiteX4" fmla="*/ 0 w 139700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41287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4638" y="274638"/>
            <a:ext cx="136525" cy="138112"/>
          </a:xfrm>
          <a:custGeom>
            <a:avLst/>
            <a:gdLst>
              <a:gd name="connsiteX0" fmla="*/ 0 w 136525"/>
              <a:gd name="connsiteY0" fmla="*/ 138112 h 138112"/>
              <a:gd name="connsiteX1" fmla="*/ 136525 w 136525"/>
              <a:gd name="connsiteY1" fmla="*/ 138112 h 138112"/>
              <a:gd name="connsiteX2" fmla="*/ 136525 w 136525"/>
              <a:gd name="connsiteY2" fmla="*/ 0 h 138112"/>
              <a:gd name="connsiteX3" fmla="*/ 0 w 136525"/>
              <a:gd name="connsiteY3" fmla="*/ 0 h 138112"/>
              <a:gd name="connsiteX4" fmla="*/ 0 w 136525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8112">
                <a:moveTo>
                  <a:pt x="0" y="138112"/>
                </a:moveTo>
                <a:lnTo>
                  <a:pt x="136525" y="138112"/>
                </a:lnTo>
                <a:lnTo>
                  <a:pt x="136525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1763" y="136525"/>
            <a:ext cx="141287" cy="138113"/>
          </a:xfrm>
          <a:custGeom>
            <a:avLst/>
            <a:gdLst>
              <a:gd name="connsiteX0" fmla="*/ 0 w 141287"/>
              <a:gd name="connsiteY0" fmla="*/ 138112 h 138112"/>
              <a:gd name="connsiteX1" fmla="*/ 141287 w 141287"/>
              <a:gd name="connsiteY1" fmla="*/ 138112 h 138112"/>
              <a:gd name="connsiteX2" fmla="*/ 141287 w 141287"/>
              <a:gd name="connsiteY2" fmla="*/ 0 h 138112"/>
              <a:gd name="connsiteX3" fmla="*/ 0 w 141287"/>
              <a:gd name="connsiteY3" fmla="*/ 0 h 138112"/>
              <a:gd name="connsiteX4" fmla="*/ 0 w 141287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1287" h="138112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0000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09575" y="271463"/>
            <a:ext cx="138113" cy="138112"/>
          </a:xfrm>
          <a:custGeom>
            <a:avLst/>
            <a:gdLst>
              <a:gd name="connsiteX0" fmla="*/ 0 w 138112"/>
              <a:gd name="connsiteY0" fmla="*/ 138112 h 138112"/>
              <a:gd name="connsiteX1" fmla="*/ 138112 w 138112"/>
              <a:gd name="connsiteY1" fmla="*/ 138112 h 138112"/>
              <a:gd name="connsiteX2" fmla="*/ 138112 w 138112"/>
              <a:gd name="connsiteY2" fmla="*/ 0 h 138112"/>
              <a:gd name="connsiteX3" fmla="*/ 0 w 138112"/>
              <a:gd name="connsiteY3" fmla="*/ 0 h 138112"/>
              <a:gd name="connsiteX4" fmla="*/ 0 w 138112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38112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74638" y="409575"/>
            <a:ext cx="136525" cy="136525"/>
          </a:xfrm>
          <a:custGeom>
            <a:avLst/>
            <a:gdLst>
              <a:gd name="connsiteX0" fmla="*/ 0 w 136525"/>
              <a:gd name="connsiteY0" fmla="*/ 136525 h 136525"/>
              <a:gd name="connsiteX1" fmla="*/ 136525 w 136525"/>
              <a:gd name="connsiteY1" fmla="*/ 136525 h 136525"/>
              <a:gd name="connsiteX2" fmla="*/ 136525 w 136525"/>
              <a:gd name="connsiteY2" fmla="*/ 0 h 136525"/>
              <a:gd name="connsiteX3" fmla="*/ 0 w 136525"/>
              <a:gd name="connsiteY3" fmla="*/ 0 h 136525"/>
              <a:gd name="connsiteX4" fmla="*/ 0 w 136525"/>
              <a:gd name="connsiteY4" fmla="*/ 136525 h 136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35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Box 1"/>
          <p:cNvSpPr txBox="1">
            <a:spLocks noChangeArrowheads="1"/>
          </p:cNvSpPr>
          <p:nvPr/>
        </p:nvSpPr>
        <p:spPr bwMode="auto">
          <a:xfrm>
            <a:off x="8382000" y="6451600"/>
            <a:ext cx="203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SimSun" pitchFamily="2" charset="-122"/>
              </a:rPr>
              <a:t>53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52400"/>
            <a:ext cx="80391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8382000" y="6451600"/>
            <a:ext cx="203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SimSun" pitchFamily="2" charset="-122"/>
              </a:rPr>
              <a:t>56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58653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smtClean="0"/>
              <a:t>Найбільш поширені анеуплодії за статевими хромосомами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7016" y="1700808"/>
            <a:ext cx="8856984" cy="3960440"/>
          </a:xfrm>
        </p:spPr>
        <p:txBody>
          <a:bodyPr>
            <a:normAutofit fontScale="92500" lnSpcReduction="20000"/>
          </a:bodyPr>
          <a:lstStyle/>
          <a:p>
            <a:pPr marL="0" indent="452438" algn="just">
              <a:buNone/>
            </a:pPr>
            <a:r>
              <a:rPr lang="uk-UA" b="1" smtClean="0"/>
              <a:t>Моносомія за Х-хромосомою (синдром Шерешевського-Тернера)</a:t>
            </a:r>
            <a:r>
              <a:rPr lang="uk-UA" smtClean="0"/>
              <a:t>. Каріотип 44А, ХО. Частота народжень дітей з синдромом 1:2000-5000. Хворі – фенотипово жінки, низького росту, статеві ознаки нівельовані. Спостерігається недорозвинення яєчників і безпліддя.</a:t>
            </a:r>
            <a:endParaRPr lang="ru-RU" smtClean="0"/>
          </a:p>
          <a:p>
            <a:pPr marL="0" indent="452438" algn="just">
              <a:buNone/>
            </a:pPr>
            <a:r>
              <a:rPr lang="uk-UA" b="1" smtClean="0"/>
              <a:t>Синдром Клайнфельтера</a:t>
            </a:r>
            <a:r>
              <a:rPr lang="uk-UA" smtClean="0"/>
              <a:t>. Каріотип 44А, ХХУ. Частота народжень дітей із синдромом 1:500-750. Фенотип чоловічий. Спостерігається євнухоподібний тип будови тіла, недорозвинення сім’яників, відсутність сперматозоонів, різного рівня розумова недостатність.</a:t>
            </a:r>
            <a:endParaRPr lang="ru-RU" smtClean="0"/>
          </a:p>
          <a:p>
            <a:pPr>
              <a:buNone/>
            </a:pP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9575" y="134938"/>
            <a:ext cx="138113" cy="141287"/>
          </a:xfrm>
          <a:custGeom>
            <a:avLst/>
            <a:gdLst>
              <a:gd name="connsiteX0" fmla="*/ 0 w 138112"/>
              <a:gd name="connsiteY0" fmla="*/ 141287 h 141287"/>
              <a:gd name="connsiteX1" fmla="*/ 138112 w 138112"/>
              <a:gd name="connsiteY1" fmla="*/ 141287 h 141287"/>
              <a:gd name="connsiteX2" fmla="*/ 138112 w 138112"/>
              <a:gd name="connsiteY2" fmla="*/ 0 h 141287"/>
              <a:gd name="connsiteX3" fmla="*/ 0 w 138112"/>
              <a:gd name="connsiteY3" fmla="*/ 0 h 141287"/>
              <a:gd name="connsiteX4" fmla="*/ 0 w 138112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41287">
                <a:moveTo>
                  <a:pt x="0" y="141287"/>
                </a:moveTo>
                <a:lnTo>
                  <a:pt x="138112" y="141287"/>
                </a:lnTo>
                <a:lnTo>
                  <a:pt x="138112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7688" y="0"/>
            <a:ext cx="139700" cy="138113"/>
          </a:xfrm>
          <a:custGeom>
            <a:avLst/>
            <a:gdLst>
              <a:gd name="connsiteX0" fmla="*/ 0 w 139700"/>
              <a:gd name="connsiteY0" fmla="*/ 138112 h 138112"/>
              <a:gd name="connsiteX1" fmla="*/ 139700 w 139700"/>
              <a:gd name="connsiteY1" fmla="*/ 138112 h 138112"/>
              <a:gd name="connsiteX2" fmla="*/ 139700 w 139700"/>
              <a:gd name="connsiteY2" fmla="*/ 0 h 138112"/>
              <a:gd name="connsiteX3" fmla="*/ 0 w 139700"/>
              <a:gd name="connsiteY3" fmla="*/ 0 h 138112"/>
              <a:gd name="connsiteX4" fmla="*/ 0 w 139700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38112">
                <a:moveTo>
                  <a:pt x="0" y="138112"/>
                </a:moveTo>
                <a:lnTo>
                  <a:pt x="139700" y="138112"/>
                </a:lnTo>
                <a:lnTo>
                  <a:pt x="139700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7688" y="134938"/>
            <a:ext cx="139700" cy="141287"/>
          </a:xfrm>
          <a:custGeom>
            <a:avLst/>
            <a:gdLst>
              <a:gd name="connsiteX0" fmla="*/ 0 w 139700"/>
              <a:gd name="connsiteY0" fmla="*/ 141287 h 141287"/>
              <a:gd name="connsiteX1" fmla="*/ 139700 w 139700"/>
              <a:gd name="connsiteY1" fmla="*/ 141287 h 141287"/>
              <a:gd name="connsiteX2" fmla="*/ 139700 w 139700"/>
              <a:gd name="connsiteY2" fmla="*/ 0 h 141287"/>
              <a:gd name="connsiteX3" fmla="*/ 0 w 139700"/>
              <a:gd name="connsiteY3" fmla="*/ 0 h 141287"/>
              <a:gd name="connsiteX4" fmla="*/ 0 w 139700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41287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4638" y="274638"/>
            <a:ext cx="136525" cy="138112"/>
          </a:xfrm>
          <a:custGeom>
            <a:avLst/>
            <a:gdLst>
              <a:gd name="connsiteX0" fmla="*/ 0 w 136525"/>
              <a:gd name="connsiteY0" fmla="*/ 138112 h 138112"/>
              <a:gd name="connsiteX1" fmla="*/ 136525 w 136525"/>
              <a:gd name="connsiteY1" fmla="*/ 138112 h 138112"/>
              <a:gd name="connsiteX2" fmla="*/ 136525 w 136525"/>
              <a:gd name="connsiteY2" fmla="*/ 0 h 138112"/>
              <a:gd name="connsiteX3" fmla="*/ 0 w 136525"/>
              <a:gd name="connsiteY3" fmla="*/ 0 h 138112"/>
              <a:gd name="connsiteX4" fmla="*/ 0 w 136525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8112">
                <a:moveTo>
                  <a:pt x="0" y="138112"/>
                </a:moveTo>
                <a:lnTo>
                  <a:pt x="136525" y="138112"/>
                </a:lnTo>
                <a:lnTo>
                  <a:pt x="136525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1763" y="136525"/>
            <a:ext cx="141287" cy="138113"/>
          </a:xfrm>
          <a:custGeom>
            <a:avLst/>
            <a:gdLst>
              <a:gd name="connsiteX0" fmla="*/ 0 w 141287"/>
              <a:gd name="connsiteY0" fmla="*/ 138112 h 138112"/>
              <a:gd name="connsiteX1" fmla="*/ 141287 w 141287"/>
              <a:gd name="connsiteY1" fmla="*/ 138112 h 138112"/>
              <a:gd name="connsiteX2" fmla="*/ 141287 w 141287"/>
              <a:gd name="connsiteY2" fmla="*/ 0 h 138112"/>
              <a:gd name="connsiteX3" fmla="*/ 0 w 141287"/>
              <a:gd name="connsiteY3" fmla="*/ 0 h 138112"/>
              <a:gd name="connsiteX4" fmla="*/ 0 w 141287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1287" h="138112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0000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09575" y="271463"/>
            <a:ext cx="138113" cy="138112"/>
          </a:xfrm>
          <a:custGeom>
            <a:avLst/>
            <a:gdLst>
              <a:gd name="connsiteX0" fmla="*/ 0 w 138112"/>
              <a:gd name="connsiteY0" fmla="*/ 138112 h 138112"/>
              <a:gd name="connsiteX1" fmla="*/ 138112 w 138112"/>
              <a:gd name="connsiteY1" fmla="*/ 138112 h 138112"/>
              <a:gd name="connsiteX2" fmla="*/ 138112 w 138112"/>
              <a:gd name="connsiteY2" fmla="*/ 0 h 138112"/>
              <a:gd name="connsiteX3" fmla="*/ 0 w 138112"/>
              <a:gd name="connsiteY3" fmla="*/ 0 h 138112"/>
              <a:gd name="connsiteX4" fmla="*/ 0 w 138112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38112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74638" y="409575"/>
            <a:ext cx="136525" cy="136525"/>
          </a:xfrm>
          <a:custGeom>
            <a:avLst/>
            <a:gdLst>
              <a:gd name="connsiteX0" fmla="*/ 0 w 136525"/>
              <a:gd name="connsiteY0" fmla="*/ 136525 h 136525"/>
              <a:gd name="connsiteX1" fmla="*/ 136525 w 136525"/>
              <a:gd name="connsiteY1" fmla="*/ 136525 h 136525"/>
              <a:gd name="connsiteX2" fmla="*/ 136525 w 136525"/>
              <a:gd name="connsiteY2" fmla="*/ 0 h 136525"/>
              <a:gd name="connsiteX3" fmla="*/ 0 w 136525"/>
              <a:gd name="connsiteY3" fmla="*/ 0 h 136525"/>
              <a:gd name="connsiteX4" fmla="*/ 0 w 136525"/>
              <a:gd name="connsiteY4" fmla="*/ 136525 h 136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71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27000"/>
            <a:ext cx="8737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5700" y="685800"/>
            <a:ext cx="41783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6700" y="749300"/>
            <a:ext cx="139700" cy="2032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en-US" altLang="zh-CN" sz="1502" dirty="0">
                <a:solidFill>
                  <a:srgbClr val="00007D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47118" name="TextBox 1"/>
          <p:cNvSpPr txBox="1">
            <a:spLocks noChangeArrowheads="1"/>
          </p:cNvSpPr>
          <p:nvPr/>
        </p:nvSpPr>
        <p:spPr bwMode="auto">
          <a:xfrm>
            <a:off x="673100" y="698500"/>
            <a:ext cx="3060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Для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синдрому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характерні: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23900" y="1041400"/>
            <a:ext cx="152400" cy="1905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altLang="zh-CN" sz="1439" dirty="0">
                <a:solidFill>
                  <a:srgbClr val="9999CC"/>
                </a:solidFill>
                <a:latin typeface="Wingdings" pitchFamily="18" charset="0"/>
                <a:cs typeface="Wingdings" pitchFamily="18" charset="0"/>
              </a:rPr>
              <a:t></a:t>
            </a:r>
          </a:p>
        </p:txBody>
      </p:sp>
      <p:sp>
        <p:nvSpPr>
          <p:cNvPr id="47120" name="TextBox 1"/>
          <p:cNvSpPr txBox="1">
            <a:spLocks noChangeArrowheads="1"/>
          </p:cNvSpPr>
          <p:nvPr/>
        </p:nvSpPr>
        <p:spPr bwMode="auto">
          <a:xfrm>
            <a:off x="1003300" y="1003300"/>
            <a:ext cx="16383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низкорослість</a:t>
            </a:r>
          </a:p>
        </p:txBody>
      </p:sp>
      <p:sp>
        <p:nvSpPr>
          <p:cNvPr id="47121" name="TextBox 1"/>
          <p:cNvSpPr txBox="1">
            <a:spLocks noChangeArrowheads="1"/>
          </p:cNvSpPr>
          <p:nvPr/>
        </p:nvSpPr>
        <p:spPr bwMode="auto">
          <a:xfrm>
            <a:off x="723900" y="1282700"/>
            <a:ext cx="27813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>
                <a:solidFill>
                  <a:srgbClr val="9999CC"/>
                </a:solidFill>
                <a:latin typeface="Wingdings" pitchFamily="2" charset="2"/>
                <a:ea typeface="SimSun" pitchFamily="2" charset="-122"/>
              </a:rPr>
              <a:t></a:t>
            </a:r>
            <a:r>
              <a:rPr lang="en-US" altLang="zh-CN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статевий</a:t>
            </a:r>
            <a:r>
              <a:rPr lang="en-US" altLang="zh-CN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інфантилізм</a:t>
            </a:r>
          </a:p>
          <a:p>
            <a:pPr>
              <a:lnSpc>
                <a:spcPts val="2100"/>
              </a:lnSpc>
            </a:pPr>
            <a:r>
              <a:rPr lang="en-US" altLang="zh-CN" sz="1400">
                <a:solidFill>
                  <a:srgbClr val="9999CC"/>
                </a:solidFill>
                <a:latin typeface="Wingdings" pitchFamily="2" charset="2"/>
                <a:ea typeface="SimSun" pitchFamily="2" charset="-122"/>
              </a:rPr>
              <a:t></a:t>
            </a:r>
            <a:r>
              <a:rPr lang="en-US" altLang="zh-CN">
                <a:latin typeface="Times New Roman" pitchFamily="18" charset="0"/>
                <a:ea typeface="SimSun" pitchFamily="2" charset="-122"/>
              </a:rPr>
              <a:t>  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соматичні</a:t>
            </a:r>
            <a:r>
              <a:rPr lang="en-US" altLang="zh-CN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порушення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66700" y="1943100"/>
            <a:ext cx="139700" cy="17907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en-US" altLang="zh-CN" sz="1500" dirty="0">
                <a:solidFill>
                  <a:srgbClr val="00007D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2200"/>
              </a:lnSpc>
              <a:defRPr/>
            </a:pPr>
            <a:r>
              <a:rPr lang="en-US" altLang="zh-CN" sz="1500" dirty="0">
                <a:solidFill>
                  <a:srgbClr val="00007D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2200"/>
              </a:lnSpc>
              <a:defRPr/>
            </a:pPr>
            <a:r>
              <a:rPr lang="en-US" altLang="zh-CN" sz="1502" dirty="0">
                <a:solidFill>
                  <a:srgbClr val="00007D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47123" name="TextBox 1"/>
          <p:cNvSpPr txBox="1">
            <a:spLocks noChangeArrowheads="1"/>
          </p:cNvSpPr>
          <p:nvPr/>
        </p:nvSpPr>
        <p:spPr bwMode="auto">
          <a:xfrm>
            <a:off x="609600" y="1892300"/>
            <a:ext cx="41529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Відставання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зрості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вже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</a:t>
            </a:r>
          </a:p>
          <a:p>
            <a:pPr>
              <a:lnSpc>
                <a:spcPts val="19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першому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році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життя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найпомітніше</a:t>
            </a:r>
          </a:p>
          <a:p>
            <a:pPr>
              <a:lnSpc>
                <a:spcPts val="19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9-10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років</a:t>
            </a:r>
          </a:p>
          <a:p>
            <a:pPr>
              <a:lnSpc>
                <a:spcPts val="24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Середній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зріст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хворих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дорослих</a:t>
            </a:r>
          </a:p>
          <a:p>
            <a:pPr>
              <a:lnSpc>
                <a:spcPts val="19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жінок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складає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середньому</a:t>
            </a:r>
          </a:p>
          <a:p>
            <a:pPr>
              <a:lnSpc>
                <a:spcPts val="19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135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см</a:t>
            </a:r>
          </a:p>
          <a:p>
            <a:pPr>
              <a:lnSpc>
                <a:spcPts val="24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Наявні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аномалії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розвитку</a:t>
            </a:r>
          </a:p>
          <a:p>
            <a:pPr>
              <a:lnSpc>
                <a:spcPts val="19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скелету: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23900" y="4000500"/>
            <a:ext cx="152400" cy="1905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1500"/>
              </a:lnSpc>
              <a:defRPr/>
            </a:pPr>
            <a:r>
              <a:rPr lang="en-US" altLang="zh-CN" sz="1439" dirty="0">
                <a:solidFill>
                  <a:srgbClr val="9999CC"/>
                </a:solidFill>
                <a:latin typeface="Wingdings" pitchFamily="18" charset="0"/>
                <a:cs typeface="Wingdings" pitchFamily="18" charset="0"/>
              </a:rPr>
              <a:t></a:t>
            </a:r>
          </a:p>
        </p:txBody>
      </p:sp>
      <p:sp>
        <p:nvSpPr>
          <p:cNvPr id="47125" name="TextBox 1"/>
          <p:cNvSpPr txBox="1">
            <a:spLocks noChangeArrowheads="1"/>
          </p:cNvSpPr>
          <p:nvPr/>
        </p:nvSpPr>
        <p:spPr bwMode="auto">
          <a:xfrm>
            <a:off x="1003300" y="3962400"/>
            <a:ext cx="35941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коротка</a:t>
            </a:r>
            <a:r>
              <a:rPr lang="en-US" altLang="zh-CN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шія</a:t>
            </a:r>
            <a:r>
              <a:rPr lang="en-US" altLang="zh-CN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із</a:t>
            </a:r>
            <a:r>
              <a:rPr lang="en-US" altLang="zh-CN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боковими</a:t>
            </a:r>
            <a:r>
              <a:rPr lang="en-US" altLang="zh-CN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шкірними</a:t>
            </a:r>
          </a:p>
          <a:p>
            <a:pPr>
              <a:lnSpc>
                <a:spcPts val="1700"/>
              </a:lnSpc>
            </a:pP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складками</a:t>
            </a:r>
          </a:p>
        </p:txBody>
      </p:sp>
      <p:sp>
        <p:nvSpPr>
          <p:cNvPr id="47126" name="TextBox 1"/>
          <p:cNvSpPr txBox="1">
            <a:spLocks noChangeArrowheads="1"/>
          </p:cNvSpPr>
          <p:nvPr/>
        </p:nvSpPr>
        <p:spPr bwMode="auto">
          <a:xfrm>
            <a:off x="723900" y="4521200"/>
            <a:ext cx="78613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000"/>
              </a:lnSpc>
              <a:tabLst>
                <a:tab pos="279400" algn="l"/>
                <a:tab pos="7658100" algn="l"/>
              </a:tabLst>
            </a:pPr>
            <a:r>
              <a:rPr lang="en-US" altLang="zh-CN" sz="1400">
                <a:solidFill>
                  <a:srgbClr val="9999CC"/>
                </a:solidFill>
                <a:latin typeface="Wingdings" pitchFamily="2" charset="2"/>
                <a:ea typeface="SimSun" pitchFamily="2" charset="-122"/>
              </a:rPr>
              <a:t></a:t>
            </a:r>
            <a:r>
              <a:rPr lang="en-US" altLang="zh-CN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коротка</a:t>
            </a:r>
            <a:r>
              <a:rPr lang="en-US" altLang="zh-CN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</a:t>
            </a:r>
            <a:r>
              <a:rPr lang="en-US" altLang="zh-CN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широка</a:t>
            </a:r>
            <a:r>
              <a:rPr lang="en-US" altLang="zh-CN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грудна</a:t>
            </a:r>
            <a:r>
              <a:rPr lang="en-US" altLang="zh-CN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клітка</a:t>
            </a:r>
          </a:p>
          <a:p>
            <a:pPr>
              <a:lnSpc>
                <a:spcPts val="2100"/>
              </a:lnSpc>
              <a:tabLst>
                <a:tab pos="279400" algn="l"/>
                <a:tab pos="7658100" algn="l"/>
              </a:tabLst>
            </a:pPr>
            <a:r>
              <a:rPr lang="en-US" altLang="zh-CN" sz="1400">
                <a:solidFill>
                  <a:srgbClr val="9999CC"/>
                </a:solidFill>
                <a:latin typeface="Wingdings" pitchFamily="2" charset="2"/>
                <a:ea typeface="SimSun" pitchFamily="2" charset="-122"/>
              </a:rPr>
              <a:t></a:t>
            </a:r>
            <a:r>
              <a:rPr lang="en-US" altLang="zh-CN">
                <a:latin typeface="Times New Roman" pitchFamily="18" charset="0"/>
                <a:ea typeface="SimSun" pitchFamily="2" charset="-122"/>
              </a:rPr>
              <a:t> 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надмірна</a:t>
            </a:r>
            <a:r>
              <a:rPr lang="en-US" altLang="zh-CN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рухомість</a:t>
            </a:r>
            <a:r>
              <a:rPr lang="en-US" altLang="zh-CN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ліктьових</a:t>
            </a:r>
            <a:r>
              <a:rPr lang="en-US" altLang="zh-CN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і</a:t>
            </a:r>
          </a:p>
          <a:p>
            <a:pPr>
              <a:lnSpc>
                <a:spcPts val="1700"/>
              </a:lnSpc>
              <a:tabLst>
                <a:tab pos="279400" algn="l"/>
                <a:tab pos="76581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колінних</a:t>
            </a:r>
            <a:r>
              <a:rPr lang="en-US" altLang="zh-CN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суглобів</a:t>
            </a:r>
          </a:p>
          <a:p>
            <a:pPr>
              <a:lnSpc>
                <a:spcPts val="2100"/>
              </a:lnSpc>
              <a:tabLst>
                <a:tab pos="279400" algn="l"/>
                <a:tab pos="7658100" algn="l"/>
              </a:tabLst>
            </a:pPr>
            <a:r>
              <a:rPr lang="en-US" altLang="zh-CN" sz="1400">
                <a:solidFill>
                  <a:srgbClr val="9999CC"/>
                </a:solidFill>
                <a:latin typeface="Wingdings" pitchFamily="2" charset="2"/>
                <a:ea typeface="SimSun" pitchFamily="2" charset="-122"/>
              </a:rPr>
              <a:t></a:t>
            </a:r>
            <a:r>
              <a:rPr lang="en-US" altLang="zh-CN">
                <a:latin typeface="Times New Roman" pitchFamily="18" charset="0"/>
                <a:ea typeface="SimSun" pitchFamily="2" charset="-122"/>
              </a:rPr>
              <a:t> 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вкорочення</a:t>
            </a:r>
            <a:r>
              <a:rPr lang="en-US" altLang="zh-CN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4-5-го</a:t>
            </a:r>
            <a:r>
              <a:rPr lang="en-US" altLang="zh-CN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пальців</a:t>
            </a:r>
            <a:r>
              <a:rPr lang="en-US" altLang="zh-CN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на</a:t>
            </a:r>
            <a:r>
              <a:rPr lang="en-US" altLang="zh-CN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руках</a:t>
            </a:r>
          </a:p>
          <a:p>
            <a:pPr>
              <a:lnSpc>
                <a:spcPts val="1000"/>
              </a:lnSpc>
              <a:tabLst>
                <a:tab pos="279400" algn="l"/>
                <a:tab pos="76581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279400" algn="l"/>
                <a:tab pos="76581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279400" algn="l"/>
                <a:tab pos="76581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279400" algn="l"/>
                <a:tab pos="76581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279400" algn="l"/>
                <a:tab pos="76581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279400" algn="l"/>
                <a:tab pos="76581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279400" algn="l"/>
                <a:tab pos="76581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2300"/>
              </a:lnSpc>
              <a:tabLst>
                <a:tab pos="279400" algn="l"/>
                <a:tab pos="7658100" algn="l"/>
              </a:tabLst>
            </a:pPr>
            <a:r>
              <a:rPr lang="en-US" altLang="zh-CN">
                <a:ea typeface="SimSun" pitchFamily="2" charset="-122"/>
              </a:rPr>
              <a:t>		</a:t>
            </a: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SimSun" pitchFamily="2" charset="-122"/>
              </a:rPr>
              <a:t>76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9575" y="134938"/>
            <a:ext cx="138113" cy="141287"/>
          </a:xfrm>
          <a:custGeom>
            <a:avLst/>
            <a:gdLst>
              <a:gd name="connsiteX0" fmla="*/ 0 w 138112"/>
              <a:gd name="connsiteY0" fmla="*/ 141287 h 141287"/>
              <a:gd name="connsiteX1" fmla="*/ 138112 w 138112"/>
              <a:gd name="connsiteY1" fmla="*/ 141287 h 141287"/>
              <a:gd name="connsiteX2" fmla="*/ 138112 w 138112"/>
              <a:gd name="connsiteY2" fmla="*/ 0 h 141287"/>
              <a:gd name="connsiteX3" fmla="*/ 0 w 138112"/>
              <a:gd name="connsiteY3" fmla="*/ 0 h 141287"/>
              <a:gd name="connsiteX4" fmla="*/ 0 w 138112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41287">
                <a:moveTo>
                  <a:pt x="0" y="141287"/>
                </a:moveTo>
                <a:lnTo>
                  <a:pt x="138112" y="141287"/>
                </a:lnTo>
                <a:lnTo>
                  <a:pt x="138112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7688" y="0"/>
            <a:ext cx="139700" cy="138113"/>
          </a:xfrm>
          <a:custGeom>
            <a:avLst/>
            <a:gdLst>
              <a:gd name="connsiteX0" fmla="*/ 0 w 139700"/>
              <a:gd name="connsiteY0" fmla="*/ 138112 h 138112"/>
              <a:gd name="connsiteX1" fmla="*/ 139700 w 139700"/>
              <a:gd name="connsiteY1" fmla="*/ 138112 h 138112"/>
              <a:gd name="connsiteX2" fmla="*/ 139700 w 139700"/>
              <a:gd name="connsiteY2" fmla="*/ 0 h 138112"/>
              <a:gd name="connsiteX3" fmla="*/ 0 w 139700"/>
              <a:gd name="connsiteY3" fmla="*/ 0 h 138112"/>
              <a:gd name="connsiteX4" fmla="*/ 0 w 139700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38112">
                <a:moveTo>
                  <a:pt x="0" y="138112"/>
                </a:moveTo>
                <a:lnTo>
                  <a:pt x="139700" y="138112"/>
                </a:lnTo>
                <a:lnTo>
                  <a:pt x="139700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7688" y="134938"/>
            <a:ext cx="139700" cy="141287"/>
          </a:xfrm>
          <a:custGeom>
            <a:avLst/>
            <a:gdLst>
              <a:gd name="connsiteX0" fmla="*/ 0 w 139700"/>
              <a:gd name="connsiteY0" fmla="*/ 141287 h 141287"/>
              <a:gd name="connsiteX1" fmla="*/ 139700 w 139700"/>
              <a:gd name="connsiteY1" fmla="*/ 141287 h 141287"/>
              <a:gd name="connsiteX2" fmla="*/ 139700 w 139700"/>
              <a:gd name="connsiteY2" fmla="*/ 0 h 141287"/>
              <a:gd name="connsiteX3" fmla="*/ 0 w 139700"/>
              <a:gd name="connsiteY3" fmla="*/ 0 h 141287"/>
              <a:gd name="connsiteX4" fmla="*/ 0 w 139700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41287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4638" y="274638"/>
            <a:ext cx="136525" cy="138112"/>
          </a:xfrm>
          <a:custGeom>
            <a:avLst/>
            <a:gdLst>
              <a:gd name="connsiteX0" fmla="*/ 0 w 136525"/>
              <a:gd name="connsiteY0" fmla="*/ 138112 h 138112"/>
              <a:gd name="connsiteX1" fmla="*/ 136525 w 136525"/>
              <a:gd name="connsiteY1" fmla="*/ 138112 h 138112"/>
              <a:gd name="connsiteX2" fmla="*/ 136525 w 136525"/>
              <a:gd name="connsiteY2" fmla="*/ 0 h 138112"/>
              <a:gd name="connsiteX3" fmla="*/ 0 w 136525"/>
              <a:gd name="connsiteY3" fmla="*/ 0 h 138112"/>
              <a:gd name="connsiteX4" fmla="*/ 0 w 136525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8112">
                <a:moveTo>
                  <a:pt x="0" y="138112"/>
                </a:moveTo>
                <a:lnTo>
                  <a:pt x="136525" y="138112"/>
                </a:lnTo>
                <a:lnTo>
                  <a:pt x="136525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1763" y="136525"/>
            <a:ext cx="141287" cy="138113"/>
          </a:xfrm>
          <a:custGeom>
            <a:avLst/>
            <a:gdLst>
              <a:gd name="connsiteX0" fmla="*/ 0 w 141287"/>
              <a:gd name="connsiteY0" fmla="*/ 138112 h 138112"/>
              <a:gd name="connsiteX1" fmla="*/ 141287 w 141287"/>
              <a:gd name="connsiteY1" fmla="*/ 138112 h 138112"/>
              <a:gd name="connsiteX2" fmla="*/ 141287 w 141287"/>
              <a:gd name="connsiteY2" fmla="*/ 0 h 138112"/>
              <a:gd name="connsiteX3" fmla="*/ 0 w 141287"/>
              <a:gd name="connsiteY3" fmla="*/ 0 h 138112"/>
              <a:gd name="connsiteX4" fmla="*/ 0 w 141287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1287" h="138112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0000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09575" y="271463"/>
            <a:ext cx="138113" cy="138112"/>
          </a:xfrm>
          <a:custGeom>
            <a:avLst/>
            <a:gdLst>
              <a:gd name="connsiteX0" fmla="*/ 0 w 138112"/>
              <a:gd name="connsiteY0" fmla="*/ 138112 h 138112"/>
              <a:gd name="connsiteX1" fmla="*/ 138112 w 138112"/>
              <a:gd name="connsiteY1" fmla="*/ 138112 h 138112"/>
              <a:gd name="connsiteX2" fmla="*/ 138112 w 138112"/>
              <a:gd name="connsiteY2" fmla="*/ 0 h 138112"/>
              <a:gd name="connsiteX3" fmla="*/ 0 w 138112"/>
              <a:gd name="connsiteY3" fmla="*/ 0 h 138112"/>
              <a:gd name="connsiteX4" fmla="*/ 0 w 138112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38112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74638" y="409575"/>
            <a:ext cx="136525" cy="136525"/>
          </a:xfrm>
          <a:custGeom>
            <a:avLst/>
            <a:gdLst>
              <a:gd name="connsiteX0" fmla="*/ 0 w 136525"/>
              <a:gd name="connsiteY0" fmla="*/ 136525 h 136525"/>
              <a:gd name="connsiteX1" fmla="*/ 136525 w 136525"/>
              <a:gd name="connsiteY1" fmla="*/ 136525 h 136525"/>
              <a:gd name="connsiteX2" fmla="*/ 136525 w 136525"/>
              <a:gd name="connsiteY2" fmla="*/ 0 h 136525"/>
              <a:gd name="connsiteX3" fmla="*/ 0 w 136525"/>
              <a:gd name="connsiteY3" fmla="*/ 0 h 136525"/>
              <a:gd name="connsiteX4" fmla="*/ 0 w 136525"/>
              <a:gd name="connsiteY4" fmla="*/ 136525 h 136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81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Box 1"/>
          <p:cNvSpPr txBox="1">
            <a:spLocks noChangeArrowheads="1"/>
          </p:cNvSpPr>
          <p:nvPr/>
        </p:nvSpPr>
        <p:spPr bwMode="auto">
          <a:xfrm>
            <a:off x="8382000" y="6451600"/>
            <a:ext cx="203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SimSun" pitchFamily="2" charset="-122"/>
              </a:rPr>
              <a:t>77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0000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900" y="2717800"/>
            <a:ext cx="32512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Box 1"/>
          <p:cNvSpPr txBox="1">
            <a:spLocks noChangeArrowheads="1"/>
          </p:cNvSpPr>
          <p:nvPr/>
        </p:nvSpPr>
        <p:spPr bwMode="auto">
          <a:xfrm>
            <a:off x="5105400" y="1511300"/>
            <a:ext cx="3759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600"/>
              </a:lnSpc>
              <a:tabLst>
                <a:tab pos="1397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Дівчинки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із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синдромом</a:t>
            </a:r>
          </a:p>
          <a:p>
            <a:pPr>
              <a:lnSpc>
                <a:spcPts val="2800"/>
              </a:lnSpc>
              <a:tabLst>
                <a:tab pos="139700" algn="l"/>
              </a:tabLst>
            </a:pP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Шерешевського-Тернера</a:t>
            </a:r>
          </a:p>
        </p:txBody>
      </p:sp>
      <p:sp>
        <p:nvSpPr>
          <p:cNvPr id="49158" name="TextBox 1"/>
          <p:cNvSpPr txBox="1">
            <a:spLocks noChangeArrowheads="1"/>
          </p:cNvSpPr>
          <p:nvPr/>
        </p:nvSpPr>
        <p:spPr bwMode="auto">
          <a:xfrm>
            <a:off x="5994400" y="2235200"/>
            <a:ext cx="1958934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</a:t>
            </a:r>
            <a:r>
              <a:rPr lang="en-US" altLang="zh-CN" sz="2400" b="1" smtClean="0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</a:t>
            </a:r>
            <a:r>
              <a:rPr lang="uk-UA" altLang="zh-CN" sz="2400" b="1" smtClean="0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</a:t>
            </a:r>
            <a:r>
              <a:rPr lang="en-US" altLang="zh-CN" sz="2400" b="1" smtClean="0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я</a:t>
            </a:r>
            <a:r>
              <a:rPr lang="en-US" altLang="zh-CN" sz="240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сфінкса)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9575" y="134938"/>
            <a:ext cx="138113" cy="141287"/>
          </a:xfrm>
          <a:custGeom>
            <a:avLst/>
            <a:gdLst>
              <a:gd name="connsiteX0" fmla="*/ 0 w 138112"/>
              <a:gd name="connsiteY0" fmla="*/ 141287 h 141287"/>
              <a:gd name="connsiteX1" fmla="*/ 138112 w 138112"/>
              <a:gd name="connsiteY1" fmla="*/ 141287 h 141287"/>
              <a:gd name="connsiteX2" fmla="*/ 138112 w 138112"/>
              <a:gd name="connsiteY2" fmla="*/ 0 h 141287"/>
              <a:gd name="connsiteX3" fmla="*/ 0 w 138112"/>
              <a:gd name="connsiteY3" fmla="*/ 0 h 141287"/>
              <a:gd name="connsiteX4" fmla="*/ 0 w 138112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41287">
                <a:moveTo>
                  <a:pt x="0" y="141287"/>
                </a:moveTo>
                <a:lnTo>
                  <a:pt x="138112" y="141287"/>
                </a:lnTo>
                <a:lnTo>
                  <a:pt x="138112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7688" y="0"/>
            <a:ext cx="139700" cy="138113"/>
          </a:xfrm>
          <a:custGeom>
            <a:avLst/>
            <a:gdLst>
              <a:gd name="connsiteX0" fmla="*/ 0 w 139700"/>
              <a:gd name="connsiteY0" fmla="*/ 138112 h 138112"/>
              <a:gd name="connsiteX1" fmla="*/ 139700 w 139700"/>
              <a:gd name="connsiteY1" fmla="*/ 138112 h 138112"/>
              <a:gd name="connsiteX2" fmla="*/ 139700 w 139700"/>
              <a:gd name="connsiteY2" fmla="*/ 0 h 138112"/>
              <a:gd name="connsiteX3" fmla="*/ 0 w 139700"/>
              <a:gd name="connsiteY3" fmla="*/ 0 h 138112"/>
              <a:gd name="connsiteX4" fmla="*/ 0 w 139700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38112">
                <a:moveTo>
                  <a:pt x="0" y="138112"/>
                </a:moveTo>
                <a:lnTo>
                  <a:pt x="139700" y="138112"/>
                </a:lnTo>
                <a:lnTo>
                  <a:pt x="139700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7688" y="134938"/>
            <a:ext cx="139700" cy="141287"/>
          </a:xfrm>
          <a:custGeom>
            <a:avLst/>
            <a:gdLst>
              <a:gd name="connsiteX0" fmla="*/ 0 w 139700"/>
              <a:gd name="connsiteY0" fmla="*/ 141287 h 141287"/>
              <a:gd name="connsiteX1" fmla="*/ 139700 w 139700"/>
              <a:gd name="connsiteY1" fmla="*/ 141287 h 141287"/>
              <a:gd name="connsiteX2" fmla="*/ 139700 w 139700"/>
              <a:gd name="connsiteY2" fmla="*/ 0 h 141287"/>
              <a:gd name="connsiteX3" fmla="*/ 0 w 139700"/>
              <a:gd name="connsiteY3" fmla="*/ 0 h 141287"/>
              <a:gd name="connsiteX4" fmla="*/ 0 w 139700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41287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4638" y="274638"/>
            <a:ext cx="136525" cy="138112"/>
          </a:xfrm>
          <a:custGeom>
            <a:avLst/>
            <a:gdLst>
              <a:gd name="connsiteX0" fmla="*/ 0 w 136525"/>
              <a:gd name="connsiteY0" fmla="*/ 138112 h 138112"/>
              <a:gd name="connsiteX1" fmla="*/ 136525 w 136525"/>
              <a:gd name="connsiteY1" fmla="*/ 138112 h 138112"/>
              <a:gd name="connsiteX2" fmla="*/ 136525 w 136525"/>
              <a:gd name="connsiteY2" fmla="*/ 0 h 138112"/>
              <a:gd name="connsiteX3" fmla="*/ 0 w 136525"/>
              <a:gd name="connsiteY3" fmla="*/ 0 h 138112"/>
              <a:gd name="connsiteX4" fmla="*/ 0 w 136525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8112">
                <a:moveTo>
                  <a:pt x="0" y="138112"/>
                </a:moveTo>
                <a:lnTo>
                  <a:pt x="136525" y="138112"/>
                </a:lnTo>
                <a:lnTo>
                  <a:pt x="136525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1763" y="136525"/>
            <a:ext cx="141287" cy="138113"/>
          </a:xfrm>
          <a:custGeom>
            <a:avLst/>
            <a:gdLst>
              <a:gd name="connsiteX0" fmla="*/ 0 w 141287"/>
              <a:gd name="connsiteY0" fmla="*/ 138112 h 138112"/>
              <a:gd name="connsiteX1" fmla="*/ 141287 w 141287"/>
              <a:gd name="connsiteY1" fmla="*/ 138112 h 138112"/>
              <a:gd name="connsiteX2" fmla="*/ 141287 w 141287"/>
              <a:gd name="connsiteY2" fmla="*/ 0 h 138112"/>
              <a:gd name="connsiteX3" fmla="*/ 0 w 141287"/>
              <a:gd name="connsiteY3" fmla="*/ 0 h 138112"/>
              <a:gd name="connsiteX4" fmla="*/ 0 w 141287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1287" h="138112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0000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09575" y="271463"/>
            <a:ext cx="138113" cy="138112"/>
          </a:xfrm>
          <a:custGeom>
            <a:avLst/>
            <a:gdLst>
              <a:gd name="connsiteX0" fmla="*/ 0 w 138112"/>
              <a:gd name="connsiteY0" fmla="*/ 138112 h 138112"/>
              <a:gd name="connsiteX1" fmla="*/ 138112 w 138112"/>
              <a:gd name="connsiteY1" fmla="*/ 138112 h 138112"/>
              <a:gd name="connsiteX2" fmla="*/ 138112 w 138112"/>
              <a:gd name="connsiteY2" fmla="*/ 0 h 138112"/>
              <a:gd name="connsiteX3" fmla="*/ 0 w 138112"/>
              <a:gd name="connsiteY3" fmla="*/ 0 h 138112"/>
              <a:gd name="connsiteX4" fmla="*/ 0 w 138112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38112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74638" y="409575"/>
            <a:ext cx="136525" cy="136525"/>
          </a:xfrm>
          <a:custGeom>
            <a:avLst/>
            <a:gdLst>
              <a:gd name="connsiteX0" fmla="*/ 0 w 136525"/>
              <a:gd name="connsiteY0" fmla="*/ 136525 h 136525"/>
              <a:gd name="connsiteX1" fmla="*/ 136525 w 136525"/>
              <a:gd name="connsiteY1" fmla="*/ 136525 h 136525"/>
              <a:gd name="connsiteX2" fmla="*/ 136525 w 136525"/>
              <a:gd name="connsiteY2" fmla="*/ 0 h 136525"/>
              <a:gd name="connsiteX3" fmla="*/ 0 w 136525"/>
              <a:gd name="connsiteY3" fmla="*/ 0 h 136525"/>
              <a:gd name="connsiteX4" fmla="*/ 0 w 136525"/>
              <a:gd name="connsiteY4" fmla="*/ 136525 h 136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12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27000"/>
            <a:ext cx="8737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2" name="TextBox 1"/>
          <p:cNvSpPr txBox="1">
            <a:spLocks noChangeArrowheads="1"/>
          </p:cNvSpPr>
          <p:nvPr/>
        </p:nvSpPr>
        <p:spPr bwMode="auto">
          <a:xfrm>
            <a:off x="8382000" y="6451600"/>
            <a:ext cx="203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SimSun" pitchFamily="2" charset="-122"/>
              </a:rPr>
              <a:t>80</a:t>
            </a:r>
          </a:p>
        </p:txBody>
      </p:sp>
      <p:sp>
        <p:nvSpPr>
          <p:cNvPr id="51213" name="TextBox 1"/>
          <p:cNvSpPr txBox="1">
            <a:spLocks noChangeArrowheads="1"/>
          </p:cNvSpPr>
          <p:nvPr/>
        </p:nvSpPr>
        <p:spPr bwMode="auto">
          <a:xfrm>
            <a:off x="546100" y="723900"/>
            <a:ext cx="1651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zh-CN">
                <a:solidFill>
                  <a:srgbClr val="00007D"/>
                </a:solidFill>
                <a:latin typeface="Wingdings" pitchFamily="2" charset="2"/>
                <a:ea typeface="SimSun" pitchFamily="2" charset="-122"/>
              </a:rPr>
              <a:t></a:t>
            </a:r>
          </a:p>
        </p:txBody>
      </p:sp>
      <p:sp>
        <p:nvSpPr>
          <p:cNvPr id="51214" name="TextBox 1"/>
          <p:cNvSpPr txBox="1">
            <a:spLocks noChangeArrowheads="1"/>
          </p:cNvSpPr>
          <p:nvPr/>
        </p:nvSpPr>
        <p:spPr bwMode="auto">
          <a:xfrm>
            <a:off x="889000" y="673100"/>
            <a:ext cx="6769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Важлива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особливість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захворювання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статевий</a:t>
            </a:r>
          </a:p>
          <a:p>
            <a:pPr>
              <a:lnSpc>
                <a:spcPts val="2500"/>
              </a:lnSpc>
            </a:pP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інфантилізм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003300" y="1460500"/>
            <a:ext cx="177800" cy="14986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en-US" altLang="zh-CN" sz="1596" dirty="0">
                <a:solidFill>
                  <a:srgbClr val="9999CC"/>
                </a:solidFill>
                <a:latin typeface="Wingdings" pitchFamily="18" charset="0"/>
                <a:cs typeface="Wingdings" pitchFamily="18" charset="0"/>
              </a:rPr>
              <a:t></a:t>
            </a:r>
          </a:p>
          <a:p>
            <a:pPr>
              <a:lnSpc>
                <a:spcPts val="2600"/>
              </a:lnSpc>
              <a:defRPr/>
            </a:pPr>
            <a:r>
              <a:rPr lang="en-US" altLang="zh-CN" sz="1596" dirty="0">
                <a:solidFill>
                  <a:srgbClr val="9999CC"/>
                </a:solidFill>
                <a:latin typeface="Wingdings" pitchFamily="18" charset="0"/>
                <a:cs typeface="Wingdings" pitchFamily="18" charset="0"/>
              </a:rPr>
              <a:t></a:t>
            </a:r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700"/>
              </a:lnSpc>
              <a:defRPr/>
            </a:pPr>
            <a:r>
              <a:rPr lang="en-US" altLang="zh-CN" sz="1596" dirty="0">
                <a:solidFill>
                  <a:srgbClr val="9999CC"/>
                </a:solidFill>
                <a:latin typeface="Wingdings" pitchFamily="18" charset="0"/>
                <a:cs typeface="Wingdings" pitchFamily="18" charset="0"/>
              </a:rPr>
              <a:t></a:t>
            </a:r>
          </a:p>
          <a:p>
            <a:pPr>
              <a:lnSpc>
                <a:spcPts val="2600"/>
              </a:lnSpc>
              <a:defRPr/>
            </a:pPr>
            <a:r>
              <a:rPr lang="en-US" altLang="zh-CN" sz="1598" dirty="0">
                <a:solidFill>
                  <a:srgbClr val="9999CC"/>
                </a:solidFill>
                <a:latin typeface="Wingdings" pitchFamily="18" charset="0"/>
                <a:cs typeface="Wingdings" pitchFamily="18" charset="0"/>
              </a:rPr>
              <a:t></a:t>
            </a:r>
          </a:p>
        </p:txBody>
      </p:sp>
      <p:sp>
        <p:nvSpPr>
          <p:cNvPr id="51216" name="TextBox 1"/>
          <p:cNvSpPr txBox="1">
            <a:spLocks noChangeArrowheads="1"/>
          </p:cNvSpPr>
          <p:nvPr/>
        </p:nvSpPr>
        <p:spPr bwMode="auto">
          <a:xfrm>
            <a:off x="1282700" y="1435100"/>
            <a:ext cx="6248505" cy="213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внутрішні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й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зовнішні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геніталії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недорозвинені</a:t>
            </a:r>
          </a:p>
          <a:p>
            <a:pPr>
              <a:lnSpc>
                <a:spcPts val="26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період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статевого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дозрівання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вторинні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статеві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ознаки</a:t>
            </a:r>
          </a:p>
          <a:p>
            <a:pPr>
              <a:lnSpc>
                <a:spcPts val="21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відсутні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або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розвинені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слабко</a:t>
            </a:r>
          </a:p>
          <a:p>
            <a:pPr>
              <a:lnSpc>
                <a:spcPts val="26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недорозвинені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піхва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матка</a:t>
            </a:r>
          </a:p>
          <a:p>
            <a:pPr>
              <a:lnSpc>
                <a:spcPts val="26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менструацій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немає,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хворі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безплідні.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Однак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літературі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є</a:t>
            </a:r>
          </a:p>
          <a:p>
            <a:pPr>
              <a:lnSpc>
                <a:spcPts val="21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дані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народження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дітей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жінок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із</a:t>
            </a:r>
            <a:r>
              <a:rPr lang="en-US" altLang="zh-CN" sz="2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0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синдромом</a:t>
            </a:r>
          </a:p>
          <a:p>
            <a:pPr>
              <a:lnSpc>
                <a:spcPts val="2100"/>
              </a:lnSpc>
            </a:pPr>
            <a:r>
              <a:rPr lang="en-US" altLang="zh-CN" sz="20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Шерешевського-Тернера</a:t>
            </a:r>
            <a:r>
              <a:rPr lang="uk-UA" altLang="zh-CN" sz="20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altLang="zh-CN" sz="20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1217" name="TextBox 1"/>
          <p:cNvSpPr txBox="1">
            <a:spLocks noChangeArrowheads="1"/>
          </p:cNvSpPr>
          <p:nvPr/>
        </p:nvSpPr>
        <p:spPr bwMode="auto">
          <a:xfrm>
            <a:off x="546100" y="3670300"/>
            <a:ext cx="165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zh-CN">
                <a:solidFill>
                  <a:srgbClr val="00007D"/>
                </a:solidFill>
                <a:latin typeface="Wingdings" pitchFamily="2" charset="2"/>
                <a:ea typeface="SimSun" pitchFamily="2" charset="-122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2300"/>
              </a:lnSpc>
            </a:pPr>
            <a:r>
              <a:rPr lang="en-US" altLang="zh-CN">
                <a:solidFill>
                  <a:srgbClr val="00007D"/>
                </a:solidFill>
                <a:latin typeface="Wingdings" pitchFamily="2" charset="2"/>
                <a:ea typeface="SimSun" pitchFamily="2" charset="-122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2100"/>
              </a:lnSpc>
            </a:pPr>
            <a:r>
              <a:rPr lang="en-US" altLang="zh-CN">
                <a:solidFill>
                  <a:srgbClr val="00007D"/>
                </a:solidFill>
                <a:latin typeface="Wingdings" pitchFamily="2" charset="2"/>
                <a:ea typeface="SimSun" pitchFamily="2" charset="-122"/>
              </a:rPr>
              <a:t></a:t>
            </a:r>
          </a:p>
        </p:txBody>
      </p:sp>
      <p:sp>
        <p:nvSpPr>
          <p:cNvPr id="51218" name="TextBox 1"/>
          <p:cNvSpPr txBox="1">
            <a:spLocks noChangeArrowheads="1"/>
          </p:cNvSpPr>
          <p:nvPr/>
        </p:nvSpPr>
        <p:spPr bwMode="auto">
          <a:xfrm>
            <a:off x="889000" y="3632200"/>
            <a:ext cx="6705938" cy="24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50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%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випадків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хворі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страждають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розумову</a:t>
            </a:r>
          </a:p>
          <a:p>
            <a:pPr>
              <a:lnSpc>
                <a:spcPts val="2500"/>
              </a:lnSpc>
            </a:pP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відсталість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вони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пасивні,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схильні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психогенних</a:t>
            </a:r>
          </a:p>
          <a:p>
            <a:pPr>
              <a:lnSpc>
                <a:spcPts val="25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реакцій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психозів</a:t>
            </a:r>
            <a:r>
              <a:rPr lang="uk-UA" altLang="zh-CN" sz="24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Тривалість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життя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близька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норми</a:t>
            </a:r>
          </a:p>
          <a:p>
            <a:pPr>
              <a:lnSpc>
                <a:spcPts val="31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Лікування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спрямоване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u="sng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стимуляцію росту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</a:t>
            </a:r>
          </a:p>
          <a:p>
            <a:pPr>
              <a:lnSpc>
                <a:spcPts val="2500"/>
              </a:lnSpc>
            </a:pPr>
            <a:r>
              <a:rPr lang="en-US" altLang="zh-CN" sz="2400" u="sng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зменшення статевого інфантилізму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(тривалі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курси</a:t>
            </a:r>
          </a:p>
          <a:p>
            <a:pPr>
              <a:lnSpc>
                <a:spcPts val="25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статевих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гормонів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та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ін</a:t>
            </a:r>
            <a:r>
              <a:rPr lang="en-US" altLang="zh-CN" sz="24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.)</a:t>
            </a:r>
            <a:r>
              <a:rPr lang="uk-UA" altLang="zh-CN" sz="24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9575" y="134938"/>
            <a:ext cx="138113" cy="141287"/>
          </a:xfrm>
          <a:custGeom>
            <a:avLst/>
            <a:gdLst>
              <a:gd name="connsiteX0" fmla="*/ 0 w 138112"/>
              <a:gd name="connsiteY0" fmla="*/ 141287 h 141287"/>
              <a:gd name="connsiteX1" fmla="*/ 138112 w 138112"/>
              <a:gd name="connsiteY1" fmla="*/ 141287 h 141287"/>
              <a:gd name="connsiteX2" fmla="*/ 138112 w 138112"/>
              <a:gd name="connsiteY2" fmla="*/ 0 h 141287"/>
              <a:gd name="connsiteX3" fmla="*/ 0 w 138112"/>
              <a:gd name="connsiteY3" fmla="*/ 0 h 141287"/>
              <a:gd name="connsiteX4" fmla="*/ 0 w 138112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41287">
                <a:moveTo>
                  <a:pt x="0" y="141287"/>
                </a:moveTo>
                <a:lnTo>
                  <a:pt x="138112" y="141287"/>
                </a:lnTo>
                <a:lnTo>
                  <a:pt x="138112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7688" y="0"/>
            <a:ext cx="139700" cy="138113"/>
          </a:xfrm>
          <a:custGeom>
            <a:avLst/>
            <a:gdLst>
              <a:gd name="connsiteX0" fmla="*/ 0 w 139700"/>
              <a:gd name="connsiteY0" fmla="*/ 138112 h 138112"/>
              <a:gd name="connsiteX1" fmla="*/ 139700 w 139700"/>
              <a:gd name="connsiteY1" fmla="*/ 138112 h 138112"/>
              <a:gd name="connsiteX2" fmla="*/ 139700 w 139700"/>
              <a:gd name="connsiteY2" fmla="*/ 0 h 138112"/>
              <a:gd name="connsiteX3" fmla="*/ 0 w 139700"/>
              <a:gd name="connsiteY3" fmla="*/ 0 h 138112"/>
              <a:gd name="connsiteX4" fmla="*/ 0 w 139700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38112">
                <a:moveTo>
                  <a:pt x="0" y="138112"/>
                </a:moveTo>
                <a:lnTo>
                  <a:pt x="139700" y="138112"/>
                </a:lnTo>
                <a:lnTo>
                  <a:pt x="139700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7688" y="134938"/>
            <a:ext cx="139700" cy="141287"/>
          </a:xfrm>
          <a:custGeom>
            <a:avLst/>
            <a:gdLst>
              <a:gd name="connsiteX0" fmla="*/ 0 w 139700"/>
              <a:gd name="connsiteY0" fmla="*/ 141287 h 141287"/>
              <a:gd name="connsiteX1" fmla="*/ 139700 w 139700"/>
              <a:gd name="connsiteY1" fmla="*/ 141287 h 141287"/>
              <a:gd name="connsiteX2" fmla="*/ 139700 w 139700"/>
              <a:gd name="connsiteY2" fmla="*/ 0 h 141287"/>
              <a:gd name="connsiteX3" fmla="*/ 0 w 139700"/>
              <a:gd name="connsiteY3" fmla="*/ 0 h 141287"/>
              <a:gd name="connsiteX4" fmla="*/ 0 w 139700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41287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4638" y="274638"/>
            <a:ext cx="136525" cy="138112"/>
          </a:xfrm>
          <a:custGeom>
            <a:avLst/>
            <a:gdLst>
              <a:gd name="connsiteX0" fmla="*/ 0 w 136525"/>
              <a:gd name="connsiteY0" fmla="*/ 138112 h 138112"/>
              <a:gd name="connsiteX1" fmla="*/ 136525 w 136525"/>
              <a:gd name="connsiteY1" fmla="*/ 138112 h 138112"/>
              <a:gd name="connsiteX2" fmla="*/ 136525 w 136525"/>
              <a:gd name="connsiteY2" fmla="*/ 0 h 138112"/>
              <a:gd name="connsiteX3" fmla="*/ 0 w 136525"/>
              <a:gd name="connsiteY3" fmla="*/ 0 h 138112"/>
              <a:gd name="connsiteX4" fmla="*/ 0 w 136525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8112">
                <a:moveTo>
                  <a:pt x="0" y="138112"/>
                </a:moveTo>
                <a:lnTo>
                  <a:pt x="136525" y="138112"/>
                </a:lnTo>
                <a:lnTo>
                  <a:pt x="136525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1763" y="136525"/>
            <a:ext cx="141287" cy="138113"/>
          </a:xfrm>
          <a:custGeom>
            <a:avLst/>
            <a:gdLst>
              <a:gd name="connsiteX0" fmla="*/ 0 w 141287"/>
              <a:gd name="connsiteY0" fmla="*/ 138112 h 138112"/>
              <a:gd name="connsiteX1" fmla="*/ 141287 w 141287"/>
              <a:gd name="connsiteY1" fmla="*/ 138112 h 138112"/>
              <a:gd name="connsiteX2" fmla="*/ 141287 w 141287"/>
              <a:gd name="connsiteY2" fmla="*/ 0 h 138112"/>
              <a:gd name="connsiteX3" fmla="*/ 0 w 141287"/>
              <a:gd name="connsiteY3" fmla="*/ 0 h 138112"/>
              <a:gd name="connsiteX4" fmla="*/ 0 w 141287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1287" h="138112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0000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09575" y="271463"/>
            <a:ext cx="138113" cy="138112"/>
          </a:xfrm>
          <a:custGeom>
            <a:avLst/>
            <a:gdLst>
              <a:gd name="connsiteX0" fmla="*/ 0 w 138112"/>
              <a:gd name="connsiteY0" fmla="*/ 138112 h 138112"/>
              <a:gd name="connsiteX1" fmla="*/ 138112 w 138112"/>
              <a:gd name="connsiteY1" fmla="*/ 138112 h 138112"/>
              <a:gd name="connsiteX2" fmla="*/ 138112 w 138112"/>
              <a:gd name="connsiteY2" fmla="*/ 0 h 138112"/>
              <a:gd name="connsiteX3" fmla="*/ 0 w 138112"/>
              <a:gd name="connsiteY3" fmla="*/ 0 h 138112"/>
              <a:gd name="connsiteX4" fmla="*/ 0 w 138112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38112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74638" y="409575"/>
            <a:ext cx="136525" cy="136525"/>
          </a:xfrm>
          <a:custGeom>
            <a:avLst/>
            <a:gdLst>
              <a:gd name="connsiteX0" fmla="*/ 0 w 136525"/>
              <a:gd name="connsiteY0" fmla="*/ 136525 h 136525"/>
              <a:gd name="connsiteX1" fmla="*/ 136525 w 136525"/>
              <a:gd name="connsiteY1" fmla="*/ 136525 h 136525"/>
              <a:gd name="connsiteX2" fmla="*/ 136525 w 136525"/>
              <a:gd name="connsiteY2" fmla="*/ 0 h 136525"/>
              <a:gd name="connsiteX3" fmla="*/ 0 w 136525"/>
              <a:gd name="connsiteY3" fmla="*/ 0 h 136525"/>
              <a:gd name="connsiteX4" fmla="*/ 0 w 136525"/>
              <a:gd name="connsiteY4" fmla="*/ 136525 h 136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83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27000"/>
            <a:ext cx="8737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0" name="TextBox 1"/>
          <p:cNvSpPr txBox="1">
            <a:spLocks noChangeArrowheads="1"/>
          </p:cNvSpPr>
          <p:nvPr/>
        </p:nvSpPr>
        <p:spPr bwMode="auto">
          <a:xfrm>
            <a:off x="709298" y="596900"/>
            <a:ext cx="7751134" cy="121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altLang="zh-CN" sz="39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Синдром</a:t>
            </a:r>
            <a:r>
              <a:rPr lang="en-US" altLang="zh-CN" sz="39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9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Клайнфельтера</a:t>
            </a:r>
          </a:p>
          <a:p>
            <a:pPr algn="ctr">
              <a:lnSpc>
                <a:spcPts val="4700"/>
              </a:lnSpc>
            </a:pPr>
            <a:r>
              <a:rPr lang="en-US" altLang="zh-CN" sz="39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(47,</a:t>
            </a:r>
            <a:r>
              <a:rPr lang="en-US" altLang="zh-CN" sz="39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9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ХXY)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46100" y="2311400"/>
            <a:ext cx="165100" cy="33147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1900"/>
              </a:lnSpc>
              <a:defRPr/>
            </a:pPr>
            <a:r>
              <a:rPr lang="en-US" altLang="zh-CN" dirty="0">
                <a:solidFill>
                  <a:srgbClr val="00007D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2800"/>
              </a:lnSpc>
              <a:defRPr/>
            </a:pPr>
            <a:r>
              <a:rPr lang="en-US" altLang="zh-CN" dirty="0">
                <a:solidFill>
                  <a:srgbClr val="00007D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2800"/>
              </a:lnSpc>
              <a:defRPr/>
            </a:pPr>
            <a:r>
              <a:rPr lang="en-US" altLang="zh-CN" dirty="0">
                <a:solidFill>
                  <a:srgbClr val="00007D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2800"/>
              </a:lnSpc>
              <a:defRPr/>
            </a:pPr>
            <a:r>
              <a:rPr lang="en-US" altLang="zh-CN" sz="1802" dirty="0">
                <a:solidFill>
                  <a:srgbClr val="00007D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2800"/>
              </a:lnSpc>
              <a:defRPr/>
            </a:pPr>
            <a:r>
              <a:rPr lang="en-US" altLang="zh-CN" dirty="0">
                <a:solidFill>
                  <a:srgbClr val="00007D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2400"/>
              </a:lnSpc>
              <a:defRPr/>
            </a:pPr>
            <a:r>
              <a:rPr lang="en-US" altLang="zh-CN" dirty="0">
                <a:solidFill>
                  <a:srgbClr val="00007D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2100"/>
              </a:lnSpc>
              <a:defRPr/>
            </a:pPr>
            <a:r>
              <a:rPr lang="en-US" altLang="zh-CN" dirty="0">
                <a:solidFill>
                  <a:srgbClr val="00007D"/>
                </a:solidFill>
                <a:latin typeface="Wingdings" pitchFamily="18" charset="0"/>
                <a:cs typeface="Wingdings" pitchFamily="18" charset="0"/>
              </a:rPr>
              <a:t></a:t>
            </a:r>
          </a:p>
        </p:txBody>
      </p:sp>
      <p:sp>
        <p:nvSpPr>
          <p:cNvPr id="58382" name="TextBox 1"/>
          <p:cNvSpPr txBox="1">
            <a:spLocks noChangeArrowheads="1"/>
          </p:cNvSpPr>
          <p:nvPr/>
        </p:nvSpPr>
        <p:spPr bwMode="auto">
          <a:xfrm>
            <a:off x="889000" y="2286000"/>
            <a:ext cx="76962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600"/>
              </a:lnSpc>
              <a:tabLst>
                <a:tab pos="749300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Описаний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Клайнфельтером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1942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р.</a:t>
            </a:r>
          </a:p>
          <a:p>
            <a:pPr>
              <a:lnSpc>
                <a:spcPts val="2800"/>
              </a:lnSpc>
              <a:tabLst>
                <a:tab pos="7493000" algn="l"/>
              </a:tabLst>
            </a:pP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Хворіють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лише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хлопчики</a:t>
            </a:r>
          </a:p>
          <a:p>
            <a:pPr>
              <a:lnSpc>
                <a:spcPts val="2800"/>
              </a:lnSpc>
              <a:tabLst>
                <a:tab pos="749300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Частота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—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із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1000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новонароджених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хлопчиків</a:t>
            </a:r>
          </a:p>
          <a:p>
            <a:pPr>
              <a:lnSpc>
                <a:spcPts val="2800"/>
              </a:lnSpc>
              <a:tabLst>
                <a:tab pos="749300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Хворі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мають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зайву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Х-хромосому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(каріотип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47</a:t>
            </a:r>
            <a:r>
              <a:rPr lang="en-US" altLang="zh-CN" sz="2400" b="1" i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XXY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</a:t>
            </a:r>
          </a:p>
          <a:p>
            <a:pPr>
              <a:lnSpc>
                <a:spcPts val="2800"/>
              </a:lnSpc>
              <a:tabLst>
                <a:tab pos="7493000" algn="l"/>
              </a:tabLst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Поряд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із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цим,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зустрічаються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варіанти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полісомії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із</a:t>
            </a:r>
          </a:p>
          <a:p>
            <a:pPr>
              <a:lnSpc>
                <a:spcPts val="2300"/>
              </a:lnSpc>
              <a:tabLst>
                <a:tab pos="7493000" algn="l"/>
              </a:tabLst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великою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кількістю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Х-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Y-хромосом,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які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також</a:t>
            </a:r>
          </a:p>
          <a:p>
            <a:pPr>
              <a:lnSpc>
                <a:spcPts val="2300"/>
              </a:lnSpc>
              <a:tabLst>
                <a:tab pos="7493000" algn="l"/>
              </a:tabLst>
            </a:pP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відносять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синдрому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Клайнфельтера</a:t>
            </a:r>
          </a:p>
          <a:p>
            <a:pPr>
              <a:lnSpc>
                <a:spcPts val="2800"/>
              </a:lnSpc>
              <a:tabLst>
                <a:tab pos="749300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народження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захворювання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практично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</a:t>
            </a:r>
          </a:p>
          <a:p>
            <a:pPr>
              <a:lnSpc>
                <a:spcPts val="2300"/>
              </a:lnSpc>
              <a:tabLst>
                <a:tab pos="749300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діагностується</a:t>
            </a:r>
          </a:p>
          <a:p>
            <a:pPr>
              <a:lnSpc>
                <a:spcPts val="2800"/>
              </a:lnSpc>
              <a:tabLst>
                <a:tab pos="749300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Генетичні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аномалії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проявляються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період</a:t>
            </a:r>
          </a:p>
          <a:p>
            <a:pPr>
              <a:lnSpc>
                <a:spcPts val="2300"/>
              </a:lnSpc>
              <a:tabLst>
                <a:tab pos="7493000" algn="l"/>
              </a:tabLst>
            </a:pP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статевого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дозрівання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вигляді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недорозвиненості</a:t>
            </a:r>
          </a:p>
          <a:p>
            <a:pPr>
              <a:lnSpc>
                <a:spcPts val="2300"/>
              </a:lnSpc>
              <a:tabLst>
                <a:tab pos="7493000" algn="l"/>
              </a:tabLst>
            </a:pP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сім’яників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вторинних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статевих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ознак</a:t>
            </a:r>
          </a:p>
          <a:p>
            <a:pPr>
              <a:lnSpc>
                <a:spcPts val="1000"/>
              </a:lnSpc>
              <a:tabLst>
                <a:tab pos="7493000" algn="l"/>
              </a:tabLst>
            </a:pPr>
            <a:endParaRPr lang="en-US" altLang="zh-CN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7493000" algn="l"/>
              </a:tabLst>
            </a:pPr>
            <a:endParaRPr lang="en-US" altLang="zh-CN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ts val="2100"/>
              </a:lnSpc>
              <a:tabLst>
                <a:tab pos="7493000" algn="l"/>
              </a:tabLst>
            </a:pPr>
            <a:r>
              <a:rPr lang="en-US" altLang="zh-CN">
                <a:ea typeface="SimSun" pitchFamily="2" charset="-122"/>
                <a:cs typeface="Times New Roman" pitchFamily="18" charset="0"/>
              </a:rPr>
              <a:t>	</a:t>
            </a: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87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00"/>
            <a:ext cx="46609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177800"/>
            <a:ext cx="33401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Box 1"/>
          <p:cNvSpPr txBox="1">
            <a:spLocks noChangeArrowheads="1"/>
          </p:cNvSpPr>
          <p:nvPr/>
        </p:nvSpPr>
        <p:spPr bwMode="auto">
          <a:xfrm>
            <a:off x="2882900" y="2832100"/>
            <a:ext cx="1333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500"/>
              </a:lnSpc>
              <a:tabLst>
                <a:tab pos="3302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 sz="1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(↑</a:t>
            </a:r>
            <a:r>
              <a:rPr lang="en-US" altLang="zh-CN" sz="1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эстрадиол)</a:t>
            </a:r>
          </a:p>
          <a:p>
            <a:pPr>
              <a:lnSpc>
                <a:spcPts val="1000"/>
              </a:lnSpc>
              <a:tabLst>
                <a:tab pos="3302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3302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3302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3302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3302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3302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3302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2400"/>
              </a:lnSpc>
              <a:tabLst>
                <a:tab pos="330200" algn="l"/>
              </a:tabLst>
            </a:pPr>
            <a:r>
              <a:rPr lang="en-US" altLang="zh-CN" sz="1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Тельце</a:t>
            </a:r>
            <a:r>
              <a:rPr lang="en-US" altLang="zh-CN" sz="14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Барра</a:t>
            </a:r>
          </a:p>
        </p:txBody>
      </p:sp>
      <p:sp>
        <p:nvSpPr>
          <p:cNvPr id="59398" name="TextBox 1"/>
          <p:cNvSpPr txBox="1">
            <a:spLocks noChangeArrowheads="1"/>
          </p:cNvSpPr>
          <p:nvPr/>
        </p:nvSpPr>
        <p:spPr bwMode="auto">
          <a:xfrm>
            <a:off x="3022600" y="1447800"/>
            <a:ext cx="59563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700"/>
              </a:lnSpc>
              <a:tabLst>
                <a:tab pos="1778000" algn="l"/>
              </a:tabLst>
            </a:pP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Високі,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худі</a:t>
            </a:r>
          </a:p>
          <a:p>
            <a:pPr>
              <a:lnSpc>
                <a:spcPts val="2600"/>
              </a:lnSpc>
              <a:tabLst>
                <a:tab pos="1778000" algn="l"/>
              </a:tabLst>
            </a:pPr>
            <a:r>
              <a:rPr lang="en-US" altLang="zh-CN">
                <a:ea typeface="SimSun" pitchFamily="2" charset="-122"/>
                <a:cs typeface="Times New Roman" pitchFamily="18" charset="0"/>
              </a:rPr>
              <a:t>	</a:t>
            </a:r>
            <a:r>
              <a:rPr lang="en-US" altLang="zh-CN" sz="15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Для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чоловіків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із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синдромом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Клайнфельтера</a:t>
            </a:r>
          </a:p>
          <a:p>
            <a:pPr>
              <a:lnSpc>
                <a:spcPts val="1700"/>
              </a:lnSpc>
              <a:tabLst>
                <a:tab pos="17780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 sz="15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характерні</a:t>
            </a:r>
          </a:p>
          <a:p>
            <a:pPr>
              <a:lnSpc>
                <a:spcPts val="1800"/>
              </a:lnSpc>
              <a:tabLst>
                <a:tab pos="17780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•</a:t>
            </a:r>
            <a:r>
              <a:rPr lang="en-US" altLang="zh-CN" sz="15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високий</a:t>
            </a:r>
            <a:r>
              <a:rPr lang="en-US" altLang="zh-CN" sz="15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зріст</a:t>
            </a:r>
          </a:p>
          <a:p>
            <a:pPr>
              <a:lnSpc>
                <a:spcPts val="1800"/>
              </a:lnSpc>
              <a:tabLst>
                <a:tab pos="17780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•</a:t>
            </a:r>
            <a:r>
              <a:rPr lang="en-US" altLang="zh-CN" sz="15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євнухоподібний</a:t>
            </a:r>
            <a:r>
              <a:rPr lang="en-US" altLang="zh-CN" sz="15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тип</a:t>
            </a:r>
            <a:r>
              <a:rPr lang="en-US" altLang="zh-CN" sz="15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будови</a:t>
            </a:r>
            <a:r>
              <a:rPr lang="en-US" altLang="zh-CN" sz="15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(широкий</a:t>
            </a:r>
          </a:p>
        </p:txBody>
      </p:sp>
      <p:sp>
        <p:nvSpPr>
          <p:cNvPr id="59399" name="TextBox 1"/>
          <p:cNvSpPr txBox="1">
            <a:spLocks noChangeArrowheads="1"/>
          </p:cNvSpPr>
          <p:nvPr/>
        </p:nvSpPr>
        <p:spPr bwMode="auto">
          <a:xfrm>
            <a:off x="4800600" y="2794000"/>
            <a:ext cx="3910558" cy="364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таз,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вузькі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плечі)</a:t>
            </a:r>
          </a:p>
          <a:p>
            <a:pPr>
              <a:lnSpc>
                <a:spcPts val="1800"/>
              </a:lnSpc>
            </a:pP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•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гінекомастія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(розвиток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молочних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залоз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більше</a:t>
            </a:r>
          </a:p>
          <a:p>
            <a:pPr>
              <a:lnSpc>
                <a:spcPts val="1700"/>
              </a:lnSpc>
            </a:pP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норму)</a:t>
            </a:r>
          </a:p>
          <a:p>
            <a:pPr>
              <a:lnSpc>
                <a:spcPts val="1800"/>
              </a:lnSpc>
            </a:pP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•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слабкий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ріст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волосся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обличчі,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пахвах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</a:t>
            </a:r>
          </a:p>
          <a:p>
            <a:pPr>
              <a:lnSpc>
                <a:spcPts val="1800"/>
              </a:lnSpc>
            </a:pP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лобку</a:t>
            </a:r>
          </a:p>
          <a:p>
            <a:pPr>
              <a:lnSpc>
                <a:spcPts val="1800"/>
              </a:lnSpc>
            </a:pP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•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яєчки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зменшені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розмірах,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відзначається</a:t>
            </a:r>
          </a:p>
          <a:p>
            <a:pPr>
              <a:lnSpc>
                <a:spcPts val="1800"/>
              </a:lnSpc>
            </a:pP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статевий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інфантилізм,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схильність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ожиріння</a:t>
            </a:r>
          </a:p>
          <a:p>
            <a:pPr>
              <a:lnSpc>
                <a:spcPts val="1800"/>
              </a:lnSpc>
            </a:pP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•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хворих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порушено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сперматогенез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вони</a:t>
            </a:r>
          </a:p>
          <a:p>
            <a:pPr>
              <a:lnSpc>
                <a:spcPts val="1700"/>
              </a:lnSpc>
            </a:pP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безплідні</a:t>
            </a:r>
          </a:p>
          <a:p>
            <a:pPr>
              <a:lnSpc>
                <a:spcPts val="1800"/>
              </a:lnSpc>
            </a:pP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•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розумовий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розвиток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відстає;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однак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іноді</a:t>
            </a:r>
          </a:p>
          <a:p>
            <a:pPr>
              <a:lnSpc>
                <a:spcPts val="1800"/>
              </a:lnSpc>
            </a:pP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інтелект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нормальний</a:t>
            </a:r>
          </a:p>
          <a:p>
            <a:pPr>
              <a:lnSpc>
                <a:spcPts val="1800"/>
              </a:lnSpc>
            </a:pP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•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збільшення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числа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Х-хромосом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генотипі</a:t>
            </a:r>
          </a:p>
          <a:p>
            <a:pPr>
              <a:lnSpc>
                <a:spcPts val="1700"/>
              </a:lnSpc>
            </a:pP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супроводжується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посиленням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розумової</a:t>
            </a:r>
          </a:p>
          <a:p>
            <a:pPr>
              <a:lnSpc>
                <a:spcPts val="1800"/>
              </a:lnSpc>
            </a:pP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відсталості,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порушенням</a:t>
            </a:r>
          </a:p>
          <a:p>
            <a:pPr>
              <a:lnSpc>
                <a:spcPts val="1700"/>
              </a:lnSpc>
            </a:pPr>
            <a:r>
              <a:rPr lang="en-US" altLang="zh-CN" sz="15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псих</a:t>
            </a:r>
            <a:r>
              <a:rPr lang="uk-UA" altLang="zh-CN" sz="15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</a:t>
            </a:r>
            <a:r>
              <a:rPr lang="en-US" altLang="zh-CN" sz="15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ки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антисоціальними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вчинками</a:t>
            </a:r>
            <a:r>
              <a:rPr lang="en-US" altLang="zh-CN" sz="15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й</a:t>
            </a:r>
          </a:p>
          <a:p>
            <a:pPr>
              <a:lnSpc>
                <a:spcPts val="1700"/>
              </a:lnSpc>
            </a:pPr>
            <a:r>
              <a:rPr lang="ru-RU" altLang="zh-CN" sz="15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</a:t>
            </a:r>
            <a:r>
              <a:rPr lang="en-US" altLang="zh-CN" sz="15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лкоголізмом</a:t>
            </a:r>
            <a:r>
              <a:rPr lang="uk-UA" altLang="zh-CN" sz="15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altLang="zh-CN" sz="15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9575" y="134938"/>
            <a:ext cx="138113" cy="141287"/>
          </a:xfrm>
          <a:custGeom>
            <a:avLst/>
            <a:gdLst>
              <a:gd name="connsiteX0" fmla="*/ 0 w 138112"/>
              <a:gd name="connsiteY0" fmla="*/ 141287 h 141287"/>
              <a:gd name="connsiteX1" fmla="*/ 138112 w 138112"/>
              <a:gd name="connsiteY1" fmla="*/ 141287 h 141287"/>
              <a:gd name="connsiteX2" fmla="*/ 138112 w 138112"/>
              <a:gd name="connsiteY2" fmla="*/ 0 h 141287"/>
              <a:gd name="connsiteX3" fmla="*/ 0 w 138112"/>
              <a:gd name="connsiteY3" fmla="*/ 0 h 141287"/>
              <a:gd name="connsiteX4" fmla="*/ 0 w 138112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41287">
                <a:moveTo>
                  <a:pt x="0" y="141287"/>
                </a:moveTo>
                <a:lnTo>
                  <a:pt x="138112" y="141287"/>
                </a:lnTo>
                <a:lnTo>
                  <a:pt x="138112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7688" y="0"/>
            <a:ext cx="139700" cy="138113"/>
          </a:xfrm>
          <a:custGeom>
            <a:avLst/>
            <a:gdLst>
              <a:gd name="connsiteX0" fmla="*/ 0 w 139700"/>
              <a:gd name="connsiteY0" fmla="*/ 138112 h 138112"/>
              <a:gd name="connsiteX1" fmla="*/ 139700 w 139700"/>
              <a:gd name="connsiteY1" fmla="*/ 138112 h 138112"/>
              <a:gd name="connsiteX2" fmla="*/ 139700 w 139700"/>
              <a:gd name="connsiteY2" fmla="*/ 0 h 138112"/>
              <a:gd name="connsiteX3" fmla="*/ 0 w 139700"/>
              <a:gd name="connsiteY3" fmla="*/ 0 h 138112"/>
              <a:gd name="connsiteX4" fmla="*/ 0 w 139700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38112">
                <a:moveTo>
                  <a:pt x="0" y="138112"/>
                </a:moveTo>
                <a:lnTo>
                  <a:pt x="139700" y="138112"/>
                </a:lnTo>
                <a:lnTo>
                  <a:pt x="139700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7688" y="134938"/>
            <a:ext cx="139700" cy="141287"/>
          </a:xfrm>
          <a:custGeom>
            <a:avLst/>
            <a:gdLst>
              <a:gd name="connsiteX0" fmla="*/ 0 w 139700"/>
              <a:gd name="connsiteY0" fmla="*/ 141287 h 141287"/>
              <a:gd name="connsiteX1" fmla="*/ 139700 w 139700"/>
              <a:gd name="connsiteY1" fmla="*/ 141287 h 141287"/>
              <a:gd name="connsiteX2" fmla="*/ 139700 w 139700"/>
              <a:gd name="connsiteY2" fmla="*/ 0 h 141287"/>
              <a:gd name="connsiteX3" fmla="*/ 0 w 139700"/>
              <a:gd name="connsiteY3" fmla="*/ 0 h 141287"/>
              <a:gd name="connsiteX4" fmla="*/ 0 w 139700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41287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4638" y="274638"/>
            <a:ext cx="136525" cy="138112"/>
          </a:xfrm>
          <a:custGeom>
            <a:avLst/>
            <a:gdLst>
              <a:gd name="connsiteX0" fmla="*/ 0 w 136525"/>
              <a:gd name="connsiteY0" fmla="*/ 138112 h 138112"/>
              <a:gd name="connsiteX1" fmla="*/ 136525 w 136525"/>
              <a:gd name="connsiteY1" fmla="*/ 138112 h 138112"/>
              <a:gd name="connsiteX2" fmla="*/ 136525 w 136525"/>
              <a:gd name="connsiteY2" fmla="*/ 0 h 138112"/>
              <a:gd name="connsiteX3" fmla="*/ 0 w 136525"/>
              <a:gd name="connsiteY3" fmla="*/ 0 h 138112"/>
              <a:gd name="connsiteX4" fmla="*/ 0 w 136525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8112">
                <a:moveTo>
                  <a:pt x="0" y="138112"/>
                </a:moveTo>
                <a:lnTo>
                  <a:pt x="136525" y="138112"/>
                </a:lnTo>
                <a:lnTo>
                  <a:pt x="136525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1763" y="136525"/>
            <a:ext cx="141287" cy="138113"/>
          </a:xfrm>
          <a:custGeom>
            <a:avLst/>
            <a:gdLst>
              <a:gd name="connsiteX0" fmla="*/ 0 w 141287"/>
              <a:gd name="connsiteY0" fmla="*/ 138112 h 138112"/>
              <a:gd name="connsiteX1" fmla="*/ 141287 w 141287"/>
              <a:gd name="connsiteY1" fmla="*/ 138112 h 138112"/>
              <a:gd name="connsiteX2" fmla="*/ 141287 w 141287"/>
              <a:gd name="connsiteY2" fmla="*/ 0 h 138112"/>
              <a:gd name="connsiteX3" fmla="*/ 0 w 141287"/>
              <a:gd name="connsiteY3" fmla="*/ 0 h 138112"/>
              <a:gd name="connsiteX4" fmla="*/ 0 w 141287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1287" h="138112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0000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09575" y="271463"/>
            <a:ext cx="138113" cy="138112"/>
          </a:xfrm>
          <a:custGeom>
            <a:avLst/>
            <a:gdLst>
              <a:gd name="connsiteX0" fmla="*/ 0 w 138112"/>
              <a:gd name="connsiteY0" fmla="*/ 138112 h 138112"/>
              <a:gd name="connsiteX1" fmla="*/ 138112 w 138112"/>
              <a:gd name="connsiteY1" fmla="*/ 138112 h 138112"/>
              <a:gd name="connsiteX2" fmla="*/ 138112 w 138112"/>
              <a:gd name="connsiteY2" fmla="*/ 0 h 138112"/>
              <a:gd name="connsiteX3" fmla="*/ 0 w 138112"/>
              <a:gd name="connsiteY3" fmla="*/ 0 h 138112"/>
              <a:gd name="connsiteX4" fmla="*/ 0 w 138112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38112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74638" y="409575"/>
            <a:ext cx="136525" cy="136525"/>
          </a:xfrm>
          <a:custGeom>
            <a:avLst/>
            <a:gdLst>
              <a:gd name="connsiteX0" fmla="*/ 0 w 136525"/>
              <a:gd name="connsiteY0" fmla="*/ 136525 h 136525"/>
              <a:gd name="connsiteX1" fmla="*/ 136525 w 136525"/>
              <a:gd name="connsiteY1" fmla="*/ 136525 h 136525"/>
              <a:gd name="connsiteX2" fmla="*/ 136525 w 136525"/>
              <a:gd name="connsiteY2" fmla="*/ 0 h 136525"/>
              <a:gd name="connsiteX3" fmla="*/ 0 w 136525"/>
              <a:gd name="connsiteY3" fmla="*/ 0 h 136525"/>
              <a:gd name="connsiteX4" fmla="*/ 0 w 136525"/>
              <a:gd name="connsiteY4" fmla="*/ 136525 h 136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042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27000"/>
            <a:ext cx="8737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49149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914400"/>
            <a:ext cx="37211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0" name="TextBox 1"/>
          <p:cNvSpPr txBox="1">
            <a:spLocks noChangeArrowheads="1"/>
          </p:cNvSpPr>
          <p:nvPr/>
        </p:nvSpPr>
        <p:spPr bwMode="auto">
          <a:xfrm>
            <a:off x="8382000" y="6451600"/>
            <a:ext cx="203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SimSun" pitchFamily="2" charset="-122"/>
              </a:rPr>
              <a:t>89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smtClean="0"/>
              <a:t>Соціальні особливості людини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12968" cy="5069160"/>
          </a:xfrm>
        </p:spPr>
        <p:txBody>
          <a:bodyPr>
            <a:normAutofit fontScale="85000" lnSpcReduction="20000"/>
          </a:bodyPr>
          <a:lstStyle/>
          <a:p>
            <a:pPr marL="85725" lvl="0" indent="366713"/>
            <a:r>
              <a:rPr lang="uk-UA" smtClean="0"/>
              <a:t>неможливість використання класичного гібридологічного аналізу, тобто експериментального схрещування,</a:t>
            </a:r>
            <a:endParaRPr lang="ru-RU" smtClean="0"/>
          </a:p>
          <a:p>
            <a:pPr marL="85725" lvl="0" indent="366713"/>
            <a:r>
              <a:rPr lang="uk-UA" smtClean="0"/>
              <a:t>пізнє статеве дозрівання людини, тобто повільна зміна поколінь,</a:t>
            </a:r>
            <a:endParaRPr lang="ru-RU" smtClean="0"/>
          </a:p>
          <a:p>
            <a:pPr marL="85725" lvl="0" indent="366713"/>
            <a:r>
              <a:rPr lang="uk-UA" smtClean="0"/>
              <a:t>мала кількість нащадків у кожній сім’ї,</a:t>
            </a:r>
            <a:endParaRPr lang="ru-RU" smtClean="0"/>
          </a:p>
          <a:p>
            <a:pPr marL="85725" lvl="0" indent="366713"/>
            <a:r>
              <a:rPr lang="uk-UA" smtClean="0"/>
              <a:t>відсутність гомозиготних ліній,</a:t>
            </a:r>
            <a:endParaRPr lang="ru-RU" smtClean="0"/>
          </a:p>
          <a:p>
            <a:pPr marL="85725" lvl="0" indent="366713"/>
            <a:r>
              <a:rPr lang="uk-UA" smtClean="0"/>
              <a:t>неможливість застосування штучного мутагенезу.</a:t>
            </a:r>
            <a:endParaRPr lang="ru-RU" smtClean="0"/>
          </a:p>
          <a:p>
            <a:pPr marL="85725" lvl="0" indent="366713"/>
            <a:r>
              <a:rPr lang="uk-UA" smtClean="0"/>
              <a:t>неможливість	створення	однакових	умов	для розвитку дітей у різних сім’ях.</a:t>
            </a:r>
            <a:endParaRPr lang="ru-RU" smtClean="0"/>
          </a:p>
          <a:p>
            <a:pPr marL="85725" lvl="0" indent="366713"/>
            <a:r>
              <a:rPr lang="uk-UA" smtClean="0"/>
              <a:t>на	відміну від	об’єктів	класичної	генетики,	у людини складний каріотип, велика кількість груп зчеплення</a:t>
            </a:r>
            <a:endParaRPr lang="ru-RU" smtClean="0"/>
          </a:p>
          <a:p>
            <a:pPr marL="85725" lvl="0" indent="366713"/>
            <a:r>
              <a:rPr lang="uk-UA" smtClean="0"/>
              <a:t>недосконалість реєстрації спадкових ознак у родоводах і мало чисельність останніх.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251248"/>
          </a:xfrm>
        </p:spPr>
        <p:txBody>
          <a:bodyPr>
            <a:noAutofit/>
          </a:bodyPr>
          <a:lstStyle/>
          <a:p>
            <a:pPr algn="ctr"/>
            <a:r>
              <a:rPr lang="uk-UA" sz="3200" b="1" smtClean="0"/>
              <a:t>Найбільш поширені хромосомні хвороби, викликані хромосомними абераціями</a:t>
            </a:r>
            <a:endParaRPr lang="ru-RU" sz="3200" b="1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784976" cy="2160240"/>
          </a:xfrm>
        </p:spPr>
        <p:txBody>
          <a:bodyPr>
            <a:normAutofit lnSpcReduction="10000"/>
          </a:bodyPr>
          <a:lstStyle/>
          <a:p>
            <a:pPr marL="85725" indent="366713" algn="just">
              <a:buNone/>
            </a:pPr>
            <a:r>
              <a:rPr lang="uk-UA" b="1" smtClean="0"/>
              <a:t>Синдром “крик кішки”.</a:t>
            </a:r>
            <a:r>
              <a:rPr lang="uk-UA" smtClean="0"/>
              <a:t>  Хвороба зумовлена делецією частини 5-ої хромосоми. Хворі діти живуть декілька років, у них спостерігається розумове відставання, мікроцефалія, антимонголоїдний тип очей, гіпоплазія зовнішніх статевих ознак.</a:t>
            </a:r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17818"/>
            <a:ext cx="6850256" cy="334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9575" y="134938"/>
            <a:ext cx="138113" cy="141287"/>
          </a:xfrm>
          <a:custGeom>
            <a:avLst/>
            <a:gdLst>
              <a:gd name="connsiteX0" fmla="*/ 0 w 138112"/>
              <a:gd name="connsiteY0" fmla="*/ 141287 h 141287"/>
              <a:gd name="connsiteX1" fmla="*/ 138112 w 138112"/>
              <a:gd name="connsiteY1" fmla="*/ 141287 h 141287"/>
              <a:gd name="connsiteX2" fmla="*/ 138112 w 138112"/>
              <a:gd name="connsiteY2" fmla="*/ 0 h 141287"/>
              <a:gd name="connsiteX3" fmla="*/ 0 w 138112"/>
              <a:gd name="connsiteY3" fmla="*/ 0 h 141287"/>
              <a:gd name="connsiteX4" fmla="*/ 0 w 138112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41287">
                <a:moveTo>
                  <a:pt x="0" y="141287"/>
                </a:moveTo>
                <a:lnTo>
                  <a:pt x="138112" y="141287"/>
                </a:lnTo>
                <a:lnTo>
                  <a:pt x="138112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7688" y="0"/>
            <a:ext cx="139700" cy="138113"/>
          </a:xfrm>
          <a:custGeom>
            <a:avLst/>
            <a:gdLst>
              <a:gd name="connsiteX0" fmla="*/ 0 w 139700"/>
              <a:gd name="connsiteY0" fmla="*/ 138112 h 138112"/>
              <a:gd name="connsiteX1" fmla="*/ 139700 w 139700"/>
              <a:gd name="connsiteY1" fmla="*/ 138112 h 138112"/>
              <a:gd name="connsiteX2" fmla="*/ 139700 w 139700"/>
              <a:gd name="connsiteY2" fmla="*/ 0 h 138112"/>
              <a:gd name="connsiteX3" fmla="*/ 0 w 139700"/>
              <a:gd name="connsiteY3" fmla="*/ 0 h 138112"/>
              <a:gd name="connsiteX4" fmla="*/ 0 w 139700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38112">
                <a:moveTo>
                  <a:pt x="0" y="138112"/>
                </a:moveTo>
                <a:lnTo>
                  <a:pt x="139700" y="138112"/>
                </a:lnTo>
                <a:lnTo>
                  <a:pt x="139700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7688" y="134938"/>
            <a:ext cx="139700" cy="141287"/>
          </a:xfrm>
          <a:custGeom>
            <a:avLst/>
            <a:gdLst>
              <a:gd name="connsiteX0" fmla="*/ 0 w 139700"/>
              <a:gd name="connsiteY0" fmla="*/ 141287 h 141287"/>
              <a:gd name="connsiteX1" fmla="*/ 139700 w 139700"/>
              <a:gd name="connsiteY1" fmla="*/ 141287 h 141287"/>
              <a:gd name="connsiteX2" fmla="*/ 139700 w 139700"/>
              <a:gd name="connsiteY2" fmla="*/ 0 h 141287"/>
              <a:gd name="connsiteX3" fmla="*/ 0 w 139700"/>
              <a:gd name="connsiteY3" fmla="*/ 0 h 141287"/>
              <a:gd name="connsiteX4" fmla="*/ 0 w 139700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41287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4638" y="274638"/>
            <a:ext cx="136525" cy="138112"/>
          </a:xfrm>
          <a:custGeom>
            <a:avLst/>
            <a:gdLst>
              <a:gd name="connsiteX0" fmla="*/ 0 w 136525"/>
              <a:gd name="connsiteY0" fmla="*/ 138112 h 138112"/>
              <a:gd name="connsiteX1" fmla="*/ 136525 w 136525"/>
              <a:gd name="connsiteY1" fmla="*/ 138112 h 138112"/>
              <a:gd name="connsiteX2" fmla="*/ 136525 w 136525"/>
              <a:gd name="connsiteY2" fmla="*/ 0 h 138112"/>
              <a:gd name="connsiteX3" fmla="*/ 0 w 136525"/>
              <a:gd name="connsiteY3" fmla="*/ 0 h 138112"/>
              <a:gd name="connsiteX4" fmla="*/ 0 w 136525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8112">
                <a:moveTo>
                  <a:pt x="0" y="138112"/>
                </a:moveTo>
                <a:lnTo>
                  <a:pt x="136525" y="138112"/>
                </a:lnTo>
                <a:lnTo>
                  <a:pt x="136525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1763" y="136525"/>
            <a:ext cx="141287" cy="138113"/>
          </a:xfrm>
          <a:custGeom>
            <a:avLst/>
            <a:gdLst>
              <a:gd name="connsiteX0" fmla="*/ 0 w 141287"/>
              <a:gd name="connsiteY0" fmla="*/ 138112 h 138112"/>
              <a:gd name="connsiteX1" fmla="*/ 141287 w 141287"/>
              <a:gd name="connsiteY1" fmla="*/ 138112 h 138112"/>
              <a:gd name="connsiteX2" fmla="*/ 141287 w 141287"/>
              <a:gd name="connsiteY2" fmla="*/ 0 h 138112"/>
              <a:gd name="connsiteX3" fmla="*/ 0 w 141287"/>
              <a:gd name="connsiteY3" fmla="*/ 0 h 138112"/>
              <a:gd name="connsiteX4" fmla="*/ 0 w 141287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1287" h="138112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0000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09575" y="271463"/>
            <a:ext cx="138113" cy="138112"/>
          </a:xfrm>
          <a:custGeom>
            <a:avLst/>
            <a:gdLst>
              <a:gd name="connsiteX0" fmla="*/ 0 w 138112"/>
              <a:gd name="connsiteY0" fmla="*/ 138112 h 138112"/>
              <a:gd name="connsiteX1" fmla="*/ 138112 w 138112"/>
              <a:gd name="connsiteY1" fmla="*/ 138112 h 138112"/>
              <a:gd name="connsiteX2" fmla="*/ 138112 w 138112"/>
              <a:gd name="connsiteY2" fmla="*/ 0 h 138112"/>
              <a:gd name="connsiteX3" fmla="*/ 0 w 138112"/>
              <a:gd name="connsiteY3" fmla="*/ 0 h 138112"/>
              <a:gd name="connsiteX4" fmla="*/ 0 w 138112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38112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74638" y="409575"/>
            <a:ext cx="136525" cy="136525"/>
          </a:xfrm>
          <a:custGeom>
            <a:avLst/>
            <a:gdLst>
              <a:gd name="connsiteX0" fmla="*/ 0 w 136525"/>
              <a:gd name="connsiteY0" fmla="*/ 136525 h 136525"/>
              <a:gd name="connsiteX1" fmla="*/ 136525 w 136525"/>
              <a:gd name="connsiteY1" fmla="*/ 136525 h 136525"/>
              <a:gd name="connsiteX2" fmla="*/ 136525 w 136525"/>
              <a:gd name="connsiteY2" fmla="*/ 0 h 136525"/>
              <a:gd name="connsiteX3" fmla="*/ 0 w 136525"/>
              <a:gd name="connsiteY3" fmla="*/ 0 h 136525"/>
              <a:gd name="connsiteX4" fmla="*/ 0 w 136525"/>
              <a:gd name="connsiteY4" fmla="*/ 136525 h 136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27000"/>
            <a:ext cx="8737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6700" y="825500"/>
            <a:ext cx="46863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TextBox 1"/>
          <p:cNvSpPr txBox="1">
            <a:spLocks noChangeArrowheads="1"/>
          </p:cNvSpPr>
          <p:nvPr/>
        </p:nvSpPr>
        <p:spPr bwMode="auto">
          <a:xfrm>
            <a:off x="8382000" y="6451600"/>
            <a:ext cx="203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SimSun" pitchFamily="2" charset="-122"/>
              </a:rPr>
              <a:t>69</a:t>
            </a:r>
          </a:p>
        </p:txBody>
      </p:sp>
      <p:sp>
        <p:nvSpPr>
          <p:cNvPr id="39950" name="TextBox 1"/>
          <p:cNvSpPr txBox="1">
            <a:spLocks noChangeArrowheads="1"/>
          </p:cNvSpPr>
          <p:nvPr/>
        </p:nvSpPr>
        <p:spPr bwMode="auto">
          <a:xfrm>
            <a:off x="88900" y="876300"/>
            <a:ext cx="1905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2100">
                <a:solidFill>
                  <a:srgbClr val="00007D"/>
                </a:solidFill>
                <a:latin typeface="Wingdings" pitchFamily="2" charset="2"/>
                <a:ea typeface="SimSun" pitchFamily="2" charset="-122"/>
              </a:rPr>
              <a:t></a:t>
            </a:r>
          </a:p>
        </p:txBody>
      </p:sp>
      <p:sp>
        <p:nvSpPr>
          <p:cNvPr id="39951" name="TextBox 1"/>
          <p:cNvSpPr txBox="1">
            <a:spLocks noChangeArrowheads="1"/>
          </p:cNvSpPr>
          <p:nvPr/>
        </p:nvSpPr>
        <p:spPr bwMode="auto">
          <a:xfrm>
            <a:off x="431800" y="977900"/>
            <a:ext cx="33528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3100"/>
              </a:lnSpc>
              <a:tabLst>
                <a:tab pos="114300" algn="l"/>
                <a:tab pos="393700" algn="l"/>
              </a:tabLst>
            </a:pPr>
            <a:r>
              <a:rPr lang="en-US" altLang="zh-CN" sz="27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Характерний</a:t>
            </a:r>
          </a:p>
          <a:p>
            <a:pPr>
              <a:lnSpc>
                <a:spcPts val="3000"/>
              </a:lnSpc>
              <a:tabLst>
                <a:tab pos="114300" algn="l"/>
                <a:tab pos="393700" algn="l"/>
              </a:tabLst>
            </a:pPr>
            <a:r>
              <a:rPr lang="en-US" altLang="zh-CN" sz="27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зовнішній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вигляд</a:t>
            </a:r>
          </a:p>
          <a:p>
            <a:pPr>
              <a:lnSpc>
                <a:spcPts val="3000"/>
              </a:lnSpc>
              <a:tabLst>
                <a:tab pos="114300" algn="l"/>
                <a:tab pos="393700" algn="l"/>
              </a:tabLst>
            </a:pPr>
            <a:r>
              <a:rPr lang="en-US" altLang="zh-CN" sz="27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хворих:</a:t>
            </a:r>
          </a:p>
          <a:p>
            <a:pPr>
              <a:lnSpc>
                <a:spcPts val="3100"/>
              </a:lnSpc>
              <a:tabLst>
                <a:tab pos="114300" algn="l"/>
                <a:tab pos="393700" algn="l"/>
              </a:tabLst>
            </a:pPr>
            <a:r>
              <a:rPr lang="en-US" altLang="zh-CN">
                <a:ea typeface="SimSun" pitchFamily="2" charset="-122"/>
                <a:cs typeface="Times New Roman" pitchFamily="18" charset="0"/>
              </a:rPr>
              <a:t>	</a:t>
            </a:r>
            <a:r>
              <a:rPr lang="en-US" altLang="zh-CN" sz="1900">
                <a:solidFill>
                  <a:srgbClr val="9999CC"/>
                </a:solidFill>
                <a:latin typeface="Wingdings" pitchFamily="2" charset="2"/>
                <a:ea typeface="SimSun" pitchFamily="2" charset="-122"/>
                <a:cs typeface="Times New Roman" pitchFamily="18" charset="0"/>
              </a:rPr>
              <a:t>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місяцеподібне</a:t>
            </a:r>
          </a:p>
          <a:p>
            <a:pPr>
              <a:lnSpc>
                <a:spcPts val="2500"/>
              </a:lnSpc>
              <a:tabLst>
                <a:tab pos="114300" algn="l"/>
                <a:tab pos="393700" algn="l"/>
              </a:tabLst>
            </a:pPr>
            <a:r>
              <a:rPr lang="en-US" altLang="zh-CN">
                <a:ea typeface="SimSun" pitchFamily="2" charset="-122"/>
                <a:cs typeface="Times New Roman" pitchFamily="18" charset="0"/>
              </a:rPr>
              <a:t>	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обличчя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(лялькове)</a:t>
            </a:r>
          </a:p>
          <a:p>
            <a:pPr>
              <a:lnSpc>
                <a:spcPts val="3100"/>
              </a:lnSpc>
              <a:tabLst>
                <a:tab pos="114300" algn="l"/>
                <a:tab pos="3937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 sz="1900">
                <a:solidFill>
                  <a:srgbClr val="9999CC"/>
                </a:solidFill>
                <a:latin typeface="Wingdings" pitchFamily="2" charset="2"/>
                <a:ea typeface="SimSun" pitchFamily="2" charset="-122"/>
              </a:rPr>
              <a:t>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мікрогенія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(малі</a:t>
            </a:r>
          </a:p>
          <a:p>
            <a:pPr>
              <a:lnSpc>
                <a:spcPts val="2500"/>
              </a:lnSpc>
              <a:tabLst>
                <a:tab pos="114300" algn="l"/>
                <a:tab pos="393700" algn="l"/>
              </a:tabLst>
            </a:pPr>
            <a:r>
              <a:rPr lang="en-US" altLang="zh-CN">
                <a:ea typeface="SimSun" pitchFamily="2" charset="-122"/>
              </a:rPr>
              <a:t>	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розміри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верхньої</a:t>
            </a:r>
          </a:p>
          <a:p>
            <a:pPr>
              <a:lnSpc>
                <a:spcPts val="2500"/>
              </a:lnSpc>
              <a:tabLst>
                <a:tab pos="114300" algn="l"/>
                <a:tab pos="393700" algn="l"/>
              </a:tabLst>
            </a:pPr>
            <a:r>
              <a:rPr lang="en-US" altLang="zh-CN">
                <a:ea typeface="SimSun" pitchFamily="2" charset="-122"/>
              </a:rPr>
              <a:t>	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щелепи)</a:t>
            </a:r>
          </a:p>
          <a:p>
            <a:pPr>
              <a:lnSpc>
                <a:spcPts val="3100"/>
              </a:lnSpc>
              <a:tabLst>
                <a:tab pos="114300" algn="l"/>
                <a:tab pos="3937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 sz="1900">
                <a:solidFill>
                  <a:srgbClr val="9999CC"/>
                </a:solidFill>
                <a:latin typeface="Wingdings" pitchFamily="2" charset="2"/>
                <a:ea typeface="SimSun" pitchFamily="2" charset="-122"/>
              </a:rPr>
              <a:t>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епікант</a:t>
            </a:r>
          </a:p>
          <a:p>
            <a:pPr>
              <a:lnSpc>
                <a:spcPts val="3100"/>
              </a:lnSpc>
              <a:tabLst>
                <a:tab pos="114300" algn="l"/>
                <a:tab pos="3937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 sz="1900">
                <a:solidFill>
                  <a:srgbClr val="9999CC"/>
                </a:solidFill>
                <a:latin typeface="Wingdings" pitchFamily="2" charset="2"/>
                <a:ea typeface="SimSun" pitchFamily="2" charset="-122"/>
              </a:rPr>
              <a:t>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високе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піднебіння</a:t>
            </a:r>
          </a:p>
          <a:p>
            <a:pPr>
              <a:lnSpc>
                <a:spcPts val="3100"/>
              </a:lnSpc>
              <a:tabLst>
                <a:tab pos="114300" algn="l"/>
                <a:tab pos="3937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 sz="1900">
                <a:solidFill>
                  <a:srgbClr val="9999CC"/>
                </a:solidFill>
                <a:latin typeface="Wingdings" pitchFamily="2" charset="2"/>
                <a:ea typeface="SimSun" pitchFamily="2" charset="-122"/>
              </a:rPr>
              <a:t>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пласка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спинка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носу</a:t>
            </a:r>
          </a:p>
          <a:p>
            <a:pPr>
              <a:lnSpc>
                <a:spcPts val="3100"/>
              </a:lnSpc>
              <a:tabLst>
                <a:tab pos="114300" algn="l"/>
                <a:tab pos="3937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 sz="1900">
                <a:solidFill>
                  <a:srgbClr val="9999CC"/>
                </a:solidFill>
                <a:latin typeface="Wingdings" pitchFamily="2" charset="2"/>
                <a:ea typeface="SimSun" pitchFamily="2" charset="-122"/>
              </a:rPr>
              <a:t>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косоокість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(страбізм)</a:t>
            </a:r>
          </a:p>
          <a:p>
            <a:pPr>
              <a:lnSpc>
                <a:spcPts val="3100"/>
              </a:lnSpc>
              <a:tabLst>
                <a:tab pos="114300" algn="l"/>
                <a:tab pos="3937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 sz="1900">
                <a:solidFill>
                  <a:srgbClr val="9999CC"/>
                </a:solidFill>
                <a:latin typeface="Wingdings" pitchFamily="2" charset="2"/>
                <a:ea typeface="SimSun" pitchFamily="2" charset="-122"/>
              </a:rPr>
              <a:t>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вушні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раковини</a:t>
            </a:r>
          </a:p>
          <a:p>
            <a:pPr>
              <a:lnSpc>
                <a:spcPts val="2500"/>
              </a:lnSpc>
              <a:tabLst>
                <a:tab pos="114300" algn="l"/>
                <a:tab pos="393700" algn="l"/>
              </a:tabLst>
            </a:pPr>
            <a:r>
              <a:rPr lang="en-US" altLang="zh-CN">
                <a:ea typeface="SimSun" pitchFamily="2" charset="-122"/>
              </a:rPr>
              <a:t>	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розташовані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низько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і</a:t>
            </a:r>
          </a:p>
          <a:p>
            <a:pPr>
              <a:lnSpc>
                <a:spcPts val="2500"/>
              </a:lnSpc>
              <a:tabLst>
                <a:tab pos="114300" algn="l"/>
                <a:tab pos="393700" algn="l"/>
              </a:tabLst>
            </a:pPr>
            <a:r>
              <a:rPr lang="en-US" altLang="zh-CN">
                <a:ea typeface="SimSun" pitchFamily="2" charset="-122"/>
              </a:rPr>
              <a:t>	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деформовані.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9575" y="134938"/>
            <a:ext cx="138113" cy="141287"/>
          </a:xfrm>
          <a:custGeom>
            <a:avLst/>
            <a:gdLst>
              <a:gd name="connsiteX0" fmla="*/ 0 w 138112"/>
              <a:gd name="connsiteY0" fmla="*/ 141287 h 141287"/>
              <a:gd name="connsiteX1" fmla="*/ 138112 w 138112"/>
              <a:gd name="connsiteY1" fmla="*/ 141287 h 141287"/>
              <a:gd name="connsiteX2" fmla="*/ 138112 w 138112"/>
              <a:gd name="connsiteY2" fmla="*/ 0 h 141287"/>
              <a:gd name="connsiteX3" fmla="*/ 0 w 138112"/>
              <a:gd name="connsiteY3" fmla="*/ 0 h 141287"/>
              <a:gd name="connsiteX4" fmla="*/ 0 w 138112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41287">
                <a:moveTo>
                  <a:pt x="0" y="141287"/>
                </a:moveTo>
                <a:lnTo>
                  <a:pt x="138112" y="141287"/>
                </a:lnTo>
                <a:lnTo>
                  <a:pt x="138112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7688" y="0"/>
            <a:ext cx="139700" cy="138113"/>
          </a:xfrm>
          <a:custGeom>
            <a:avLst/>
            <a:gdLst>
              <a:gd name="connsiteX0" fmla="*/ 0 w 139700"/>
              <a:gd name="connsiteY0" fmla="*/ 138112 h 138112"/>
              <a:gd name="connsiteX1" fmla="*/ 139700 w 139700"/>
              <a:gd name="connsiteY1" fmla="*/ 138112 h 138112"/>
              <a:gd name="connsiteX2" fmla="*/ 139700 w 139700"/>
              <a:gd name="connsiteY2" fmla="*/ 0 h 138112"/>
              <a:gd name="connsiteX3" fmla="*/ 0 w 139700"/>
              <a:gd name="connsiteY3" fmla="*/ 0 h 138112"/>
              <a:gd name="connsiteX4" fmla="*/ 0 w 139700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38112">
                <a:moveTo>
                  <a:pt x="0" y="138112"/>
                </a:moveTo>
                <a:lnTo>
                  <a:pt x="139700" y="138112"/>
                </a:lnTo>
                <a:lnTo>
                  <a:pt x="139700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7688" y="134938"/>
            <a:ext cx="139700" cy="141287"/>
          </a:xfrm>
          <a:custGeom>
            <a:avLst/>
            <a:gdLst>
              <a:gd name="connsiteX0" fmla="*/ 0 w 139700"/>
              <a:gd name="connsiteY0" fmla="*/ 141287 h 141287"/>
              <a:gd name="connsiteX1" fmla="*/ 139700 w 139700"/>
              <a:gd name="connsiteY1" fmla="*/ 141287 h 141287"/>
              <a:gd name="connsiteX2" fmla="*/ 139700 w 139700"/>
              <a:gd name="connsiteY2" fmla="*/ 0 h 141287"/>
              <a:gd name="connsiteX3" fmla="*/ 0 w 139700"/>
              <a:gd name="connsiteY3" fmla="*/ 0 h 141287"/>
              <a:gd name="connsiteX4" fmla="*/ 0 w 139700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41287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4638" y="274638"/>
            <a:ext cx="136525" cy="138112"/>
          </a:xfrm>
          <a:custGeom>
            <a:avLst/>
            <a:gdLst>
              <a:gd name="connsiteX0" fmla="*/ 0 w 136525"/>
              <a:gd name="connsiteY0" fmla="*/ 138112 h 138112"/>
              <a:gd name="connsiteX1" fmla="*/ 136525 w 136525"/>
              <a:gd name="connsiteY1" fmla="*/ 138112 h 138112"/>
              <a:gd name="connsiteX2" fmla="*/ 136525 w 136525"/>
              <a:gd name="connsiteY2" fmla="*/ 0 h 138112"/>
              <a:gd name="connsiteX3" fmla="*/ 0 w 136525"/>
              <a:gd name="connsiteY3" fmla="*/ 0 h 138112"/>
              <a:gd name="connsiteX4" fmla="*/ 0 w 136525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8112">
                <a:moveTo>
                  <a:pt x="0" y="138112"/>
                </a:moveTo>
                <a:lnTo>
                  <a:pt x="136525" y="138112"/>
                </a:lnTo>
                <a:lnTo>
                  <a:pt x="136525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1763" y="136525"/>
            <a:ext cx="141287" cy="138113"/>
          </a:xfrm>
          <a:custGeom>
            <a:avLst/>
            <a:gdLst>
              <a:gd name="connsiteX0" fmla="*/ 0 w 141287"/>
              <a:gd name="connsiteY0" fmla="*/ 138112 h 138112"/>
              <a:gd name="connsiteX1" fmla="*/ 141287 w 141287"/>
              <a:gd name="connsiteY1" fmla="*/ 138112 h 138112"/>
              <a:gd name="connsiteX2" fmla="*/ 141287 w 141287"/>
              <a:gd name="connsiteY2" fmla="*/ 0 h 138112"/>
              <a:gd name="connsiteX3" fmla="*/ 0 w 141287"/>
              <a:gd name="connsiteY3" fmla="*/ 0 h 138112"/>
              <a:gd name="connsiteX4" fmla="*/ 0 w 141287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1287" h="138112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0000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09575" y="271463"/>
            <a:ext cx="138113" cy="138112"/>
          </a:xfrm>
          <a:custGeom>
            <a:avLst/>
            <a:gdLst>
              <a:gd name="connsiteX0" fmla="*/ 0 w 138112"/>
              <a:gd name="connsiteY0" fmla="*/ 138112 h 138112"/>
              <a:gd name="connsiteX1" fmla="*/ 138112 w 138112"/>
              <a:gd name="connsiteY1" fmla="*/ 138112 h 138112"/>
              <a:gd name="connsiteX2" fmla="*/ 138112 w 138112"/>
              <a:gd name="connsiteY2" fmla="*/ 0 h 138112"/>
              <a:gd name="connsiteX3" fmla="*/ 0 w 138112"/>
              <a:gd name="connsiteY3" fmla="*/ 0 h 138112"/>
              <a:gd name="connsiteX4" fmla="*/ 0 w 138112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38112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74638" y="409575"/>
            <a:ext cx="136525" cy="136525"/>
          </a:xfrm>
          <a:custGeom>
            <a:avLst/>
            <a:gdLst>
              <a:gd name="connsiteX0" fmla="*/ 0 w 136525"/>
              <a:gd name="connsiteY0" fmla="*/ 136525 h 136525"/>
              <a:gd name="connsiteX1" fmla="*/ 136525 w 136525"/>
              <a:gd name="connsiteY1" fmla="*/ 136525 h 136525"/>
              <a:gd name="connsiteX2" fmla="*/ 136525 w 136525"/>
              <a:gd name="connsiteY2" fmla="*/ 0 h 136525"/>
              <a:gd name="connsiteX3" fmla="*/ 0 w 136525"/>
              <a:gd name="connsiteY3" fmla="*/ 0 h 136525"/>
              <a:gd name="connsiteX4" fmla="*/ 0 w 136525"/>
              <a:gd name="connsiteY4" fmla="*/ 136525 h 136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09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27000"/>
            <a:ext cx="8737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23900"/>
            <a:ext cx="88138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3" name="TextBox 1"/>
          <p:cNvSpPr txBox="1">
            <a:spLocks noChangeArrowheads="1"/>
          </p:cNvSpPr>
          <p:nvPr/>
        </p:nvSpPr>
        <p:spPr bwMode="auto">
          <a:xfrm>
            <a:off x="8382000" y="6451600"/>
            <a:ext cx="203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SimSun" pitchFamily="2" charset="-122"/>
              </a:rPr>
              <a:t>70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9575" y="134938"/>
            <a:ext cx="138113" cy="141287"/>
          </a:xfrm>
          <a:custGeom>
            <a:avLst/>
            <a:gdLst>
              <a:gd name="connsiteX0" fmla="*/ 0 w 138112"/>
              <a:gd name="connsiteY0" fmla="*/ 141287 h 141287"/>
              <a:gd name="connsiteX1" fmla="*/ 138112 w 138112"/>
              <a:gd name="connsiteY1" fmla="*/ 141287 h 141287"/>
              <a:gd name="connsiteX2" fmla="*/ 138112 w 138112"/>
              <a:gd name="connsiteY2" fmla="*/ 0 h 141287"/>
              <a:gd name="connsiteX3" fmla="*/ 0 w 138112"/>
              <a:gd name="connsiteY3" fmla="*/ 0 h 141287"/>
              <a:gd name="connsiteX4" fmla="*/ 0 w 138112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41287">
                <a:moveTo>
                  <a:pt x="0" y="141287"/>
                </a:moveTo>
                <a:lnTo>
                  <a:pt x="138112" y="141287"/>
                </a:lnTo>
                <a:lnTo>
                  <a:pt x="138112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7688" y="0"/>
            <a:ext cx="139700" cy="138113"/>
          </a:xfrm>
          <a:custGeom>
            <a:avLst/>
            <a:gdLst>
              <a:gd name="connsiteX0" fmla="*/ 0 w 139700"/>
              <a:gd name="connsiteY0" fmla="*/ 138112 h 138112"/>
              <a:gd name="connsiteX1" fmla="*/ 139700 w 139700"/>
              <a:gd name="connsiteY1" fmla="*/ 138112 h 138112"/>
              <a:gd name="connsiteX2" fmla="*/ 139700 w 139700"/>
              <a:gd name="connsiteY2" fmla="*/ 0 h 138112"/>
              <a:gd name="connsiteX3" fmla="*/ 0 w 139700"/>
              <a:gd name="connsiteY3" fmla="*/ 0 h 138112"/>
              <a:gd name="connsiteX4" fmla="*/ 0 w 139700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38112">
                <a:moveTo>
                  <a:pt x="0" y="138112"/>
                </a:moveTo>
                <a:lnTo>
                  <a:pt x="139700" y="138112"/>
                </a:lnTo>
                <a:lnTo>
                  <a:pt x="139700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7688" y="134938"/>
            <a:ext cx="139700" cy="141287"/>
          </a:xfrm>
          <a:custGeom>
            <a:avLst/>
            <a:gdLst>
              <a:gd name="connsiteX0" fmla="*/ 0 w 139700"/>
              <a:gd name="connsiteY0" fmla="*/ 141287 h 141287"/>
              <a:gd name="connsiteX1" fmla="*/ 139700 w 139700"/>
              <a:gd name="connsiteY1" fmla="*/ 141287 h 141287"/>
              <a:gd name="connsiteX2" fmla="*/ 139700 w 139700"/>
              <a:gd name="connsiteY2" fmla="*/ 0 h 141287"/>
              <a:gd name="connsiteX3" fmla="*/ 0 w 139700"/>
              <a:gd name="connsiteY3" fmla="*/ 0 h 141287"/>
              <a:gd name="connsiteX4" fmla="*/ 0 w 139700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41287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4638" y="274638"/>
            <a:ext cx="136525" cy="138112"/>
          </a:xfrm>
          <a:custGeom>
            <a:avLst/>
            <a:gdLst>
              <a:gd name="connsiteX0" fmla="*/ 0 w 136525"/>
              <a:gd name="connsiteY0" fmla="*/ 138112 h 138112"/>
              <a:gd name="connsiteX1" fmla="*/ 136525 w 136525"/>
              <a:gd name="connsiteY1" fmla="*/ 138112 h 138112"/>
              <a:gd name="connsiteX2" fmla="*/ 136525 w 136525"/>
              <a:gd name="connsiteY2" fmla="*/ 0 h 138112"/>
              <a:gd name="connsiteX3" fmla="*/ 0 w 136525"/>
              <a:gd name="connsiteY3" fmla="*/ 0 h 138112"/>
              <a:gd name="connsiteX4" fmla="*/ 0 w 136525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8112">
                <a:moveTo>
                  <a:pt x="0" y="138112"/>
                </a:moveTo>
                <a:lnTo>
                  <a:pt x="136525" y="138112"/>
                </a:lnTo>
                <a:lnTo>
                  <a:pt x="136525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1763" y="136525"/>
            <a:ext cx="141287" cy="138113"/>
          </a:xfrm>
          <a:custGeom>
            <a:avLst/>
            <a:gdLst>
              <a:gd name="connsiteX0" fmla="*/ 0 w 141287"/>
              <a:gd name="connsiteY0" fmla="*/ 138112 h 138112"/>
              <a:gd name="connsiteX1" fmla="*/ 141287 w 141287"/>
              <a:gd name="connsiteY1" fmla="*/ 138112 h 138112"/>
              <a:gd name="connsiteX2" fmla="*/ 141287 w 141287"/>
              <a:gd name="connsiteY2" fmla="*/ 0 h 138112"/>
              <a:gd name="connsiteX3" fmla="*/ 0 w 141287"/>
              <a:gd name="connsiteY3" fmla="*/ 0 h 138112"/>
              <a:gd name="connsiteX4" fmla="*/ 0 w 141287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1287" h="138112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0000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09575" y="271463"/>
            <a:ext cx="138113" cy="138112"/>
          </a:xfrm>
          <a:custGeom>
            <a:avLst/>
            <a:gdLst>
              <a:gd name="connsiteX0" fmla="*/ 0 w 138112"/>
              <a:gd name="connsiteY0" fmla="*/ 138112 h 138112"/>
              <a:gd name="connsiteX1" fmla="*/ 138112 w 138112"/>
              <a:gd name="connsiteY1" fmla="*/ 138112 h 138112"/>
              <a:gd name="connsiteX2" fmla="*/ 138112 w 138112"/>
              <a:gd name="connsiteY2" fmla="*/ 0 h 138112"/>
              <a:gd name="connsiteX3" fmla="*/ 0 w 138112"/>
              <a:gd name="connsiteY3" fmla="*/ 0 h 138112"/>
              <a:gd name="connsiteX4" fmla="*/ 0 w 138112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38112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74638" y="409575"/>
            <a:ext cx="136525" cy="136525"/>
          </a:xfrm>
          <a:custGeom>
            <a:avLst/>
            <a:gdLst>
              <a:gd name="connsiteX0" fmla="*/ 0 w 136525"/>
              <a:gd name="connsiteY0" fmla="*/ 136525 h 136525"/>
              <a:gd name="connsiteX1" fmla="*/ 136525 w 136525"/>
              <a:gd name="connsiteY1" fmla="*/ 136525 h 136525"/>
              <a:gd name="connsiteX2" fmla="*/ 136525 w 136525"/>
              <a:gd name="connsiteY2" fmla="*/ 0 h 136525"/>
              <a:gd name="connsiteX3" fmla="*/ 0 w 136525"/>
              <a:gd name="connsiteY3" fmla="*/ 0 h 136525"/>
              <a:gd name="connsiteX4" fmla="*/ 0 w 136525"/>
              <a:gd name="connsiteY4" fmla="*/ 136525 h 136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14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27000"/>
            <a:ext cx="8737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2" name="TextBox 1"/>
          <p:cNvSpPr txBox="1">
            <a:spLocks noChangeArrowheads="1"/>
          </p:cNvSpPr>
          <p:nvPr/>
        </p:nvSpPr>
        <p:spPr bwMode="auto">
          <a:xfrm>
            <a:off x="539552" y="476672"/>
            <a:ext cx="7842324" cy="121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altLang="zh-CN" sz="39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Синдром</a:t>
            </a:r>
            <a:r>
              <a:rPr lang="en-US" altLang="zh-CN" sz="39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9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дисомії</a:t>
            </a:r>
            <a:r>
              <a:rPr lang="en-US" altLang="zh-CN" sz="39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9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</a:t>
            </a:r>
          </a:p>
          <a:p>
            <a:pPr algn="ctr">
              <a:lnSpc>
                <a:spcPts val="4700"/>
              </a:lnSpc>
            </a:pPr>
            <a:r>
              <a:rPr lang="en-US" altLang="zh-CN" sz="39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Y-хромосомою</a:t>
            </a:r>
            <a:r>
              <a:rPr lang="en-US" altLang="zh-CN" sz="39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9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(47,</a:t>
            </a:r>
            <a:r>
              <a:rPr lang="en-US" altLang="zh-CN" sz="39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9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XYY)</a:t>
            </a:r>
          </a:p>
        </p:txBody>
      </p:sp>
      <p:sp>
        <p:nvSpPr>
          <p:cNvPr id="61453" name="TextBox 1"/>
          <p:cNvSpPr txBox="1">
            <a:spLocks noChangeArrowheads="1"/>
          </p:cNvSpPr>
          <p:nvPr/>
        </p:nvSpPr>
        <p:spPr bwMode="auto">
          <a:xfrm>
            <a:off x="546100" y="2146300"/>
            <a:ext cx="1651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zh-CN">
                <a:solidFill>
                  <a:srgbClr val="00007D"/>
                </a:solidFill>
                <a:latin typeface="Wingdings" pitchFamily="2" charset="2"/>
                <a:ea typeface="SimSun" pitchFamily="2" charset="-122"/>
              </a:rPr>
              <a:t></a:t>
            </a:r>
          </a:p>
          <a:p>
            <a:pPr>
              <a:lnSpc>
                <a:spcPts val="2800"/>
              </a:lnSpc>
            </a:pPr>
            <a:r>
              <a:rPr lang="en-US" altLang="zh-CN">
                <a:solidFill>
                  <a:srgbClr val="00007D"/>
                </a:solidFill>
                <a:latin typeface="Wingdings" pitchFamily="2" charset="2"/>
                <a:ea typeface="SimSun" pitchFamily="2" charset="-122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2100"/>
              </a:lnSpc>
            </a:pPr>
            <a:r>
              <a:rPr lang="en-US" altLang="zh-CN">
                <a:solidFill>
                  <a:srgbClr val="00007D"/>
                </a:solidFill>
                <a:latin typeface="Wingdings" pitchFamily="2" charset="2"/>
                <a:ea typeface="SimSun" pitchFamily="2" charset="-122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2400"/>
              </a:lnSpc>
            </a:pPr>
            <a:r>
              <a:rPr lang="en-US" altLang="zh-CN">
                <a:solidFill>
                  <a:srgbClr val="00007D"/>
                </a:solidFill>
                <a:latin typeface="Wingdings" pitchFamily="2" charset="2"/>
                <a:ea typeface="SimSun" pitchFamily="2" charset="-122"/>
              </a:rPr>
              <a:t></a:t>
            </a: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2100"/>
              </a:lnSpc>
            </a:pPr>
            <a:r>
              <a:rPr lang="en-US" altLang="zh-CN">
                <a:solidFill>
                  <a:srgbClr val="00007D"/>
                </a:solidFill>
                <a:latin typeface="Wingdings" pitchFamily="2" charset="2"/>
                <a:ea typeface="SimSun" pitchFamily="2" charset="-122"/>
              </a:rPr>
              <a:t></a:t>
            </a:r>
          </a:p>
        </p:txBody>
      </p:sp>
      <p:sp>
        <p:nvSpPr>
          <p:cNvPr id="61454" name="TextBox 1"/>
          <p:cNvSpPr txBox="1">
            <a:spLocks noChangeArrowheads="1"/>
          </p:cNvSpPr>
          <p:nvPr/>
        </p:nvSpPr>
        <p:spPr bwMode="auto">
          <a:xfrm>
            <a:off x="889000" y="2060848"/>
            <a:ext cx="7696200" cy="470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>
              <a:lnSpc>
                <a:spcPts val="2600"/>
              </a:lnSpc>
              <a:tabLst>
                <a:tab pos="749300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Описаний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1961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р.</a:t>
            </a:r>
          </a:p>
          <a:p>
            <a:pPr>
              <a:lnSpc>
                <a:spcPts val="2800"/>
              </a:lnSpc>
              <a:tabLst>
                <a:tab pos="749300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Зустрічається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частотою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1000</a:t>
            </a:r>
          </a:p>
          <a:p>
            <a:pPr>
              <a:lnSpc>
                <a:spcPts val="2300"/>
              </a:lnSpc>
              <a:tabLst>
                <a:tab pos="7493000" algn="l"/>
              </a:tabLst>
            </a:pP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новонароджених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хлопчиків</a:t>
            </a:r>
          </a:p>
          <a:p>
            <a:pPr>
              <a:lnSpc>
                <a:spcPts val="2800"/>
              </a:lnSpc>
              <a:tabLst>
                <a:tab pos="749300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Чоловіки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із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набором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хромосом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47,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XYY</a:t>
            </a:r>
          </a:p>
          <a:p>
            <a:pPr>
              <a:lnSpc>
                <a:spcPts val="2300"/>
              </a:lnSpc>
              <a:tabLst>
                <a:tab pos="7493000" algn="l"/>
              </a:tabLst>
            </a:pP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відрізняються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від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норми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фізичним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розумовим</a:t>
            </a:r>
          </a:p>
          <a:p>
            <a:pPr>
              <a:lnSpc>
                <a:spcPts val="2300"/>
              </a:lnSpc>
              <a:tabLst>
                <a:tab pos="749300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розвитком</a:t>
            </a:r>
          </a:p>
          <a:p>
            <a:pPr>
              <a:lnSpc>
                <a:spcPts val="2800"/>
              </a:lnSpc>
              <a:tabLst>
                <a:tab pos="749300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Відзначається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невелике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збільшення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зросту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—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біля</a:t>
            </a:r>
          </a:p>
          <a:p>
            <a:pPr>
              <a:lnSpc>
                <a:spcPts val="2300"/>
              </a:lnSpc>
              <a:tabLst>
                <a:tab pos="749300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185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см</a:t>
            </a:r>
          </a:p>
          <a:p>
            <a:pPr>
              <a:lnSpc>
                <a:spcPts val="2800"/>
              </a:lnSpc>
              <a:tabLst>
                <a:tab pos="749300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Іноді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спостерігається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незначне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зниження</a:t>
            </a:r>
          </a:p>
          <a:p>
            <a:pPr>
              <a:lnSpc>
                <a:spcPts val="2300"/>
              </a:lnSpc>
              <a:tabLst>
                <a:tab pos="749300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інтелекту,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схильність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агресивних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</a:t>
            </a:r>
          </a:p>
          <a:p>
            <a:pPr>
              <a:lnSpc>
                <a:spcPts val="2300"/>
              </a:lnSpc>
              <a:tabLst>
                <a:tab pos="7493000" algn="l"/>
              </a:tabLst>
            </a:pP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антисоціальних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вчинків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деякими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даними,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</a:t>
            </a:r>
          </a:p>
          <a:p>
            <a:pPr>
              <a:lnSpc>
                <a:spcPts val="2300"/>
              </a:lnSpc>
              <a:tabLst>
                <a:tab pos="749300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місцях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позбавлення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волі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чоловіків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із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генотипом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XYY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</a:t>
            </a:r>
          </a:p>
          <a:p>
            <a:pPr>
              <a:lnSpc>
                <a:spcPts val="2300"/>
              </a:lnSpc>
              <a:tabLst>
                <a:tab pos="749300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10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разів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більше,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ніж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чоловіків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із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нормальним</a:t>
            </a:r>
          </a:p>
          <a:p>
            <a:pPr>
              <a:lnSpc>
                <a:spcPts val="2300"/>
              </a:lnSpc>
              <a:tabLst>
                <a:tab pos="7493000" algn="l"/>
              </a:tabLst>
            </a:pPr>
            <a:r>
              <a:rPr lang="ru-RU" altLang="zh-CN" sz="24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</a:t>
            </a:r>
            <a:r>
              <a:rPr lang="en-US" altLang="zh-CN" sz="24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енотипом</a:t>
            </a:r>
            <a:r>
              <a:rPr lang="uk-UA" altLang="zh-CN" sz="24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altLang="zh-CN" sz="24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lnSpc>
                <a:spcPts val="1800"/>
              </a:lnSpc>
              <a:tabLst>
                <a:tab pos="7493000" algn="l"/>
              </a:tabLst>
            </a:pPr>
            <a:r>
              <a:rPr lang="en-US" altLang="zh-CN">
                <a:ea typeface="SimSun" pitchFamily="2" charset="-122"/>
                <a:cs typeface="Times New Roman" pitchFamily="18" charset="0"/>
              </a:rPr>
              <a:t>	</a:t>
            </a: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9575" y="134938"/>
            <a:ext cx="138113" cy="141287"/>
          </a:xfrm>
          <a:custGeom>
            <a:avLst/>
            <a:gdLst>
              <a:gd name="connsiteX0" fmla="*/ 0 w 138112"/>
              <a:gd name="connsiteY0" fmla="*/ 141287 h 141287"/>
              <a:gd name="connsiteX1" fmla="*/ 138112 w 138112"/>
              <a:gd name="connsiteY1" fmla="*/ 141287 h 141287"/>
              <a:gd name="connsiteX2" fmla="*/ 138112 w 138112"/>
              <a:gd name="connsiteY2" fmla="*/ 0 h 141287"/>
              <a:gd name="connsiteX3" fmla="*/ 0 w 138112"/>
              <a:gd name="connsiteY3" fmla="*/ 0 h 141287"/>
              <a:gd name="connsiteX4" fmla="*/ 0 w 138112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41287">
                <a:moveTo>
                  <a:pt x="0" y="141287"/>
                </a:moveTo>
                <a:lnTo>
                  <a:pt x="138112" y="141287"/>
                </a:lnTo>
                <a:lnTo>
                  <a:pt x="138112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7688" y="0"/>
            <a:ext cx="139700" cy="138113"/>
          </a:xfrm>
          <a:custGeom>
            <a:avLst/>
            <a:gdLst>
              <a:gd name="connsiteX0" fmla="*/ 0 w 139700"/>
              <a:gd name="connsiteY0" fmla="*/ 138112 h 138112"/>
              <a:gd name="connsiteX1" fmla="*/ 139700 w 139700"/>
              <a:gd name="connsiteY1" fmla="*/ 138112 h 138112"/>
              <a:gd name="connsiteX2" fmla="*/ 139700 w 139700"/>
              <a:gd name="connsiteY2" fmla="*/ 0 h 138112"/>
              <a:gd name="connsiteX3" fmla="*/ 0 w 139700"/>
              <a:gd name="connsiteY3" fmla="*/ 0 h 138112"/>
              <a:gd name="connsiteX4" fmla="*/ 0 w 139700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38112">
                <a:moveTo>
                  <a:pt x="0" y="138112"/>
                </a:moveTo>
                <a:lnTo>
                  <a:pt x="139700" y="138112"/>
                </a:lnTo>
                <a:lnTo>
                  <a:pt x="139700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7688" y="134938"/>
            <a:ext cx="139700" cy="141287"/>
          </a:xfrm>
          <a:custGeom>
            <a:avLst/>
            <a:gdLst>
              <a:gd name="connsiteX0" fmla="*/ 0 w 139700"/>
              <a:gd name="connsiteY0" fmla="*/ 141287 h 141287"/>
              <a:gd name="connsiteX1" fmla="*/ 139700 w 139700"/>
              <a:gd name="connsiteY1" fmla="*/ 141287 h 141287"/>
              <a:gd name="connsiteX2" fmla="*/ 139700 w 139700"/>
              <a:gd name="connsiteY2" fmla="*/ 0 h 141287"/>
              <a:gd name="connsiteX3" fmla="*/ 0 w 139700"/>
              <a:gd name="connsiteY3" fmla="*/ 0 h 141287"/>
              <a:gd name="connsiteX4" fmla="*/ 0 w 139700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41287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4638" y="274638"/>
            <a:ext cx="136525" cy="138112"/>
          </a:xfrm>
          <a:custGeom>
            <a:avLst/>
            <a:gdLst>
              <a:gd name="connsiteX0" fmla="*/ 0 w 136525"/>
              <a:gd name="connsiteY0" fmla="*/ 138112 h 138112"/>
              <a:gd name="connsiteX1" fmla="*/ 136525 w 136525"/>
              <a:gd name="connsiteY1" fmla="*/ 138112 h 138112"/>
              <a:gd name="connsiteX2" fmla="*/ 136525 w 136525"/>
              <a:gd name="connsiteY2" fmla="*/ 0 h 138112"/>
              <a:gd name="connsiteX3" fmla="*/ 0 w 136525"/>
              <a:gd name="connsiteY3" fmla="*/ 0 h 138112"/>
              <a:gd name="connsiteX4" fmla="*/ 0 w 136525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8112">
                <a:moveTo>
                  <a:pt x="0" y="138112"/>
                </a:moveTo>
                <a:lnTo>
                  <a:pt x="136525" y="138112"/>
                </a:lnTo>
                <a:lnTo>
                  <a:pt x="136525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1763" y="136525"/>
            <a:ext cx="141287" cy="138113"/>
          </a:xfrm>
          <a:custGeom>
            <a:avLst/>
            <a:gdLst>
              <a:gd name="connsiteX0" fmla="*/ 0 w 141287"/>
              <a:gd name="connsiteY0" fmla="*/ 138112 h 138112"/>
              <a:gd name="connsiteX1" fmla="*/ 141287 w 141287"/>
              <a:gd name="connsiteY1" fmla="*/ 138112 h 138112"/>
              <a:gd name="connsiteX2" fmla="*/ 141287 w 141287"/>
              <a:gd name="connsiteY2" fmla="*/ 0 h 138112"/>
              <a:gd name="connsiteX3" fmla="*/ 0 w 141287"/>
              <a:gd name="connsiteY3" fmla="*/ 0 h 138112"/>
              <a:gd name="connsiteX4" fmla="*/ 0 w 141287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1287" h="138112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0000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09575" y="271463"/>
            <a:ext cx="138113" cy="138112"/>
          </a:xfrm>
          <a:custGeom>
            <a:avLst/>
            <a:gdLst>
              <a:gd name="connsiteX0" fmla="*/ 0 w 138112"/>
              <a:gd name="connsiteY0" fmla="*/ 138112 h 138112"/>
              <a:gd name="connsiteX1" fmla="*/ 138112 w 138112"/>
              <a:gd name="connsiteY1" fmla="*/ 138112 h 138112"/>
              <a:gd name="connsiteX2" fmla="*/ 138112 w 138112"/>
              <a:gd name="connsiteY2" fmla="*/ 0 h 138112"/>
              <a:gd name="connsiteX3" fmla="*/ 0 w 138112"/>
              <a:gd name="connsiteY3" fmla="*/ 0 h 138112"/>
              <a:gd name="connsiteX4" fmla="*/ 0 w 138112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38112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74638" y="409575"/>
            <a:ext cx="136525" cy="136525"/>
          </a:xfrm>
          <a:custGeom>
            <a:avLst/>
            <a:gdLst>
              <a:gd name="connsiteX0" fmla="*/ 0 w 136525"/>
              <a:gd name="connsiteY0" fmla="*/ 136525 h 136525"/>
              <a:gd name="connsiteX1" fmla="*/ 136525 w 136525"/>
              <a:gd name="connsiteY1" fmla="*/ 136525 h 136525"/>
              <a:gd name="connsiteX2" fmla="*/ 136525 w 136525"/>
              <a:gd name="connsiteY2" fmla="*/ 0 h 136525"/>
              <a:gd name="connsiteX3" fmla="*/ 0 w 136525"/>
              <a:gd name="connsiteY3" fmla="*/ 0 h 136525"/>
              <a:gd name="connsiteX4" fmla="*/ 0 w 136525"/>
              <a:gd name="connsiteY4" fmla="*/ 136525 h 136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24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27000"/>
            <a:ext cx="8737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6" name="TextBox 1"/>
          <p:cNvSpPr txBox="1">
            <a:spLocks noChangeArrowheads="1"/>
          </p:cNvSpPr>
          <p:nvPr/>
        </p:nvSpPr>
        <p:spPr bwMode="auto">
          <a:xfrm>
            <a:off x="743204" y="482600"/>
            <a:ext cx="7285179" cy="146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altLang="zh-CN" sz="32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Фактори,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що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підвищують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ризик</a:t>
            </a:r>
          </a:p>
          <a:p>
            <a:pPr algn="ctr">
              <a:lnSpc>
                <a:spcPts val="3800"/>
              </a:lnSpc>
            </a:pPr>
            <a:r>
              <a:rPr lang="en-US" altLang="zh-CN" sz="32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народження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дітей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із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хромосомними</a:t>
            </a:r>
          </a:p>
          <a:p>
            <a:pPr algn="ctr">
              <a:lnSpc>
                <a:spcPts val="3800"/>
              </a:lnSpc>
            </a:pPr>
            <a:r>
              <a:rPr lang="en-US" altLang="zh-CN" sz="32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хворобами</a:t>
            </a:r>
          </a:p>
        </p:txBody>
      </p:sp>
      <p:sp>
        <p:nvSpPr>
          <p:cNvPr id="62477" name="TextBox 1"/>
          <p:cNvSpPr txBox="1">
            <a:spLocks noChangeArrowheads="1"/>
          </p:cNvSpPr>
          <p:nvPr/>
        </p:nvSpPr>
        <p:spPr bwMode="auto">
          <a:xfrm>
            <a:off x="546100" y="2159000"/>
            <a:ext cx="2159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400">
                <a:solidFill>
                  <a:srgbClr val="00007D"/>
                </a:solidFill>
                <a:latin typeface="Wingdings" pitchFamily="2" charset="2"/>
                <a:ea typeface="SimSun" pitchFamily="2" charset="-122"/>
              </a:rPr>
              <a:t></a:t>
            </a:r>
          </a:p>
        </p:txBody>
      </p:sp>
      <p:sp>
        <p:nvSpPr>
          <p:cNvPr id="62478" name="TextBox 1"/>
          <p:cNvSpPr txBox="1">
            <a:spLocks noChangeArrowheads="1"/>
          </p:cNvSpPr>
          <p:nvPr/>
        </p:nvSpPr>
        <p:spPr bwMode="auto">
          <a:xfrm>
            <a:off x="889000" y="2057400"/>
            <a:ext cx="6565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Причини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виникнення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хромосомних</a:t>
            </a:r>
          </a:p>
        </p:txBody>
      </p:sp>
      <p:sp>
        <p:nvSpPr>
          <p:cNvPr id="62479" name="TextBox 1"/>
          <p:cNvSpPr txBox="1">
            <a:spLocks noChangeArrowheads="1"/>
          </p:cNvSpPr>
          <p:nvPr/>
        </p:nvSpPr>
        <p:spPr bwMode="auto">
          <a:xfrm>
            <a:off x="546100" y="2679700"/>
            <a:ext cx="8117607" cy="416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3500"/>
              </a:lnSpc>
              <a:tabLst>
                <a:tab pos="342900" algn="l"/>
                <a:tab pos="78359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хвороби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до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цього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часу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вивчено</a:t>
            </a:r>
          </a:p>
          <a:p>
            <a:pPr>
              <a:lnSpc>
                <a:spcPts val="3800"/>
              </a:lnSpc>
              <a:tabLst>
                <a:tab pos="342900" algn="l"/>
                <a:tab pos="78359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 sz="32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</a:rPr>
              <a:t>недостатньо</a:t>
            </a:r>
          </a:p>
          <a:p>
            <a:pPr>
              <a:lnSpc>
                <a:spcPts val="1000"/>
              </a:lnSpc>
              <a:tabLst>
                <a:tab pos="342900" algn="l"/>
                <a:tab pos="78359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3600"/>
              </a:lnSpc>
              <a:tabLst>
                <a:tab pos="342900" algn="l"/>
                <a:tab pos="7835900" algn="l"/>
              </a:tabLst>
            </a:pPr>
            <a:r>
              <a:rPr lang="en-US" altLang="zh-CN" sz="2400">
                <a:solidFill>
                  <a:srgbClr val="00007D"/>
                </a:solidFill>
                <a:latin typeface="Wingdings" pitchFamily="2" charset="2"/>
                <a:ea typeface="SimSun" pitchFamily="2" charset="-122"/>
              </a:rPr>
              <a:t></a:t>
            </a:r>
            <a:r>
              <a:rPr lang="en-US" altLang="zh-CN" sz="32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Є</a:t>
            </a:r>
            <a:r>
              <a:rPr lang="en-US" altLang="zh-CN" sz="32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експериментальні</a:t>
            </a:r>
            <a:r>
              <a:rPr lang="en-US" altLang="zh-CN" sz="32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дані</a:t>
            </a:r>
            <a:r>
              <a:rPr lang="en-US" altLang="zh-CN" sz="32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про</a:t>
            </a:r>
            <a:r>
              <a:rPr lang="en-US" altLang="zh-CN" sz="32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вплив</a:t>
            </a:r>
            <a:r>
              <a:rPr lang="en-US" altLang="zh-CN" sz="32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на</a:t>
            </a:r>
          </a:p>
          <a:p>
            <a:pPr>
              <a:lnSpc>
                <a:spcPts val="3800"/>
              </a:lnSpc>
              <a:tabLst>
                <a:tab pos="342900" algn="l"/>
                <a:tab pos="78359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мутаційний</a:t>
            </a:r>
            <a:r>
              <a:rPr lang="en-US" altLang="zh-CN" sz="32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процес</a:t>
            </a:r>
            <a:r>
              <a:rPr lang="en-US" altLang="zh-CN" sz="32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u="sng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іонізуючих</a:t>
            </a:r>
          </a:p>
          <a:p>
            <a:pPr>
              <a:lnSpc>
                <a:spcPts val="3800"/>
              </a:lnSpc>
              <a:tabLst>
                <a:tab pos="342900" algn="l"/>
                <a:tab pos="78359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 sz="3200" u="sng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випромінювань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,</a:t>
            </a:r>
            <a:r>
              <a:rPr lang="en-US" altLang="zh-CN" sz="3200"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200" u="sng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хімічних речовин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,</a:t>
            </a:r>
          </a:p>
          <a:p>
            <a:pPr>
              <a:lnSpc>
                <a:spcPts val="3800"/>
              </a:lnSpc>
              <a:tabLst>
                <a:tab pos="342900" algn="l"/>
                <a:tab pos="78359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 sz="3200" u="sng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вірусів</a:t>
            </a:r>
            <a:r>
              <a:rPr lang="uk-UA" altLang="zh-CN" sz="3200" u="sng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.</a:t>
            </a:r>
            <a:endParaRPr lang="en-US" altLang="zh-CN" sz="3200" u="sng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342900" algn="l"/>
                <a:tab pos="78359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342900" algn="l"/>
                <a:tab pos="78359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342900" algn="l"/>
                <a:tab pos="78359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342900" algn="l"/>
                <a:tab pos="78359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342900" algn="l"/>
                <a:tab pos="78359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342900" algn="l"/>
                <a:tab pos="78359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000"/>
              </a:lnSpc>
              <a:tabLst>
                <a:tab pos="342900" algn="l"/>
                <a:tab pos="7835900" algn="l"/>
              </a:tabLst>
            </a:pPr>
            <a:endParaRPr lang="en-US" altLang="zh-CN">
              <a:ea typeface="SimSun" pitchFamily="2" charset="-122"/>
            </a:endParaRPr>
          </a:p>
          <a:p>
            <a:pPr>
              <a:lnSpc>
                <a:spcPts val="1800"/>
              </a:lnSpc>
              <a:tabLst>
                <a:tab pos="342900" algn="l"/>
                <a:tab pos="7835900" algn="l"/>
              </a:tabLst>
            </a:pPr>
            <a:r>
              <a:rPr lang="en-US" altLang="zh-CN">
                <a:ea typeface="SimSun" pitchFamily="2" charset="-122"/>
              </a:rPr>
              <a:t>		</a:t>
            </a: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SimSun" pitchFamily="2" charset="-122"/>
              </a:rPr>
              <a:t>91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9575" y="134938"/>
            <a:ext cx="138113" cy="141287"/>
          </a:xfrm>
          <a:custGeom>
            <a:avLst/>
            <a:gdLst>
              <a:gd name="connsiteX0" fmla="*/ 0 w 138112"/>
              <a:gd name="connsiteY0" fmla="*/ 141287 h 141287"/>
              <a:gd name="connsiteX1" fmla="*/ 138112 w 138112"/>
              <a:gd name="connsiteY1" fmla="*/ 141287 h 141287"/>
              <a:gd name="connsiteX2" fmla="*/ 138112 w 138112"/>
              <a:gd name="connsiteY2" fmla="*/ 0 h 141287"/>
              <a:gd name="connsiteX3" fmla="*/ 0 w 138112"/>
              <a:gd name="connsiteY3" fmla="*/ 0 h 141287"/>
              <a:gd name="connsiteX4" fmla="*/ 0 w 138112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41287">
                <a:moveTo>
                  <a:pt x="0" y="141287"/>
                </a:moveTo>
                <a:lnTo>
                  <a:pt x="138112" y="141287"/>
                </a:lnTo>
                <a:lnTo>
                  <a:pt x="138112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7688" y="0"/>
            <a:ext cx="139700" cy="138113"/>
          </a:xfrm>
          <a:custGeom>
            <a:avLst/>
            <a:gdLst>
              <a:gd name="connsiteX0" fmla="*/ 0 w 139700"/>
              <a:gd name="connsiteY0" fmla="*/ 138112 h 138112"/>
              <a:gd name="connsiteX1" fmla="*/ 139700 w 139700"/>
              <a:gd name="connsiteY1" fmla="*/ 138112 h 138112"/>
              <a:gd name="connsiteX2" fmla="*/ 139700 w 139700"/>
              <a:gd name="connsiteY2" fmla="*/ 0 h 138112"/>
              <a:gd name="connsiteX3" fmla="*/ 0 w 139700"/>
              <a:gd name="connsiteY3" fmla="*/ 0 h 138112"/>
              <a:gd name="connsiteX4" fmla="*/ 0 w 139700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38112">
                <a:moveTo>
                  <a:pt x="0" y="138112"/>
                </a:moveTo>
                <a:lnTo>
                  <a:pt x="139700" y="138112"/>
                </a:lnTo>
                <a:lnTo>
                  <a:pt x="139700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7688" y="134938"/>
            <a:ext cx="139700" cy="141287"/>
          </a:xfrm>
          <a:custGeom>
            <a:avLst/>
            <a:gdLst>
              <a:gd name="connsiteX0" fmla="*/ 0 w 139700"/>
              <a:gd name="connsiteY0" fmla="*/ 141287 h 141287"/>
              <a:gd name="connsiteX1" fmla="*/ 139700 w 139700"/>
              <a:gd name="connsiteY1" fmla="*/ 141287 h 141287"/>
              <a:gd name="connsiteX2" fmla="*/ 139700 w 139700"/>
              <a:gd name="connsiteY2" fmla="*/ 0 h 141287"/>
              <a:gd name="connsiteX3" fmla="*/ 0 w 139700"/>
              <a:gd name="connsiteY3" fmla="*/ 0 h 141287"/>
              <a:gd name="connsiteX4" fmla="*/ 0 w 139700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41287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4638" y="274638"/>
            <a:ext cx="136525" cy="138112"/>
          </a:xfrm>
          <a:custGeom>
            <a:avLst/>
            <a:gdLst>
              <a:gd name="connsiteX0" fmla="*/ 0 w 136525"/>
              <a:gd name="connsiteY0" fmla="*/ 138112 h 138112"/>
              <a:gd name="connsiteX1" fmla="*/ 136525 w 136525"/>
              <a:gd name="connsiteY1" fmla="*/ 138112 h 138112"/>
              <a:gd name="connsiteX2" fmla="*/ 136525 w 136525"/>
              <a:gd name="connsiteY2" fmla="*/ 0 h 138112"/>
              <a:gd name="connsiteX3" fmla="*/ 0 w 136525"/>
              <a:gd name="connsiteY3" fmla="*/ 0 h 138112"/>
              <a:gd name="connsiteX4" fmla="*/ 0 w 136525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8112">
                <a:moveTo>
                  <a:pt x="0" y="138112"/>
                </a:moveTo>
                <a:lnTo>
                  <a:pt x="136525" y="138112"/>
                </a:lnTo>
                <a:lnTo>
                  <a:pt x="136525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1763" y="136525"/>
            <a:ext cx="141287" cy="138113"/>
          </a:xfrm>
          <a:custGeom>
            <a:avLst/>
            <a:gdLst>
              <a:gd name="connsiteX0" fmla="*/ 0 w 141287"/>
              <a:gd name="connsiteY0" fmla="*/ 138112 h 138112"/>
              <a:gd name="connsiteX1" fmla="*/ 141287 w 141287"/>
              <a:gd name="connsiteY1" fmla="*/ 138112 h 138112"/>
              <a:gd name="connsiteX2" fmla="*/ 141287 w 141287"/>
              <a:gd name="connsiteY2" fmla="*/ 0 h 138112"/>
              <a:gd name="connsiteX3" fmla="*/ 0 w 141287"/>
              <a:gd name="connsiteY3" fmla="*/ 0 h 138112"/>
              <a:gd name="connsiteX4" fmla="*/ 0 w 141287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1287" h="138112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0000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09575" y="271463"/>
            <a:ext cx="138113" cy="138112"/>
          </a:xfrm>
          <a:custGeom>
            <a:avLst/>
            <a:gdLst>
              <a:gd name="connsiteX0" fmla="*/ 0 w 138112"/>
              <a:gd name="connsiteY0" fmla="*/ 138112 h 138112"/>
              <a:gd name="connsiteX1" fmla="*/ 138112 w 138112"/>
              <a:gd name="connsiteY1" fmla="*/ 138112 h 138112"/>
              <a:gd name="connsiteX2" fmla="*/ 138112 w 138112"/>
              <a:gd name="connsiteY2" fmla="*/ 0 h 138112"/>
              <a:gd name="connsiteX3" fmla="*/ 0 w 138112"/>
              <a:gd name="connsiteY3" fmla="*/ 0 h 138112"/>
              <a:gd name="connsiteX4" fmla="*/ 0 w 138112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38112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74638" y="409575"/>
            <a:ext cx="136525" cy="136525"/>
          </a:xfrm>
          <a:custGeom>
            <a:avLst/>
            <a:gdLst>
              <a:gd name="connsiteX0" fmla="*/ 0 w 136525"/>
              <a:gd name="connsiteY0" fmla="*/ 136525 h 136525"/>
              <a:gd name="connsiteX1" fmla="*/ 136525 w 136525"/>
              <a:gd name="connsiteY1" fmla="*/ 136525 h 136525"/>
              <a:gd name="connsiteX2" fmla="*/ 136525 w 136525"/>
              <a:gd name="connsiteY2" fmla="*/ 0 h 136525"/>
              <a:gd name="connsiteX3" fmla="*/ 0 w 136525"/>
              <a:gd name="connsiteY3" fmla="*/ 0 h 136525"/>
              <a:gd name="connsiteX4" fmla="*/ 0 w 136525"/>
              <a:gd name="connsiteY4" fmla="*/ 136525 h 136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34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27000"/>
            <a:ext cx="8737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0" name="TextBox 1"/>
          <p:cNvSpPr txBox="1">
            <a:spLocks noChangeArrowheads="1"/>
          </p:cNvSpPr>
          <p:nvPr/>
        </p:nvSpPr>
        <p:spPr bwMode="auto">
          <a:xfrm>
            <a:off x="8382000" y="6451600"/>
            <a:ext cx="203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SimSun" pitchFamily="2" charset="-122"/>
              </a:rPr>
              <a:t>92</a:t>
            </a:r>
          </a:p>
        </p:txBody>
      </p:sp>
      <p:sp>
        <p:nvSpPr>
          <p:cNvPr id="63501" name="TextBox 1"/>
          <p:cNvSpPr txBox="1">
            <a:spLocks noChangeArrowheads="1"/>
          </p:cNvSpPr>
          <p:nvPr/>
        </p:nvSpPr>
        <p:spPr bwMode="auto">
          <a:xfrm>
            <a:off x="546100" y="1155700"/>
            <a:ext cx="2159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400">
                <a:solidFill>
                  <a:srgbClr val="00007D"/>
                </a:solidFill>
                <a:latin typeface="Wingdings" pitchFamily="2" charset="2"/>
                <a:ea typeface="SimSun" pitchFamily="2" charset="-122"/>
              </a:rPr>
              <a:t></a:t>
            </a:r>
          </a:p>
        </p:txBody>
      </p:sp>
      <p:sp>
        <p:nvSpPr>
          <p:cNvPr id="63502" name="TextBox 1"/>
          <p:cNvSpPr txBox="1">
            <a:spLocks noChangeArrowheads="1"/>
          </p:cNvSpPr>
          <p:nvPr/>
        </p:nvSpPr>
        <p:spPr bwMode="auto">
          <a:xfrm>
            <a:off x="889000" y="1079500"/>
            <a:ext cx="7571432" cy="9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Іншими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причинами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нерозходження</a:t>
            </a:r>
          </a:p>
          <a:p>
            <a:pPr algn="ctr">
              <a:lnSpc>
                <a:spcPts val="38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хромосом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можуть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бути: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003300" y="2273300"/>
            <a:ext cx="254000" cy="28702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zh-CN" sz="2246" dirty="0">
                <a:solidFill>
                  <a:srgbClr val="9999CC"/>
                </a:solidFill>
                <a:latin typeface="Wingdings" pitchFamily="18" charset="0"/>
                <a:cs typeface="Wingdings" pitchFamily="18" charset="0"/>
              </a:rPr>
              <a:t></a:t>
            </a:r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3000"/>
              </a:lnSpc>
              <a:defRPr/>
            </a:pPr>
            <a:r>
              <a:rPr lang="en-US" altLang="zh-CN" sz="2244" dirty="0">
                <a:solidFill>
                  <a:srgbClr val="9999CC"/>
                </a:solidFill>
                <a:latin typeface="Wingdings" pitchFamily="18" charset="0"/>
                <a:cs typeface="Wingdings" pitchFamily="18" charset="0"/>
              </a:rPr>
              <a:t></a:t>
            </a:r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3000"/>
              </a:lnSpc>
              <a:defRPr/>
            </a:pPr>
            <a:r>
              <a:rPr lang="en-US" altLang="zh-CN" sz="2244" dirty="0">
                <a:solidFill>
                  <a:srgbClr val="9999CC"/>
                </a:solidFill>
                <a:latin typeface="Wingdings" pitchFamily="18" charset="0"/>
                <a:cs typeface="Wingdings" pitchFamily="18" charset="0"/>
              </a:rPr>
              <a:t></a:t>
            </a:r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3000"/>
              </a:lnSpc>
              <a:defRPr/>
            </a:pPr>
            <a:r>
              <a:rPr lang="en-US" altLang="zh-CN" sz="2244" dirty="0">
                <a:solidFill>
                  <a:srgbClr val="9999CC"/>
                </a:solidFill>
                <a:latin typeface="Wingdings" pitchFamily="18" charset="0"/>
                <a:cs typeface="Wingdings" pitchFamily="18" charset="0"/>
              </a:rPr>
              <a:t></a:t>
            </a:r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3000"/>
              </a:lnSpc>
              <a:defRPr/>
            </a:pPr>
            <a:r>
              <a:rPr lang="en-US" altLang="zh-CN" sz="2244" dirty="0">
                <a:solidFill>
                  <a:srgbClr val="9999CC"/>
                </a:solidFill>
                <a:latin typeface="Wingdings" pitchFamily="18" charset="0"/>
                <a:cs typeface="Wingdings" pitchFamily="18" charset="0"/>
              </a:rPr>
              <a:t></a:t>
            </a:r>
          </a:p>
          <a:p>
            <a:pPr>
              <a:lnSpc>
                <a:spcPts val="1000"/>
              </a:lnSpc>
              <a:defRPr/>
            </a:pPr>
            <a:endParaRPr lang="en-US" altLang="zh-CN" dirty="0"/>
          </a:p>
          <a:p>
            <a:pPr>
              <a:lnSpc>
                <a:spcPts val="3000"/>
              </a:lnSpc>
              <a:defRPr/>
            </a:pPr>
            <a:r>
              <a:rPr lang="en-US" altLang="zh-CN" sz="2244" dirty="0">
                <a:solidFill>
                  <a:srgbClr val="9999CC"/>
                </a:solidFill>
                <a:latin typeface="Wingdings" pitchFamily="18" charset="0"/>
                <a:cs typeface="Wingdings" pitchFamily="18" charset="0"/>
              </a:rPr>
              <a:t></a:t>
            </a:r>
          </a:p>
        </p:txBody>
      </p:sp>
      <p:sp>
        <p:nvSpPr>
          <p:cNvPr id="63504" name="TextBox 1"/>
          <p:cNvSpPr txBox="1">
            <a:spLocks noChangeArrowheads="1"/>
          </p:cNvSpPr>
          <p:nvPr/>
        </p:nvSpPr>
        <p:spPr bwMode="auto">
          <a:xfrm>
            <a:off x="1384300" y="2209800"/>
            <a:ext cx="49403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сезонність</a:t>
            </a:r>
          </a:p>
          <a:p>
            <a:pPr>
              <a:lnSpc>
                <a:spcPts val="4000"/>
              </a:lnSpc>
            </a:pP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вік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батька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матері</a:t>
            </a:r>
          </a:p>
          <a:p>
            <a:pPr>
              <a:lnSpc>
                <a:spcPts val="4000"/>
              </a:lnSpc>
            </a:pP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порядок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народження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дітей</a:t>
            </a:r>
          </a:p>
          <a:p>
            <a:pPr>
              <a:lnSpc>
                <a:spcPts val="4000"/>
              </a:lnSpc>
            </a:pP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прийом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ліків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під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час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вагітності</a:t>
            </a:r>
          </a:p>
          <a:p>
            <a:pPr>
              <a:lnSpc>
                <a:spcPts val="4000"/>
              </a:lnSpc>
            </a:pP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гормональні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порушення</a:t>
            </a:r>
          </a:p>
          <a:p>
            <a:pPr>
              <a:lnSpc>
                <a:spcPts val="4000"/>
              </a:lnSpc>
            </a:pP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алкоголізм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та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ін.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09575" y="134938"/>
            <a:ext cx="138113" cy="141287"/>
          </a:xfrm>
          <a:custGeom>
            <a:avLst/>
            <a:gdLst>
              <a:gd name="connsiteX0" fmla="*/ 0 w 138112"/>
              <a:gd name="connsiteY0" fmla="*/ 141287 h 141287"/>
              <a:gd name="connsiteX1" fmla="*/ 138112 w 138112"/>
              <a:gd name="connsiteY1" fmla="*/ 141287 h 141287"/>
              <a:gd name="connsiteX2" fmla="*/ 138112 w 138112"/>
              <a:gd name="connsiteY2" fmla="*/ 0 h 141287"/>
              <a:gd name="connsiteX3" fmla="*/ 0 w 138112"/>
              <a:gd name="connsiteY3" fmla="*/ 0 h 141287"/>
              <a:gd name="connsiteX4" fmla="*/ 0 w 138112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41287">
                <a:moveTo>
                  <a:pt x="0" y="141287"/>
                </a:moveTo>
                <a:lnTo>
                  <a:pt x="138112" y="141287"/>
                </a:lnTo>
                <a:lnTo>
                  <a:pt x="138112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47688" y="0"/>
            <a:ext cx="139700" cy="138113"/>
          </a:xfrm>
          <a:custGeom>
            <a:avLst/>
            <a:gdLst>
              <a:gd name="connsiteX0" fmla="*/ 0 w 139700"/>
              <a:gd name="connsiteY0" fmla="*/ 138112 h 138112"/>
              <a:gd name="connsiteX1" fmla="*/ 139700 w 139700"/>
              <a:gd name="connsiteY1" fmla="*/ 138112 h 138112"/>
              <a:gd name="connsiteX2" fmla="*/ 139700 w 139700"/>
              <a:gd name="connsiteY2" fmla="*/ 0 h 138112"/>
              <a:gd name="connsiteX3" fmla="*/ 0 w 139700"/>
              <a:gd name="connsiteY3" fmla="*/ 0 h 138112"/>
              <a:gd name="connsiteX4" fmla="*/ 0 w 139700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38112">
                <a:moveTo>
                  <a:pt x="0" y="138112"/>
                </a:moveTo>
                <a:lnTo>
                  <a:pt x="139700" y="138112"/>
                </a:lnTo>
                <a:lnTo>
                  <a:pt x="139700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7688" y="134938"/>
            <a:ext cx="139700" cy="141287"/>
          </a:xfrm>
          <a:custGeom>
            <a:avLst/>
            <a:gdLst>
              <a:gd name="connsiteX0" fmla="*/ 0 w 139700"/>
              <a:gd name="connsiteY0" fmla="*/ 141287 h 141287"/>
              <a:gd name="connsiteX1" fmla="*/ 139700 w 139700"/>
              <a:gd name="connsiteY1" fmla="*/ 141287 h 141287"/>
              <a:gd name="connsiteX2" fmla="*/ 139700 w 139700"/>
              <a:gd name="connsiteY2" fmla="*/ 0 h 141287"/>
              <a:gd name="connsiteX3" fmla="*/ 0 w 139700"/>
              <a:gd name="connsiteY3" fmla="*/ 0 h 141287"/>
              <a:gd name="connsiteX4" fmla="*/ 0 w 139700"/>
              <a:gd name="connsiteY4" fmla="*/ 141287 h 1412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9700" h="141287">
                <a:moveTo>
                  <a:pt x="0" y="141287"/>
                </a:moveTo>
                <a:lnTo>
                  <a:pt x="139700" y="141287"/>
                </a:lnTo>
                <a:lnTo>
                  <a:pt x="139700" y="0"/>
                </a:lnTo>
                <a:lnTo>
                  <a:pt x="0" y="0"/>
                </a:lnTo>
                <a:lnTo>
                  <a:pt x="0" y="141287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74638" y="274638"/>
            <a:ext cx="136525" cy="138112"/>
          </a:xfrm>
          <a:custGeom>
            <a:avLst/>
            <a:gdLst>
              <a:gd name="connsiteX0" fmla="*/ 0 w 136525"/>
              <a:gd name="connsiteY0" fmla="*/ 138112 h 138112"/>
              <a:gd name="connsiteX1" fmla="*/ 136525 w 136525"/>
              <a:gd name="connsiteY1" fmla="*/ 138112 h 138112"/>
              <a:gd name="connsiteX2" fmla="*/ 136525 w 136525"/>
              <a:gd name="connsiteY2" fmla="*/ 0 h 138112"/>
              <a:gd name="connsiteX3" fmla="*/ 0 w 136525"/>
              <a:gd name="connsiteY3" fmla="*/ 0 h 138112"/>
              <a:gd name="connsiteX4" fmla="*/ 0 w 136525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8112">
                <a:moveTo>
                  <a:pt x="0" y="138112"/>
                </a:moveTo>
                <a:lnTo>
                  <a:pt x="136525" y="138112"/>
                </a:lnTo>
                <a:lnTo>
                  <a:pt x="136525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CCCCE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1763" y="136525"/>
            <a:ext cx="141287" cy="138113"/>
          </a:xfrm>
          <a:custGeom>
            <a:avLst/>
            <a:gdLst>
              <a:gd name="connsiteX0" fmla="*/ 0 w 141287"/>
              <a:gd name="connsiteY0" fmla="*/ 138112 h 138112"/>
              <a:gd name="connsiteX1" fmla="*/ 141287 w 141287"/>
              <a:gd name="connsiteY1" fmla="*/ 138112 h 138112"/>
              <a:gd name="connsiteX2" fmla="*/ 141287 w 141287"/>
              <a:gd name="connsiteY2" fmla="*/ 0 h 138112"/>
              <a:gd name="connsiteX3" fmla="*/ 0 w 141287"/>
              <a:gd name="connsiteY3" fmla="*/ 0 h 138112"/>
              <a:gd name="connsiteX4" fmla="*/ 0 w 141287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1287" h="138112">
                <a:moveTo>
                  <a:pt x="0" y="138112"/>
                </a:moveTo>
                <a:lnTo>
                  <a:pt x="141287" y="138112"/>
                </a:lnTo>
                <a:lnTo>
                  <a:pt x="141287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0000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09575" y="271463"/>
            <a:ext cx="138113" cy="138112"/>
          </a:xfrm>
          <a:custGeom>
            <a:avLst/>
            <a:gdLst>
              <a:gd name="connsiteX0" fmla="*/ 0 w 138112"/>
              <a:gd name="connsiteY0" fmla="*/ 138112 h 138112"/>
              <a:gd name="connsiteX1" fmla="*/ 138112 w 138112"/>
              <a:gd name="connsiteY1" fmla="*/ 138112 h 138112"/>
              <a:gd name="connsiteX2" fmla="*/ 138112 w 138112"/>
              <a:gd name="connsiteY2" fmla="*/ 0 h 138112"/>
              <a:gd name="connsiteX3" fmla="*/ 0 w 138112"/>
              <a:gd name="connsiteY3" fmla="*/ 0 h 138112"/>
              <a:gd name="connsiteX4" fmla="*/ 0 w 138112"/>
              <a:gd name="connsiteY4" fmla="*/ 138112 h 138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8112" h="138112">
                <a:moveTo>
                  <a:pt x="0" y="138112"/>
                </a:moveTo>
                <a:lnTo>
                  <a:pt x="138112" y="138112"/>
                </a:lnTo>
                <a:lnTo>
                  <a:pt x="138112" y="0"/>
                </a:lnTo>
                <a:lnTo>
                  <a:pt x="0" y="0"/>
                </a:lnTo>
                <a:lnTo>
                  <a:pt x="0" y="138112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74638" y="409575"/>
            <a:ext cx="136525" cy="136525"/>
          </a:xfrm>
          <a:custGeom>
            <a:avLst/>
            <a:gdLst>
              <a:gd name="connsiteX0" fmla="*/ 0 w 136525"/>
              <a:gd name="connsiteY0" fmla="*/ 136525 h 136525"/>
              <a:gd name="connsiteX1" fmla="*/ 136525 w 136525"/>
              <a:gd name="connsiteY1" fmla="*/ 136525 h 136525"/>
              <a:gd name="connsiteX2" fmla="*/ 136525 w 136525"/>
              <a:gd name="connsiteY2" fmla="*/ 0 h 136525"/>
              <a:gd name="connsiteX3" fmla="*/ 0 w 136525"/>
              <a:gd name="connsiteY3" fmla="*/ 0 h 136525"/>
              <a:gd name="connsiteX4" fmla="*/ 0 w 136525"/>
              <a:gd name="connsiteY4" fmla="*/ 136525 h 136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6525" h="136525">
                <a:moveTo>
                  <a:pt x="0" y="136525"/>
                </a:moveTo>
                <a:lnTo>
                  <a:pt x="136525" y="136525"/>
                </a:lnTo>
                <a:lnTo>
                  <a:pt x="136525" y="0"/>
                </a:lnTo>
                <a:lnTo>
                  <a:pt x="0" y="0"/>
                </a:lnTo>
                <a:lnTo>
                  <a:pt x="0" y="136525"/>
                </a:lnTo>
              </a:path>
            </a:pathLst>
          </a:custGeom>
          <a:solidFill>
            <a:srgbClr val="9999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45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27000"/>
            <a:ext cx="8737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4" name="TextBox 1"/>
          <p:cNvSpPr txBox="1">
            <a:spLocks noChangeArrowheads="1"/>
          </p:cNvSpPr>
          <p:nvPr/>
        </p:nvSpPr>
        <p:spPr bwMode="auto">
          <a:xfrm>
            <a:off x="546100" y="1727200"/>
            <a:ext cx="2159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400">
                <a:solidFill>
                  <a:srgbClr val="00007D"/>
                </a:solidFill>
                <a:latin typeface="Wingdings" pitchFamily="2" charset="2"/>
                <a:ea typeface="SimSun" pitchFamily="2" charset="-122"/>
              </a:rPr>
              <a:t></a:t>
            </a:r>
          </a:p>
        </p:txBody>
      </p:sp>
      <p:sp>
        <p:nvSpPr>
          <p:cNvPr id="64525" name="TextBox 1"/>
          <p:cNvSpPr txBox="1">
            <a:spLocks noChangeArrowheads="1"/>
          </p:cNvSpPr>
          <p:nvPr/>
        </p:nvSpPr>
        <p:spPr bwMode="auto">
          <a:xfrm>
            <a:off x="889000" y="1638300"/>
            <a:ext cx="51689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Фактор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ризика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–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вік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матері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003300" y="2273300"/>
            <a:ext cx="241300" cy="304800"/>
          </a:xfrm>
          <a:prstGeom prst="rect">
            <a:avLst/>
          </a:prstGeom>
          <a:noFill/>
        </p:spPr>
        <p:txBody>
          <a:bodyPr wrap="none" lIns="0" tIns="0" rIns="0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zh-CN" sz="2244" dirty="0">
                <a:solidFill>
                  <a:srgbClr val="9999CC"/>
                </a:solidFill>
                <a:latin typeface="Wingdings" pitchFamily="18" charset="0"/>
                <a:cs typeface="Wingdings" pitchFamily="18" charset="0"/>
              </a:rPr>
              <a:t></a:t>
            </a:r>
          </a:p>
        </p:txBody>
      </p:sp>
      <p:sp>
        <p:nvSpPr>
          <p:cNvPr id="64527" name="TextBox 1"/>
          <p:cNvSpPr txBox="1">
            <a:spLocks noChangeArrowheads="1"/>
          </p:cNvSpPr>
          <p:nvPr/>
        </p:nvSpPr>
        <p:spPr bwMode="auto">
          <a:xfrm>
            <a:off x="1282700" y="2222500"/>
            <a:ext cx="7213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3100"/>
              </a:lnSpc>
              <a:tabLst>
                <a:tab pos="101600" algn="l"/>
              </a:tabLst>
            </a:pPr>
            <a:r>
              <a:rPr lang="en-US" altLang="zh-CN">
                <a:ea typeface="SimSun" pitchFamily="2" charset="-122"/>
              </a:rPr>
              <a:t>	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ризик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народження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хворої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дитини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особливо</a:t>
            </a:r>
          </a:p>
          <a:p>
            <a:pPr>
              <a:lnSpc>
                <a:spcPts val="3300"/>
              </a:lnSpc>
              <a:tabLst>
                <a:tab pos="101600" algn="l"/>
              </a:tabLst>
            </a:pP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різко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зростає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після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35</a:t>
            </a:r>
            <a:r>
              <a:rPr lang="en-US" altLang="zh-CN" sz="27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700" b="1">
                <a:solidFill>
                  <a:srgbClr val="00007D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років</a:t>
            </a:r>
          </a:p>
        </p:txBody>
      </p:sp>
      <p:sp>
        <p:nvSpPr>
          <p:cNvPr id="64528" name="TextBox 1"/>
          <p:cNvSpPr txBox="1">
            <a:spLocks noChangeArrowheads="1"/>
          </p:cNvSpPr>
          <p:nvPr/>
        </p:nvSpPr>
        <p:spPr bwMode="auto">
          <a:xfrm>
            <a:off x="546100" y="3251200"/>
            <a:ext cx="2159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400">
                <a:solidFill>
                  <a:srgbClr val="00007D"/>
                </a:solidFill>
                <a:latin typeface="Wingdings" pitchFamily="2" charset="2"/>
                <a:ea typeface="SimSun" pitchFamily="2" charset="-122"/>
              </a:rPr>
              <a:t></a:t>
            </a:r>
          </a:p>
        </p:txBody>
      </p:sp>
      <p:sp>
        <p:nvSpPr>
          <p:cNvPr id="64529" name="TextBox 1"/>
          <p:cNvSpPr txBox="1">
            <a:spLocks noChangeArrowheads="1"/>
          </p:cNvSpPr>
          <p:nvPr/>
        </p:nvSpPr>
        <p:spPr bwMode="auto">
          <a:xfrm>
            <a:off x="889000" y="3276600"/>
            <a:ext cx="7771358" cy="354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>
            <a:spAutoFit/>
          </a:bodyPr>
          <a:lstStyle/>
          <a:p>
            <a:pPr>
              <a:lnSpc>
                <a:spcPts val="3500"/>
              </a:lnSpc>
              <a:tabLst>
                <a:tab pos="7493000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Це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характерно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для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будь-яких</a:t>
            </a:r>
          </a:p>
          <a:p>
            <a:pPr>
              <a:lnSpc>
                <a:spcPts val="3800"/>
              </a:lnSpc>
              <a:tabLst>
                <a:tab pos="7493000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хромосомних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захворювань,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але</a:t>
            </a:r>
          </a:p>
          <a:p>
            <a:pPr>
              <a:lnSpc>
                <a:spcPts val="3800"/>
              </a:lnSpc>
              <a:tabLst>
                <a:tab pos="7493000" algn="l"/>
              </a:tabLst>
            </a:pP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найчіткіше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спостерігається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для</a:t>
            </a:r>
            <a:r>
              <a:rPr lang="en-US" altLang="zh-CN" sz="32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хвороби</a:t>
            </a:r>
          </a:p>
          <a:p>
            <a:pPr>
              <a:lnSpc>
                <a:spcPts val="3800"/>
              </a:lnSpc>
              <a:tabLst>
                <a:tab pos="7493000" algn="l"/>
              </a:tabLst>
            </a:pPr>
            <a:r>
              <a:rPr lang="en-US" altLang="zh-CN" sz="32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Дауна</a:t>
            </a:r>
            <a:r>
              <a:rPr lang="uk-UA" altLang="zh-CN" sz="32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lang="en-US" altLang="zh-CN" sz="3200">
              <a:solidFill>
                <a:srgbClr val="00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7493000" algn="l"/>
              </a:tabLst>
            </a:pPr>
            <a:endParaRPr lang="en-US" altLang="zh-CN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7493000" algn="l"/>
              </a:tabLst>
            </a:pPr>
            <a:endParaRPr lang="en-US" altLang="zh-CN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7493000" algn="l"/>
              </a:tabLst>
            </a:pPr>
            <a:endParaRPr lang="en-US" altLang="zh-CN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7493000" algn="l"/>
              </a:tabLst>
            </a:pPr>
            <a:endParaRPr lang="en-US" altLang="zh-CN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7493000" algn="l"/>
              </a:tabLst>
            </a:pPr>
            <a:endParaRPr lang="en-US" altLang="zh-CN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7493000" algn="l"/>
              </a:tabLst>
            </a:pPr>
            <a:endParaRPr lang="en-US" altLang="zh-CN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7493000" algn="l"/>
              </a:tabLst>
            </a:pPr>
            <a:endParaRPr lang="en-US" altLang="zh-CN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7493000" algn="l"/>
              </a:tabLst>
            </a:pPr>
            <a:endParaRPr lang="en-US" altLang="zh-CN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7493000" algn="l"/>
              </a:tabLst>
            </a:pPr>
            <a:endParaRPr lang="en-US" altLang="zh-CN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ts val="1000"/>
              </a:lnSpc>
              <a:tabLst>
                <a:tab pos="7493000" algn="l"/>
              </a:tabLst>
            </a:pPr>
            <a:endParaRPr lang="en-US" altLang="zh-CN">
              <a:ea typeface="SimSun" pitchFamily="2" charset="-122"/>
              <a:cs typeface="Times New Roman" pitchFamily="18" charset="0"/>
            </a:endParaRPr>
          </a:p>
          <a:p>
            <a:pPr>
              <a:lnSpc>
                <a:spcPts val="2400"/>
              </a:lnSpc>
              <a:tabLst>
                <a:tab pos="7493000" algn="l"/>
              </a:tabLst>
            </a:pPr>
            <a:r>
              <a:rPr lang="en-US" altLang="zh-CN">
                <a:ea typeface="SimSun" pitchFamily="2" charset="-122"/>
                <a:cs typeface="Times New Roman" pitchFamily="18" charset="0"/>
              </a:rPr>
              <a:t>	</a:t>
            </a:r>
            <a:r>
              <a:rPr lang="en-US" altLang="zh-CN" sz="1200">
                <a:solidFill>
                  <a:srgbClr val="000000"/>
                </a:solidFill>
                <a:latin typeface="Arial Black" pitchFamily="34" charset="0"/>
                <a:ea typeface="SimSun" pitchFamily="2" charset="-122"/>
                <a:cs typeface="Times New Roman" pitchFamily="18" charset="0"/>
              </a:rPr>
              <a:t>93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6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/>
              <a:t>Найбільш поширені генні хвороби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784976" cy="56166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85725" indent="366713" algn="just">
              <a:buNone/>
            </a:pPr>
            <a:r>
              <a:rPr lang="uk-UA" smtClean="0"/>
              <a:t>З порушеннями метаболізму амінокислоти фенілаланіну пов’язано декілька спадкових хвороб.</a:t>
            </a:r>
            <a:endParaRPr lang="ru-RU" smtClean="0"/>
          </a:p>
          <a:p>
            <a:pPr marL="85725" indent="366713" algn="just">
              <a:buNone/>
            </a:pPr>
            <a:r>
              <a:rPr lang="uk-UA" b="1" smtClean="0"/>
              <a:t>При фенілкетунурії</a:t>
            </a:r>
            <a:r>
              <a:rPr lang="uk-UA" smtClean="0"/>
              <a:t> в сечі і крові хворих накопичується проміжний продукт метаболізму фенілаланіну – фенілпіровиноградна кислота, яка викликає токсикоз нервових клітин мозку. Дитина народжується здоровою, але протягом 1-го року життя у неї руйнується ЦНС. Хвороби можливо уникнути за ранньої діагностики і за умови переведення дитини на дієту, що не містить фенілаланіну. У жінок, яких вилікували від фенілкетонурії, можуть народжуватися діти з розумовою відсталістю, тому що фенілпіровиноградна кислота проходить через плацентарний бар’єр і руйнує нервові клітини плоду.</a:t>
            </a:r>
          </a:p>
          <a:p>
            <a:pPr marL="85725" indent="366713" algn="just">
              <a:buNone/>
            </a:pPr>
            <a:r>
              <a:rPr lang="uk-UA" b="1" u="sng" smtClean="0"/>
              <a:t>З порушенням інших ланцюгів обміну фенілаланіну пов’язані такі хвороби як альбінізм, кретинізм, тирозиноз, алкаптонурія.</a:t>
            </a:r>
            <a:endParaRPr lang="ru-RU" b="1" u="sng" smtClean="0"/>
          </a:p>
          <a:p>
            <a:endParaRPr lang="ru-RU"/>
          </a:p>
        </p:txBody>
      </p:sp>
      <p:sp>
        <p:nvSpPr>
          <p:cNvPr id="22530" name="AutoShape 2" descr="Фенилкетонурия: симптомы, причины, леч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Фенилкетонурия: симптомы, причины, леч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3672408"/>
          </a:xfrm>
        </p:spPr>
        <p:txBody>
          <a:bodyPr>
            <a:normAutofit/>
          </a:bodyPr>
          <a:lstStyle/>
          <a:p>
            <a:pPr marL="85725" indent="366713" algn="just">
              <a:buNone/>
            </a:pPr>
            <a:r>
              <a:rPr lang="uk-UA" smtClean="0"/>
              <a:t>До хвороб порушення мінерального обміну належить </a:t>
            </a:r>
            <a:r>
              <a:rPr lang="uk-UA" b="1" smtClean="0"/>
              <a:t>спадкова форма рахіту</a:t>
            </a:r>
            <a:r>
              <a:rPr lang="uk-UA" smtClean="0"/>
              <a:t>, зумовлена порушенням засвоєння кальцію і </a:t>
            </a:r>
            <a:r>
              <a:rPr lang="uk-UA" b="1" smtClean="0"/>
              <a:t>хвороба Коновалова-Вільсона</a:t>
            </a:r>
            <a:r>
              <a:rPr lang="uk-UA" smtClean="0"/>
              <a:t>, пов’язана із нестачею церулоплазміну, який зв’язує і виводить із організму надлишок міді. Мідь нагромаджується у клітинах печінки і мозку, викликаючи їх дегенерацію.</a:t>
            </a:r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smtClean="0"/>
              <a:t>Найбільш поширені генні хвороби</a:t>
            </a:r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7504" y="4979308"/>
            <a:ext cx="3096344" cy="1878692"/>
          </a:xfrm>
          <a:prstGeom prst="rect">
            <a:avLst/>
          </a:prstGeom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56794"/>
            <a:ext cx="3119835" cy="197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ДЯКУЮ ЗА УВАГУ!</a:t>
            </a:r>
            <a:endParaRPr lang="ru-RU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4252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/>
              <a:t>Методи вивчення спадковості людини</a:t>
            </a:r>
            <a:endParaRPr lang="ru-RU" b="1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25144"/>
          </a:xfrm>
        </p:spPr>
        <p:txBody>
          <a:bodyPr>
            <a:normAutofit fontScale="92500" lnSpcReduction="10000"/>
          </a:bodyPr>
          <a:lstStyle/>
          <a:p>
            <a:pPr marL="85725" indent="366713" algn="just">
              <a:buNone/>
            </a:pPr>
            <a:r>
              <a:rPr lang="uk-UA" b="1" smtClean="0"/>
              <a:t>Генеалогічний метод </a:t>
            </a:r>
            <a:r>
              <a:rPr lang="uk-UA" smtClean="0"/>
              <a:t>використовують для встановлення типу успадкування ознаки. Він ґрунтується на простеженні будь-якої ознаки у ряді поколінь з вказівкою родинних зв’язків між членами родоводу.</a:t>
            </a:r>
            <a:endParaRPr lang="ru-RU" smtClean="0"/>
          </a:p>
          <a:p>
            <a:pPr marL="85725" indent="366713" algn="just">
              <a:buNone/>
            </a:pPr>
            <a:r>
              <a:rPr lang="uk-UA" smtClean="0"/>
              <a:t>Збирання даних починається з </a:t>
            </a:r>
            <a:r>
              <a:rPr lang="uk-UA" b="1" smtClean="0"/>
              <a:t>пробанда </a:t>
            </a:r>
            <a:r>
              <a:rPr lang="uk-UA" smtClean="0"/>
              <a:t>– особи, родовід якої необхідно скласти. Брати і сестри пробанда називаються </a:t>
            </a:r>
            <a:r>
              <a:rPr lang="uk-UA" b="1" smtClean="0"/>
              <a:t>сібсами</a:t>
            </a:r>
            <a:r>
              <a:rPr lang="uk-UA" smtClean="0"/>
              <a:t>. Звичайно родовід складають за однією або кількома ознаками. Складання родоводу порівняно проста справа, проте, при уявній доступності і простоті цей метод потребує великої ретельності і високої кваліфікації лікаря-генетика.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37051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/>
              <a:t>Стандартні позначення для складання родоводів</a:t>
            </a:r>
            <a:endParaRPr lang="ru-RU"/>
          </a:p>
        </p:txBody>
      </p:sp>
      <p:pic>
        <p:nvPicPr>
          <p:cNvPr id="4" name="image1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416824" cy="48345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Генеалогічний метод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8856984" cy="5184576"/>
          </a:xfrm>
        </p:spPr>
        <p:txBody>
          <a:bodyPr>
            <a:normAutofit fontScale="62500" lnSpcReduction="20000"/>
          </a:bodyPr>
          <a:lstStyle/>
          <a:p>
            <a:pPr marL="85725" indent="366713" algn="just">
              <a:buNone/>
            </a:pPr>
            <a:r>
              <a:rPr lang="uk-UA" b="1" smtClean="0"/>
              <a:t>Основні ознаки аутосомно-домінантного успадкування в родоводі такі: </a:t>
            </a:r>
            <a:r>
              <a:rPr lang="uk-UA" smtClean="0"/>
              <a:t>прояв ознаки у рівній мірі у представників обох статей, наявність хворих у всіх поколіннях і при великій кількості сибсів і по горизонталі. Приклад: синдактилія, брахидактилія.</a:t>
            </a:r>
            <a:endParaRPr lang="ru-RU" smtClean="0"/>
          </a:p>
          <a:p>
            <a:pPr marL="85725" indent="366713" algn="just">
              <a:buNone/>
            </a:pPr>
            <a:r>
              <a:rPr lang="uk-UA" b="1" smtClean="0"/>
              <a:t>Основні ознаки аутосомно-рецесивного успадкування: </a:t>
            </a:r>
            <a:r>
              <a:rPr lang="uk-UA" smtClean="0"/>
              <a:t>відносно невелика кількість хворих у родоводі, наявність хворих „по горизонталі”. При прояві рецесивних захворювань часто зустрічається кровна спорідненість батьків хворого. Приклад: амавротична ідіотія.</a:t>
            </a:r>
            <a:endParaRPr lang="ru-RU" smtClean="0"/>
          </a:p>
          <a:p>
            <a:pPr marL="85725" indent="366713" algn="just">
              <a:buNone/>
            </a:pPr>
            <a:r>
              <a:rPr lang="uk-UA" b="1" smtClean="0"/>
              <a:t>Для домінантного успадкування, зчепленого із Х-хромосомою, характерна </a:t>
            </a:r>
            <a:r>
              <a:rPr lang="uk-UA" smtClean="0"/>
              <a:t>наявність хворих у всіх поколіннях, від хворого батька ген передається всім дочкам, сини здорові, від матері ознаку в рівній мірі успадковує половина дочок і синів. Приклад: гіпофосфатемія.</a:t>
            </a:r>
            <a:endParaRPr lang="ru-RU" smtClean="0"/>
          </a:p>
          <a:p>
            <a:pPr marL="85725" indent="366713" algn="just">
              <a:buNone/>
            </a:pPr>
            <a:r>
              <a:rPr lang="uk-UA" b="1" smtClean="0"/>
              <a:t>Для рецесивного успадкування, зчепленого із Х-хромосомою </a:t>
            </a:r>
            <a:r>
              <a:rPr lang="uk-UA" smtClean="0"/>
              <a:t>(гемофілія А і В, дальтонізм) характерне переважання хворих чоловічої статі, ознака передається від діда – онукам чоловічої статі, а дочки є носіями хвороби в гетерозиготному стані.</a:t>
            </a:r>
            <a:endParaRPr lang="ru-RU" smtClean="0"/>
          </a:p>
          <a:p>
            <a:pPr marL="85725" indent="366713" algn="just">
              <a:buNone/>
            </a:pPr>
            <a:r>
              <a:rPr lang="uk-UA" b="1" smtClean="0"/>
              <a:t>Ознаки, зчеплені з Y-хромосомою, передаються тільки по чоловічій лінії усім синам і онукам.</a:t>
            </a:r>
            <a:r>
              <a:rPr lang="uk-UA" smtClean="0"/>
              <a:t> Приклади: пігментний ретиніт, декілька форм азооспермії, дисхондростеоз и гонадобластома, порушення дифференціювання статі.</a:t>
            </a:r>
            <a:endParaRPr lang="ru-RU" smtClean="0"/>
          </a:p>
          <a:p>
            <a:pPr marL="85725" indent="366713" algn="just">
              <a:buNone/>
            </a:pPr>
            <a:r>
              <a:rPr lang="uk-UA" b="1" i="1" smtClean="0"/>
              <a:t>Ознаки, які визначаються мітохондріальними генами успадковуються по материнській лінії, тому що зигота отримує цитоплазму лише від яйцеклітини.</a:t>
            </a:r>
            <a:endParaRPr lang="ru-RU" b="1" i="1" smtClean="0"/>
          </a:p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/>
              <a:t>Близнюковий метод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9036496" cy="597666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85725" indent="366713" algn="just">
              <a:buNone/>
            </a:pPr>
            <a:r>
              <a:rPr lang="uk-UA" b="1" smtClean="0"/>
              <a:t>Близнюковий метод </a:t>
            </a:r>
            <a:r>
              <a:rPr lang="uk-UA" smtClean="0"/>
              <a:t>використовують для оцінки внеску спадковості і середовища у розвиток ознаки. Це один із найбільш ранніх методів вивчення генетики людини, але він не втратив свого значення і сьогодні.</a:t>
            </a:r>
          </a:p>
          <a:p>
            <a:pPr marL="85725" indent="366713" algn="just">
              <a:buNone/>
            </a:pPr>
            <a:r>
              <a:rPr lang="uk-UA" smtClean="0"/>
              <a:t>Якщо досліджувана ознака проявляється в обох близнят пари, їх називають </a:t>
            </a:r>
            <a:r>
              <a:rPr lang="uk-UA" b="1" smtClean="0"/>
              <a:t>конкордантними</a:t>
            </a:r>
            <a:r>
              <a:rPr lang="uk-UA" smtClean="0"/>
              <a:t>. Оскільки у монозиготних близнят однакові генотипи, то наявні відмінності викликаються умовами середовища у період або внутрішньоутробного розвитку, або формуванням організму після народження. Великий інтерес для вирішення ряду питань мають випадки, коли близнюки за якихось причин росли і виховувались в різних умовах.</a:t>
            </a:r>
            <a:endParaRPr lang="ru-RU" smtClean="0"/>
          </a:p>
          <a:p>
            <a:pPr marL="85725" indent="366713" algn="just">
              <a:buNone/>
            </a:pPr>
            <a:r>
              <a:rPr lang="uk-UA" b="1" i="1" smtClean="0"/>
              <a:t>Для оцінки ролі спадковості у розвитку тієї або іншої ознаки роблять розрахунки коефіцієнту спадковості Н за формулою:</a:t>
            </a:r>
            <a:endParaRPr lang="ru-RU" b="1" i="1" smtClean="0"/>
          </a:p>
          <a:p>
            <a:pPr marL="85725" indent="0" algn="just">
              <a:buNone/>
            </a:pPr>
            <a:r>
              <a:rPr lang="uk-UA" b="1" i="1" smtClean="0"/>
              <a:t>H = </a:t>
            </a:r>
            <a:r>
              <a:rPr lang="uk-UA" b="1" i="1" smtClean="0"/>
              <a:t>(% </a:t>
            </a:r>
            <a:r>
              <a:rPr lang="uk-UA" b="1" i="1" smtClean="0"/>
              <a:t>подібності ОБ - % подібності </a:t>
            </a:r>
            <a:r>
              <a:rPr lang="uk-UA" b="1" i="1" smtClean="0"/>
              <a:t>ДБ)  </a:t>
            </a:r>
            <a:r>
              <a:rPr lang="en-US" b="1" i="1" smtClean="0"/>
              <a:t>/ </a:t>
            </a:r>
            <a:r>
              <a:rPr lang="uk-UA" b="1" i="1" smtClean="0"/>
              <a:t>(100 </a:t>
            </a:r>
            <a:r>
              <a:rPr lang="uk-UA" b="1" i="1" smtClean="0"/>
              <a:t>% - % подібності </a:t>
            </a:r>
            <a:r>
              <a:rPr lang="uk-UA" b="1" i="1" smtClean="0"/>
              <a:t>ДБ)</a:t>
            </a:r>
            <a:endParaRPr lang="ru-RU" b="1" i="1" smtClean="0"/>
          </a:p>
          <a:p>
            <a:pPr marL="85725" indent="366713" algn="just">
              <a:buNone/>
            </a:pPr>
            <a:r>
              <a:rPr lang="uk-UA" smtClean="0"/>
              <a:t>Якщо Н</a:t>
            </a:r>
            <a:r>
              <a:rPr lang="en-US" smtClean="0"/>
              <a:t> </a:t>
            </a:r>
            <a:r>
              <a:rPr lang="uk-UA" smtClean="0"/>
              <a:t>=</a:t>
            </a:r>
            <a:r>
              <a:rPr lang="en-US" smtClean="0"/>
              <a:t> </a:t>
            </a:r>
            <a:r>
              <a:rPr lang="uk-UA" smtClean="0"/>
              <a:t>1</a:t>
            </a:r>
            <a:r>
              <a:rPr lang="en-US" smtClean="0"/>
              <a:t> </a:t>
            </a:r>
            <a:r>
              <a:rPr lang="uk-UA" smtClean="0"/>
              <a:t>–</a:t>
            </a:r>
            <a:r>
              <a:rPr lang="en-US" smtClean="0"/>
              <a:t> </a:t>
            </a:r>
            <a:r>
              <a:rPr lang="uk-UA" smtClean="0"/>
              <a:t>ознака</a:t>
            </a:r>
            <a:r>
              <a:rPr lang="en-US" smtClean="0"/>
              <a:t> </a:t>
            </a:r>
            <a:r>
              <a:rPr lang="uk-UA" smtClean="0"/>
              <a:t>цілком</a:t>
            </a:r>
            <a:r>
              <a:rPr lang="en-US" smtClean="0"/>
              <a:t> </a:t>
            </a:r>
            <a:r>
              <a:rPr lang="uk-UA" smtClean="0"/>
              <a:t>визначається</a:t>
            </a:r>
            <a:r>
              <a:rPr lang="en-US" smtClean="0"/>
              <a:t> </a:t>
            </a:r>
            <a:r>
              <a:rPr lang="uk-UA" smtClean="0"/>
              <a:t>спадковим компонентом;</a:t>
            </a:r>
            <a:endParaRPr lang="ru-RU" smtClean="0"/>
          </a:p>
          <a:p>
            <a:pPr marL="85725" indent="366713" algn="just">
              <a:buNone/>
            </a:pPr>
            <a:r>
              <a:rPr lang="uk-UA" smtClean="0"/>
              <a:t>Н = 0 – визначальну роль відіграє середовище;</a:t>
            </a:r>
            <a:endParaRPr lang="ru-RU" smtClean="0"/>
          </a:p>
          <a:p>
            <a:pPr marL="85725" indent="366713" algn="just">
              <a:buNone/>
            </a:pPr>
            <a:r>
              <a:rPr lang="uk-UA" smtClean="0"/>
              <a:t>Н = 0,5 – приблизно однаковий вплив середовища і спадковості. </a:t>
            </a:r>
            <a:endParaRPr lang="en-US" smtClean="0"/>
          </a:p>
          <a:p>
            <a:pPr marL="85725" indent="366713" algn="just">
              <a:buNone/>
            </a:pPr>
            <a:r>
              <a:rPr lang="uk-UA" smtClean="0"/>
              <a:t>Приклад:</a:t>
            </a:r>
            <a:r>
              <a:rPr lang="en-US" smtClean="0"/>
              <a:t> </a:t>
            </a:r>
            <a:r>
              <a:rPr lang="uk-UA" smtClean="0"/>
              <a:t>Конкордантність</a:t>
            </a:r>
            <a:r>
              <a:rPr lang="en-US" smtClean="0"/>
              <a:t> </a:t>
            </a:r>
            <a:r>
              <a:rPr lang="uk-UA" smtClean="0"/>
              <a:t>ОБ</a:t>
            </a:r>
            <a:r>
              <a:rPr lang="en-US" smtClean="0"/>
              <a:t> </a:t>
            </a:r>
            <a:r>
              <a:rPr lang="uk-UA" smtClean="0"/>
              <a:t>за</a:t>
            </a:r>
            <a:r>
              <a:rPr lang="en-US" smtClean="0"/>
              <a:t> </a:t>
            </a:r>
            <a:r>
              <a:rPr lang="uk-UA" smtClean="0"/>
              <a:t>шизофренією</a:t>
            </a:r>
            <a:r>
              <a:rPr lang="en-US" smtClean="0"/>
              <a:t> </a:t>
            </a:r>
            <a:r>
              <a:rPr lang="uk-UA" smtClean="0"/>
              <a:t>=</a:t>
            </a:r>
            <a:r>
              <a:rPr lang="en-US" smtClean="0"/>
              <a:t> </a:t>
            </a:r>
            <a:r>
              <a:rPr lang="uk-UA" smtClean="0"/>
              <a:t>70</a:t>
            </a:r>
            <a:r>
              <a:rPr lang="en-US" smtClean="0"/>
              <a:t> </a:t>
            </a:r>
            <a:r>
              <a:rPr lang="uk-UA" smtClean="0"/>
              <a:t>%,</a:t>
            </a:r>
            <a:r>
              <a:rPr lang="en-US" smtClean="0"/>
              <a:t> </a:t>
            </a:r>
            <a:r>
              <a:rPr lang="uk-UA" smtClean="0"/>
              <a:t>дизиготних – 13</a:t>
            </a:r>
            <a:r>
              <a:rPr lang="en-US" smtClean="0"/>
              <a:t> </a:t>
            </a:r>
            <a:r>
              <a:rPr lang="uk-UA" smtClean="0"/>
              <a:t>%</a:t>
            </a:r>
            <a:endParaRPr lang="ru-RU" smtClean="0"/>
          </a:p>
          <a:p>
            <a:pPr marL="85725" indent="366713" algn="just">
              <a:buNone/>
            </a:pPr>
            <a:r>
              <a:rPr lang="uk-UA" smtClean="0"/>
              <a:t/>
            </a:r>
            <a:br>
              <a:rPr lang="uk-UA" smtClean="0"/>
            </a:br>
            <a:r>
              <a:rPr lang="uk-UA" smtClean="0"/>
              <a:t>H = </a:t>
            </a:r>
            <a:r>
              <a:rPr lang="uk-UA" u="sng" smtClean="0"/>
              <a:t>70 -13</a:t>
            </a:r>
            <a:r>
              <a:rPr lang="en-US" u="sng" smtClean="0"/>
              <a:t>             </a:t>
            </a:r>
            <a:r>
              <a:rPr lang="uk-UA" smtClean="0"/>
              <a:t>= 0,65, або 65%;</a:t>
            </a:r>
            <a:endParaRPr lang="ru-RU" smtClean="0"/>
          </a:p>
          <a:p>
            <a:pPr marL="85725" indent="366713" algn="just">
              <a:buNone/>
            </a:pPr>
            <a:r>
              <a:rPr lang="uk-UA" smtClean="0"/>
              <a:t>100 -13</a:t>
            </a:r>
            <a:endParaRPr lang="ru-RU" smtClean="0"/>
          </a:p>
          <a:p>
            <a:pPr marL="85725" indent="366713" algn="just">
              <a:buNone/>
            </a:pPr>
            <a:r>
              <a:rPr lang="uk-UA" smtClean="0"/>
              <a:t>С = 100 – Н = 35%;</a:t>
            </a:r>
            <a:r>
              <a:rPr lang="en-US" smtClean="0"/>
              <a:t> </a:t>
            </a:r>
            <a:r>
              <a:rPr lang="uk-UA" smtClean="0"/>
              <a:t>де С – внесок середовища.</a:t>
            </a:r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/>
              <a:t>Цитогенетичний метод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928992" cy="3600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85725" indent="366713" algn="just">
              <a:buNone/>
            </a:pPr>
            <a:r>
              <a:rPr lang="uk-UA" b="1" smtClean="0"/>
              <a:t>Цитогенетичний метод </a:t>
            </a:r>
            <a:r>
              <a:rPr lang="uk-UA" smtClean="0"/>
              <a:t>ґрунтується на мікроскопічному дослідженні хромосом. Нормальний каріотип людини: ♀ 44А, ХХ, ♂ 44А, ХУ.</a:t>
            </a:r>
          </a:p>
          <a:p>
            <a:pPr marL="85725" indent="366713" algn="just">
              <a:buNone/>
            </a:pPr>
            <a:r>
              <a:rPr lang="uk-UA" smtClean="0"/>
              <a:t>Порушення у кількості статевих хромосом досліджують за допомогою тілець Бара. Це статевий хроматин, який являє собою конденсовану другу Х-хромосому, яка інактивується у жінок ще у ранньому ембріогенезі до розвитку статевих залоз. Статевий хроматин можна визначати у будь-яких тканинах, частіше використовують епітеліальні клітини щоки – так званий букальний зіскоб. Наявність статевого хроматину у клітинах чоловіків, відсутність його або присутність в кількості більше одного у жінок свідчить про відхилення кількості статевих хромосом від норми.</a:t>
            </a: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2" y="4725143"/>
          <a:ext cx="7632849" cy="1872209"/>
        </p:xfrm>
        <a:graphic>
          <a:graphicData uri="http://schemas.openxmlformats.org/drawingml/2006/table">
            <a:tbl>
              <a:tblPr/>
              <a:tblGrid>
                <a:gridCol w="1910923"/>
                <a:gridCol w="1241674"/>
                <a:gridCol w="1673123"/>
                <a:gridCol w="2807129"/>
              </a:tblGrid>
              <a:tr h="625778">
                <a:tc>
                  <a:txBody>
                    <a:bodyPr/>
                    <a:lstStyle/>
                    <a:p>
                      <a:pPr marL="69850">
                        <a:lnSpc>
                          <a:spcPts val="1785"/>
                        </a:lnSpc>
                        <a:spcAft>
                          <a:spcPts val="0"/>
                        </a:spcAft>
                        <a:tabLst>
                          <a:tab pos="73977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Набір	статевих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8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хромосом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78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Стать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78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Наявність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8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тілець</a:t>
                      </a:r>
                      <a:r>
                        <a:rPr lang="uk-UA" sz="1600" spc="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Барра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78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Назва</a:t>
                      </a:r>
                      <a:r>
                        <a:rPr lang="uk-UA" sz="1600" spc="2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синдрому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10">
                <a:tc>
                  <a:txBody>
                    <a:bodyPr/>
                    <a:lstStyle/>
                    <a:p>
                      <a:pPr marL="69850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ХО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♀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немає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Шерешевського</a:t>
                      </a:r>
                      <a:r>
                        <a:rPr lang="uk-UA" sz="1600" spc="-1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Тернера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778">
                <a:tc>
                  <a:txBody>
                    <a:bodyPr/>
                    <a:lstStyle/>
                    <a:p>
                      <a:pPr marL="69850">
                        <a:lnSpc>
                          <a:spcPts val="178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ХХХ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78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♀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78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два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785"/>
                        </a:lnSpc>
                        <a:spcAft>
                          <a:spcPts val="0"/>
                        </a:spcAft>
                        <a:tabLst>
                          <a:tab pos="1364615" algn="l"/>
                          <a:tab pos="2019935" algn="l"/>
                        </a:tabLs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Трисомія	за	Х-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8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хромосомою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43">
                <a:tc>
                  <a:txBody>
                    <a:bodyPr/>
                    <a:lstStyle/>
                    <a:p>
                      <a:pPr marL="69850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ХХУ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♂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одне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745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  <a:cs typeface="Times New Roman"/>
                        </a:rPr>
                        <a:t>Клайнтфельтера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4221088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smtClean="0"/>
              <a:t>Кількість тілець Барра за різних наборах хромосом</a:t>
            </a:r>
            <a:endParaRPr lang="ru-RU" sz="2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7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mtClean="0"/>
              <a:t>Цитогенетичний метод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856984" cy="57606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85725" indent="366713" algn="just">
              <a:buNone/>
            </a:pPr>
            <a:r>
              <a:rPr lang="uk-UA" smtClean="0"/>
              <a:t>Поява нових технологій молекулярної цитогенетики, заснованих переважно на </a:t>
            </a:r>
            <a:r>
              <a:rPr lang="uk-UA" i="1" smtClean="0"/>
              <a:t>in situ </a:t>
            </a:r>
            <a:r>
              <a:rPr lang="uk-UA" smtClean="0"/>
              <a:t>гібридизації нуклеїнових кислот, значно розширило можливості хромосомної діагностики. Завдяки успіхам молекулярної генетики людини розроблено принципово новий метод вивчення хромосом – метод флюоресцентної гібридизації </a:t>
            </a:r>
            <a:r>
              <a:rPr lang="uk-UA" i="1" smtClean="0"/>
              <a:t>in situ </a:t>
            </a:r>
            <a:r>
              <a:rPr lang="uk-UA" smtClean="0"/>
              <a:t>(FISH).</a:t>
            </a:r>
            <a:endParaRPr lang="ru-RU" smtClean="0"/>
          </a:p>
          <a:p>
            <a:pPr marL="85725" indent="366713" algn="just">
              <a:buNone/>
            </a:pPr>
            <a:r>
              <a:rPr lang="uk-UA" b="1" i="1" smtClean="0"/>
              <a:t>Межі застосування методу FISH дуже широкі:</a:t>
            </a:r>
            <a:r>
              <a:rPr lang="uk-UA" smtClean="0"/>
              <a:t> від локалізації гена до розшифровки складних перебудов між кількома хромосомами. Слід підкреслити, що поєднання молекулярно-генетичних і цитологічних методів робить майже необмеженими можливості діагностики хромосомних аномалій, як дуже складних, так і дуже дрібних за розмірами.</a:t>
            </a:r>
          </a:p>
          <a:p>
            <a:pPr marL="85725" indent="366713" algn="just">
              <a:buNone/>
            </a:pPr>
            <a:r>
              <a:rPr lang="uk-UA" smtClean="0"/>
              <a:t>Використання FISH-методу дозволяє побудувати цитогенетичні карти з роздільною здатністю 2-5 Мб, а його модифікації для інтерфазних хромосом – 0, 1 Мб. Таким чином, локалізація картованого за допомогою FISH-методу гена може бути встановлена з точністю до субсегмента і локусабенда.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</TotalTime>
  <Words>2126</Words>
  <Application>Microsoft Office PowerPoint</Application>
  <PresentationFormat>Экран (4:3)</PresentationFormat>
  <Paragraphs>404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Обычная</vt:lpstr>
      <vt:lpstr>Особливості дослідження генетики людини </vt:lpstr>
      <vt:lpstr>Генетика людини</vt:lpstr>
      <vt:lpstr>Соціальні особливості людини</vt:lpstr>
      <vt:lpstr>Методи вивчення спадковості людини</vt:lpstr>
      <vt:lpstr>Стандартні позначення для складання родоводів</vt:lpstr>
      <vt:lpstr>Генеалогічний метод</vt:lpstr>
      <vt:lpstr>Близнюковий метод</vt:lpstr>
      <vt:lpstr>Цитогенетичний метод</vt:lpstr>
      <vt:lpstr>Цитогенетичний метод</vt:lpstr>
      <vt:lpstr>Популяційно-генетичний метод</vt:lpstr>
      <vt:lpstr>Молекулярно-біологічний метод</vt:lpstr>
      <vt:lpstr>Загальне уявлення про спадкові хвороби</vt:lpstr>
      <vt:lpstr>Найбільш поширені хромосомні хвороби</vt:lpstr>
      <vt:lpstr>Слайд 14</vt:lpstr>
      <vt:lpstr>Слайд 15</vt:lpstr>
      <vt:lpstr>Слайд 16</vt:lpstr>
      <vt:lpstr>Найбільш поширені хромосомні хвороби</vt:lpstr>
      <vt:lpstr>Слайд 18</vt:lpstr>
      <vt:lpstr>Найбільш поширені хромосомні хвороби</vt:lpstr>
      <vt:lpstr>Слайд 20</vt:lpstr>
      <vt:lpstr>Слайд 21</vt:lpstr>
      <vt:lpstr>Найбільш поширені анеуплодії за статевими хромосомами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Найбільш поширені хромосомні хвороби, викликані хромосомними абераціями</vt:lpstr>
      <vt:lpstr>Слайд 31</vt:lpstr>
      <vt:lpstr>Слайд 32</vt:lpstr>
      <vt:lpstr>Слайд 33</vt:lpstr>
      <vt:lpstr>Слайд 34</vt:lpstr>
      <vt:lpstr>Слайд 35</vt:lpstr>
      <vt:lpstr>Слайд 36</vt:lpstr>
      <vt:lpstr>Найбільш поширені генні хвороби</vt:lpstr>
      <vt:lpstr>Найбільш поширені генні хвороби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дослідження генетики людини </dc:title>
  <dc:creator>Vika</dc:creator>
  <cp:lastModifiedBy>Пользователь Windows</cp:lastModifiedBy>
  <cp:revision>11</cp:revision>
  <dcterms:created xsi:type="dcterms:W3CDTF">2023-11-02T07:01:33Z</dcterms:created>
  <dcterms:modified xsi:type="dcterms:W3CDTF">2023-11-16T07:27:27Z</dcterms:modified>
</cp:coreProperties>
</file>