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mbria Math" pitchFamily="18" charset="0"/>
      <p:regular r:id="rId19"/>
    </p:embeddedFont>
    <p:embeddedFont>
      <p:font typeface="IreneFlorentina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13" autoAdjust="0"/>
  </p:normalViewPr>
  <p:slideViewPr>
    <p:cSldViewPr>
      <p:cViewPr>
        <p:scale>
          <a:sx n="60" d="100"/>
          <a:sy n="60" d="100"/>
        </p:scale>
        <p:origin x="-370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itppt.com.ua/geometriya/ponyattya-pro-vidrizki-trapecii-ta-ih-vlastivosti.html" TargetMode="External"/><Relationship Id="rId5" Type="http://schemas.openxmlformats.org/officeDocument/2006/relationships/hyperlink" Target="https://naurok.com.ua/navchalniy-posibnik-mediana-trikutnika-98831.html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202046" y="1901497"/>
            <a:ext cx="14830425" cy="7535636"/>
            <a:chOff x="0" y="0"/>
            <a:chExt cx="3905956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5955" cy="1984694"/>
            </a:xfrm>
            <a:custGeom>
              <a:avLst/>
              <a:gdLst/>
              <a:ahLst/>
              <a:cxnLst/>
              <a:rect l="l" t="t" r="r" b="b"/>
              <a:pathLst>
                <a:path w="3905955" h="1984694">
                  <a:moveTo>
                    <a:pt x="26624" y="0"/>
                  </a:moveTo>
                  <a:lnTo>
                    <a:pt x="3879332" y="0"/>
                  </a:lnTo>
                  <a:cubicBezTo>
                    <a:pt x="3886393" y="0"/>
                    <a:pt x="3893165" y="2805"/>
                    <a:pt x="3898157" y="7798"/>
                  </a:cubicBezTo>
                  <a:cubicBezTo>
                    <a:pt x="3903151" y="12791"/>
                    <a:pt x="3905955" y="19563"/>
                    <a:pt x="3905955" y="26624"/>
                  </a:cubicBezTo>
                  <a:lnTo>
                    <a:pt x="3905955" y="1958071"/>
                  </a:lnTo>
                  <a:cubicBezTo>
                    <a:pt x="3905955" y="1965132"/>
                    <a:pt x="3903151" y="1971903"/>
                    <a:pt x="3898157" y="1976896"/>
                  </a:cubicBezTo>
                  <a:cubicBezTo>
                    <a:pt x="3893165" y="1981889"/>
                    <a:pt x="3886393" y="1984694"/>
                    <a:pt x="3879332" y="1984694"/>
                  </a:cubicBezTo>
                  <a:lnTo>
                    <a:pt x="26624" y="1984694"/>
                  </a:lnTo>
                  <a:cubicBezTo>
                    <a:pt x="19563" y="1984694"/>
                    <a:pt x="12791" y="1981889"/>
                    <a:pt x="7798" y="1976896"/>
                  </a:cubicBezTo>
                  <a:cubicBezTo>
                    <a:pt x="2805" y="1971903"/>
                    <a:pt x="0" y="1965132"/>
                    <a:pt x="0" y="1958071"/>
                  </a:cubicBezTo>
                  <a:lnTo>
                    <a:pt x="0" y="26624"/>
                  </a:lnTo>
                  <a:cubicBezTo>
                    <a:pt x="0" y="19563"/>
                    <a:pt x="2805" y="12791"/>
                    <a:pt x="7798" y="7798"/>
                  </a:cubicBezTo>
                  <a:cubicBezTo>
                    <a:pt x="12791" y="2805"/>
                    <a:pt x="19563" y="0"/>
                    <a:pt x="266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05956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922115" flipV="1">
            <a:off x="14687852" y="473529"/>
            <a:ext cx="3014182" cy="2855938"/>
          </a:xfrm>
          <a:custGeom>
            <a:avLst/>
            <a:gdLst/>
            <a:ahLst/>
            <a:cxnLst/>
            <a:rect l="l" t="t" r="r" b="b"/>
            <a:pathLst>
              <a:path w="3014182" h="2855938">
                <a:moveTo>
                  <a:pt x="0" y="2855937"/>
                </a:moveTo>
                <a:lnTo>
                  <a:pt x="3014182" y="2855937"/>
                </a:lnTo>
                <a:lnTo>
                  <a:pt x="3014182" y="0"/>
                </a:lnTo>
                <a:lnTo>
                  <a:pt x="0" y="0"/>
                </a:lnTo>
                <a:lnTo>
                  <a:pt x="0" y="285593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438758">
            <a:off x="1010244" y="7134288"/>
            <a:ext cx="1968960" cy="2855938"/>
          </a:xfrm>
          <a:custGeom>
            <a:avLst/>
            <a:gdLst/>
            <a:ahLst/>
            <a:cxnLst/>
            <a:rect l="l" t="t" r="r" b="b"/>
            <a:pathLst>
              <a:path w="1968960" h="2855938">
                <a:moveTo>
                  <a:pt x="0" y="0"/>
                </a:moveTo>
                <a:lnTo>
                  <a:pt x="1968960" y="0"/>
                </a:lnTo>
                <a:lnTo>
                  <a:pt x="1968960" y="2855937"/>
                </a:lnTo>
                <a:lnTo>
                  <a:pt x="0" y="2855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19320" y="7227610"/>
            <a:ext cx="5449360" cy="49540"/>
          </a:xfrm>
          <a:custGeom>
            <a:avLst/>
            <a:gdLst/>
            <a:ahLst/>
            <a:cxnLst/>
            <a:rect l="l" t="t" r="r" b="b"/>
            <a:pathLst>
              <a:path w="5449360" h="49540">
                <a:moveTo>
                  <a:pt x="0" y="0"/>
                </a:moveTo>
                <a:lnTo>
                  <a:pt x="5449360" y="0"/>
                </a:lnTo>
                <a:lnTo>
                  <a:pt x="5449360" y="49540"/>
                </a:lnTo>
                <a:lnTo>
                  <a:pt x="0" y="4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8168676">
            <a:off x="1609430" y="864642"/>
            <a:ext cx="2528170" cy="3366342"/>
            <a:chOff x="0" y="0"/>
            <a:chExt cx="545451" cy="7262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5451" cy="726286"/>
            </a:xfrm>
            <a:custGeom>
              <a:avLst/>
              <a:gdLst/>
              <a:ahLst/>
              <a:cxnLst/>
              <a:rect l="l" t="t" r="r" b="b"/>
              <a:pathLst>
                <a:path w="545451" h="726286">
                  <a:moveTo>
                    <a:pt x="272725" y="0"/>
                  </a:moveTo>
                  <a:lnTo>
                    <a:pt x="545451" y="726286"/>
                  </a:lnTo>
                  <a:lnTo>
                    <a:pt x="0" y="726286"/>
                  </a:lnTo>
                  <a:lnTo>
                    <a:pt x="27272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A6A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85227" y="289579"/>
              <a:ext cx="374997" cy="384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28804" y="3073414"/>
            <a:ext cx="10803616" cy="3930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5"/>
              </a:lnSpc>
            </a:pPr>
            <a:r>
              <a:rPr lang="en-US" sz="7325">
                <a:solidFill>
                  <a:srgbClr val="000000"/>
                </a:solidFill>
                <a:latin typeface="IreneFlorentina"/>
              </a:rPr>
              <a:t>Методи розв'язування геометричних задач. Метод добудови</a:t>
            </a:r>
          </a:p>
        </p:txBody>
      </p:sp>
      <p:grpSp>
        <p:nvGrpSpPr>
          <p:cNvPr id="15" name="Group 15"/>
          <p:cNvGrpSpPr/>
          <p:nvPr/>
        </p:nvGrpSpPr>
        <p:grpSpPr>
          <a:xfrm rot="6175150">
            <a:off x="13916097" y="6247862"/>
            <a:ext cx="4080809" cy="3003686"/>
            <a:chOff x="0" y="0"/>
            <a:chExt cx="880431" cy="6480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0431" cy="648043"/>
            </a:xfrm>
            <a:custGeom>
              <a:avLst/>
              <a:gdLst/>
              <a:ahLst/>
              <a:cxnLst/>
              <a:rect l="l" t="t" r="r" b="b"/>
              <a:pathLst>
                <a:path w="880431" h="648043">
                  <a:moveTo>
                    <a:pt x="440216" y="0"/>
                  </a:moveTo>
                  <a:lnTo>
                    <a:pt x="880431" y="648043"/>
                  </a:lnTo>
                  <a:lnTo>
                    <a:pt x="0" y="648043"/>
                  </a:lnTo>
                  <a:lnTo>
                    <a:pt x="440216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A6A"/>
              </a:solidFill>
              <a:prstDash val="lgDash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37567" y="253252"/>
              <a:ext cx="605296" cy="348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011518"/>
            <a:ext cx="16154400" cy="8534400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862378" y="343872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13147" y="1638300"/>
            <a:ext cx="10185400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1"/>
              </a:lnSpc>
            </a:pP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З рівності трикутників маємо: </a:t>
            </a: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CD = MC.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Отже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, </a:t>
            </a:r>
            <a:r>
              <a:rPr lang="uk-UA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∆</a:t>
            </a:r>
            <a:r>
              <a:rPr lang="en-US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MDC – </a:t>
            </a:r>
            <a:r>
              <a:rPr lang="uk-UA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рівнобедрений. </a:t>
            </a:r>
            <a:r>
              <a:rPr lang="pl-PL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⦟DMC </a:t>
            </a:r>
            <a:r>
              <a:rPr lang="ru-RU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та </a:t>
            </a:r>
            <a:r>
              <a:rPr lang="pl-PL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⦟</a:t>
            </a:r>
            <a:r>
              <a:rPr lang="en-US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ABC </a:t>
            </a:r>
            <a:r>
              <a:rPr lang="uk-UA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спираються на одну дугу, тому є рівними і </a:t>
            </a:r>
            <a:r>
              <a:rPr lang="pl-PL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⦟</a:t>
            </a:r>
            <a:r>
              <a:rPr lang="pl-PL" sz="3600" dirty="0">
                <a:solidFill>
                  <a:srgbClr val="000000"/>
                </a:solidFill>
                <a:latin typeface="Cambria Math"/>
                <a:ea typeface="Cambria Math"/>
              </a:rPr>
              <a:t> </a:t>
            </a:r>
            <a:r>
              <a:rPr lang="pl-PL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DMC</a:t>
            </a:r>
            <a:r>
              <a:rPr lang="uk-UA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 = 60</a:t>
            </a:r>
            <a:r>
              <a:rPr lang="pl-PL" sz="3600" dirty="0">
                <a:solidFill>
                  <a:srgbClr val="000000"/>
                </a:solidFill>
                <a:latin typeface="Cambria Math"/>
                <a:ea typeface="Cambria Math"/>
              </a:rPr>
              <a:t> </a:t>
            </a:r>
            <a:r>
              <a:rPr lang="pl-PL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°</a:t>
            </a:r>
            <a:r>
              <a:rPr lang="uk-UA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. Тоді </a:t>
            </a:r>
            <a:r>
              <a:rPr lang="uk-UA" sz="3600" dirty="0">
                <a:solidFill>
                  <a:srgbClr val="000000"/>
                </a:solidFill>
                <a:latin typeface="Cambria Math"/>
                <a:ea typeface="Cambria Math"/>
              </a:rPr>
              <a:t>∆</a:t>
            </a:r>
            <a:r>
              <a:rPr lang="en-US" sz="3600" dirty="0">
                <a:solidFill>
                  <a:srgbClr val="000000"/>
                </a:solidFill>
                <a:latin typeface="Cambria Math"/>
                <a:ea typeface="Cambria Math"/>
              </a:rPr>
              <a:t>MDC </a:t>
            </a:r>
            <a:r>
              <a:rPr lang="uk-UA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– рівносторонній і </a:t>
            </a:r>
            <a:r>
              <a:rPr lang="pl-PL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DM = MC</a:t>
            </a:r>
            <a:r>
              <a:rPr lang="ru-RU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.</a:t>
            </a:r>
          </a:p>
          <a:p>
            <a:pPr>
              <a:lnSpc>
                <a:spcPts val="5001"/>
              </a:lnSpc>
            </a:pPr>
            <a:r>
              <a:rPr lang="ru-RU" sz="3600" dirty="0" err="1" smtClean="0">
                <a:solidFill>
                  <a:srgbClr val="000000"/>
                </a:solidFill>
                <a:latin typeface="Cambria Math"/>
                <a:ea typeface="Cambria Math"/>
              </a:rPr>
              <a:t>Отже</a:t>
            </a:r>
            <a:r>
              <a:rPr lang="ru-RU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, </a:t>
            </a:r>
            <a:r>
              <a:rPr lang="en-US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MA = AD + DM</a:t>
            </a:r>
          </a:p>
          <a:p>
            <a:pPr>
              <a:lnSpc>
                <a:spcPts val="5001"/>
              </a:lnSpc>
            </a:pPr>
            <a:r>
              <a:rPr lang="en-US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MA = MB + </a:t>
            </a:r>
            <a:r>
              <a:rPr lang="uk-UA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МС</a:t>
            </a:r>
          </a:p>
          <a:p>
            <a:pPr>
              <a:lnSpc>
                <a:spcPts val="5001"/>
              </a:lnSpc>
            </a:pPr>
            <a:r>
              <a:rPr lang="uk-UA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Доведено</a:t>
            </a:r>
            <a:endParaRPr lang="pl-PL" sz="3572" dirty="0" smtClean="0">
              <a:solidFill>
                <a:srgbClr val="000000"/>
              </a:solidFill>
              <a:latin typeface="IreneFlorentina"/>
            </a:endParaRPr>
          </a:p>
        </p:txBody>
      </p:sp>
      <p:sp>
        <p:nvSpPr>
          <p:cNvPr id="8" name="Freeform 8"/>
          <p:cNvSpPr/>
          <p:nvPr/>
        </p:nvSpPr>
        <p:spPr>
          <a:xfrm rot="-8890228">
            <a:off x="16240808" y="7900257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1011518"/>
            <a:ext cx="4133294" cy="38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547" y="4860511"/>
            <a:ext cx="3824999" cy="38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889" y="-2540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77900" y="715484"/>
            <a:ext cx="16154400" cy="9161182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491457" y="-52640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7" y="7048500"/>
            <a:ext cx="93170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2"/>
          <p:cNvSpPr txBox="1"/>
          <p:nvPr/>
        </p:nvSpPr>
        <p:spPr>
          <a:xfrm>
            <a:off x="1828800" y="1479578"/>
            <a:ext cx="8578854" cy="8976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1"/>
              </a:lnSpc>
            </a:pPr>
            <a:r>
              <a:rPr lang="ru-RU" sz="3572" b="1" dirty="0" smtClean="0">
                <a:solidFill>
                  <a:srgbClr val="000000"/>
                </a:solidFill>
                <a:latin typeface="IreneFlorentina"/>
              </a:rPr>
              <a:t>Задача 4.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Довести,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що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середня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лінія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трапеції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паралельна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основам та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дорівнює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їх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півсумі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.</a:t>
            </a:r>
            <a:endParaRPr lang="uk-UA" sz="3572" dirty="0" smtClean="0">
              <a:solidFill>
                <a:srgbClr val="000000"/>
              </a:solidFill>
              <a:latin typeface="IreneFlorentina"/>
            </a:endParaRPr>
          </a:p>
          <a:p>
            <a:pPr>
              <a:lnSpc>
                <a:spcPts val="5001"/>
              </a:lnSpc>
            </a:pPr>
            <a:r>
              <a:rPr lang="uk-UA" sz="3572" b="1" dirty="0" smtClean="0">
                <a:solidFill>
                  <a:srgbClr val="000000"/>
                </a:solidFill>
                <a:latin typeface="IreneFlorentina"/>
              </a:rPr>
              <a:t>Доведення.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 </a:t>
            </a:r>
          </a:p>
          <a:p>
            <a:pPr>
              <a:lnSpc>
                <a:spcPts val="5001"/>
              </a:lnSpc>
            </a:pP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Проведемо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пряму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BN 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до перетину із прямою </a:t>
            </a: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AD 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і точку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перетину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позначимо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через 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E.</a:t>
            </a:r>
            <a:endParaRPr lang="uk-UA" sz="3572" dirty="0" smtClean="0">
              <a:solidFill>
                <a:srgbClr val="000000"/>
              </a:solidFill>
              <a:latin typeface="IreneFlorentina"/>
            </a:endParaRPr>
          </a:p>
          <a:p>
            <a:pPr marL="742950" indent="-742950">
              <a:lnSpc>
                <a:spcPts val="5001"/>
              </a:lnSpc>
              <a:buAutoNum type="arabicParenR"/>
            </a:pP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CN=ND(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так як 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C – 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середина </a:t>
            </a: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CN)</a:t>
            </a:r>
          </a:p>
          <a:p>
            <a:pPr marL="742950" indent="-742950">
              <a:lnSpc>
                <a:spcPts val="5001"/>
              </a:lnSpc>
              <a:buAutoNum type="arabicParenR"/>
            </a:pP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Кут 1 і кут 2 –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рівні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(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яквертикальні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)</a:t>
            </a:r>
          </a:p>
          <a:p>
            <a:pPr marL="742950" indent="-742950">
              <a:lnSpc>
                <a:spcPts val="5001"/>
              </a:lnSpc>
              <a:buAutoNum type="arabicParenR"/>
            </a:pP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Кут 3 і 4 –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рівні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(як </a:t>
            </a:r>
          </a:p>
          <a:p>
            <a:pPr>
              <a:lnSpc>
                <a:spcPts val="5001"/>
              </a:lnSpc>
            </a:pPr>
            <a:r>
              <a:rPr lang="ru-RU" sz="3572" dirty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 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внутрішні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різносторонні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)</a:t>
            </a:r>
          </a:p>
          <a:p>
            <a:pPr>
              <a:lnSpc>
                <a:spcPts val="5001"/>
              </a:lnSpc>
            </a:pP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За другою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ознакою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рівності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</a:p>
          <a:p>
            <a:pPr>
              <a:lnSpc>
                <a:spcPts val="5001"/>
              </a:lnSpc>
            </a:pP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трикутників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∆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BCN=</a:t>
            </a:r>
            <a:r>
              <a:rPr lang="ru-RU" sz="3572" dirty="0">
                <a:solidFill>
                  <a:srgbClr val="000000"/>
                </a:solidFill>
                <a:latin typeface="IreneFlorentina"/>
              </a:rPr>
              <a:t> 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∆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EDN</a:t>
            </a:r>
            <a:endParaRPr lang="pl-PL" sz="3572" dirty="0" smtClean="0">
              <a:solidFill>
                <a:srgbClr val="000000"/>
              </a:solidFill>
              <a:latin typeface="IreneFlorentina"/>
            </a:endParaRPr>
          </a:p>
          <a:p>
            <a:pPr>
              <a:lnSpc>
                <a:spcPts val="5001"/>
              </a:lnSpc>
            </a:pPr>
            <a:endParaRPr lang="pl-PL" sz="3572" dirty="0" smtClean="0">
              <a:solidFill>
                <a:srgbClr val="000000"/>
              </a:solidFill>
              <a:latin typeface="IreneFlorentina"/>
            </a:endParaRPr>
          </a:p>
        </p:txBody>
      </p:sp>
      <p:sp>
        <p:nvSpPr>
          <p:cNvPr id="8" name="Freeform 8"/>
          <p:cNvSpPr/>
          <p:nvPr/>
        </p:nvSpPr>
        <p:spPr>
          <a:xfrm rot="-8890228">
            <a:off x="17321420" y="8357455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4" y="952500"/>
            <a:ext cx="67246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889" y="-2540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77900" y="715484"/>
            <a:ext cx="16154400" cy="9161182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491457" y="-52640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2" y="5600700"/>
            <a:ext cx="93170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828800" y="1479578"/>
                <a:ext cx="8578854" cy="38472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01"/>
                  </a:lnSpc>
                </a:pP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Звідси 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BC=DE, BN=NE.</a:t>
                </a:r>
              </a:p>
              <a:p>
                <a:pPr>
                  <a:lnSpc>
                    <a:spcPts val="5001"/>
                  </a:lnSpc>
                </a:pP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Тоді 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MN – </a:t>
                </a:r>
                <a:r>
                  <a:rPr lang="ru-RU" sz="3572" dirty="0" err="1" smtClean="0">
                    <a:solidFill>
                      <a:srgbClr val="000000"/>
                    </a:solidFill>
                    <a:latin typeface="IreneFlorentina"/>
                  </a:rPr>
                  <a:t>середня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ru-RU" sz="3572" dirty="0" err="1" smtClean="0">
                    <a:solidFill>
                      <a:srgbClr val="000000"/>
                    </a:solidFill>
                    <a:latin typeface="IreneFlorentina"/>
                  </a:rPr>
                  <a:t>лінія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 ∆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ABE, 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звідси 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MN║AE, </a:t>
                </a:r>
                <a:r>
                  <a:rPr lang="pl-PL" sz="3572" dirty="0">
                    <a:solidFill>
                      <a:srgbClr val="000000"/>
                    </a:solidFill>
                    <a:latin typeface="IreneFlorentina"/>
                  </a:rPr>
                  <a:t>MN║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AD 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і 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MN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72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 AE, 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де 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AE=AD+DE, DE=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B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C.</a:t>
                </a:r>
              </a:p>
              <a:p>
                <a:pPr>
                  <a:lnSpc>
                    <a:spcPts val="5001"/>
                  </a:lnSpc>
                </a:pPr>
                <a:r>
                  <a:rPr lang="ru-RU" sz="3572" dirty="0" err="1" smtClean="0">
                    <a:solidFill>
                      <a:srgbClr val="000000"/>
                    </a:solidFill>
                    <a:latin typeface="IreneFlorentina"/>
                  </a:rPr>
                  <a:t>Отже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, 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MN=</a:t>
                </a:r>
                <a:r>
                  <a:rPr lang="en-US" sz="3572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72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572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572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(</a:t>
                </a:r>
                <a:r>
                  <a:rPr lang="pl-PL" sz="3572" dirty="0">
                    <a:solidFill>
                      <a:srgbClr val="000000"/>
                    </a:solidFill>
                    <a:latin typeface="IreneFlorentina"/>
                  </a:rPr>
                  <a:t>AD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+</a:t>
                </a:r>
                <a:r>
                  <a:rPr lang="en-US" sz="3572" dirty="0">
                    <a:solidFill>
                      <a:srgbClr val="000000"/>
                    </a:solidFill>
                    <a:latin typeface="IreneFlorentina"/>
                  </a:rPr>
                  <a:t> B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C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)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, що й треба було довести.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479578"/>
                <a:ext cx="8578854" cy="3847207"/>
              </a:xfrm>
              <a:prstGeom prst="rect">
                <a:avLst/>
              </a:prstGeom>
              <a:blipFill rotWithShape="1">
                <a:blip r:embed="rId6"/>
                <a:stretch>
                  <a:fillRect l="-3127" t="-3011" b="-45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8"/>
          <p:cNvSpPr/>
          <p:nvPr/>
        </p:nvSpPr>
        <p:spPr>
          <a:xfrm rot="-8890228">
            <a:off x="17169019" y="8605105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111" y="2632075"/>
            <a:ext cx="67246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5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571838" y="1520779"/>
            <a:ext cx="15144324" cy="7535636"/>
            <a:chOff x="0" y="0"/>
            <a:chExt cx="3988628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8629" cy="1984694"/>
            </a:xfrm>
            <a:custGeom>
              <a:avLst/>
              <a:gdLst/>
              <a:ahLst/>
              <a:cxnLst/>
              <a:rect l="l" t="t" r="r" b="b"/>
              <a:pathLst>
                <a:path w="3988629" h="1984694">
                  <a:moveTo>
                    <a:pt x="26072" y="0"/>
                  </a:moveTo>
                  <a:lnTo>
                    <a:pt x="3962557" y="0"/>
                  </a:lnTo>
                  <a:cubicBezTo>
                    <a:pt x="3976956" y="0"/>
                    <a:pt x="3988629" y="11673"/>
                    <a:pt x="3988629" y="26072"/>
                  </a:cubicBezTo>
                  <a:lnTo>
                    <a:pt x="3988629" y="1958623"/>
                  </a:lnTo>
                  <a:cubicBezTo>
                    <a:pt x="3988629" y="1965537"/>
                    <a:pt x="3985882" y="1972169"/>
                    <a:pt x="3980992" y="1977058"/>
                  </a:cubicBezTo>
                  <a:cubicBezTo>
                    <a:pt x="3976103" y="1981947"/>
                    <a:pt x="3969472" y="1984694"/>
                    <a:pt x="3962557" y="1984694"/>
                  </a:cubicBezTo>
                  <a:lnTo>
                    <a:pt x="26072" y="1984694"/>
                  </a:lnTo>
                  <a:cubicBezTo>
                    <a:pt x="11673" y="1984694"/>
                    <a:pt x="0" y="1973021"/>
                    <a:pt x="0" y="1958623"/>
                  </a:cubicBezTo>
                  <a:lnTo>
                    <a:pt x="0" y="26072"/>
                  </a:lnTo>
                  <a:cubicBezTo>
                    <a:pt x="0" y="11673"/>
                    <a:pt x="11673" y="0"/>
                    <a:pt x="26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8628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033305">
            <a:off x="1158193" y="457071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57331" y="2145124"/>
            <a:ext cx="6653369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7"/>
              </a:lnSpc>
            </a:pPr>
            <a:r>
              <a:rPr lang="uk-UA" sz="4800" b="1" dirty="0" smtClean="0">
                <a:solidFill>
                  <a:srgbClr val="000000"/>
                </a:solidFill>
                <a:latin typeface="IreneFlorentina"/>
              </a:rPr>
              <a:t>Використані джерела:</a:t>
            </a:r>
            <a:endParaRPr lang="uk-UA" sz="4800" b="1" dirty="0">
              <a:solidFill>
                <a:srgbClr val="000000"/>
              </a:solidFill>
              <a:latin typeface="IreneFlorentina"/>
            </a:endParaRPr>
          </a:p>
        </p:txBody>
      </p:sp>
      <p:grpSp>
        <p:nvGrpSpPr>
          <p:cNvPr id="10" name="Group 10"/>
          <p:cNvGrpSpPr/>
          <p:nvPr/>
        </p:nvGrpSpPr>
        <p:grpSpPr>
          <a:xfrm rot="731189">
            <a:off x="13467705" y="548009"/>
            <a:ext cx="2975968" cy="2899362"/>
            <a:chOff x="0" y="0"/>
            <a:chExt cx="642063" cy="6255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2063" cy="625535"/>
            </a:xfrm>
            <a:custGeom>
              <a:avLst/>
              <a:gdLst/>
              <a:ahLst/>
              <a:cxnLst/>
              <a:rect l="l" t="t" r="r" b="b"/>
              <a:pathLst>
                <a:path w="642063" h="625535">
                  <a:moveTo>
                    <a:pt x="321031" y="0"/>
                  </a:moveTo>
                  <a:lnTo>
                    <a:pt x="642063" y="625535"/>
                  </a:lnTo>
                  <a:lnTo>
                    <a:pt x="0" y="625535"/>
                  </a:lnTo>
                  <a:lnTo>
                    <a:pt x="32103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A6A"/>
              </a:solidFill>
              <a:prstDash val="lgDash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00322" y="242802"/>
              <a:ext cx="441418" cy="338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2438401" y="3197385"/>
            <a:ext cx="12725399" cy="657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200" dirty="0" smtClean="0"/>
              <a:t>Гетманенко</a:t>
            </a:r>
            <a:r>
              <a:rPr lang="uk-UA" sz="3200" dirty="0"/>
              <a:t> Л. Допоміжні побудови як метод розв'язування задач. </a:t>
            </a:r>
            <a:r>
              <a:rPr lang="uk-UA" sz="3200" i="1" dirty="0"/>
              <a:t>Математика в </a:t>
            </a:r>
            <a:r>
              <a:rPr lang="uk-UA" sz="3200" i="1" dirty="0" smtClean="0"/>
              <a:t>рідній </a:t>
            </a:r>
            <a:r>
              <a:rPr lang="uk-UA" sz="3200" i="1" dirty="0"/>
              <a:t>школі</a:t>
            </a:r>
            <a:r>
              <a:rPr lang="uk-UA" sz="3200" dirty="0"/>
              <a:t>. 2017. № 9 (190). С. 28–30.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200" dirty="0" smtClean="0"/>
              <a:t>Навчальний </a:t>
            </a:r>
            <a:r>
              <a:rPr lang="uk-UA" sz="3200" dirty="0"/>
              <a:t>посібник "Медіана трикутника". </a:t>
            </a:r>
            <a:r>
              <a:rPr lang="uk-UA" sz="3200" i="1" dirty="0"/>
              <a:t>Освітній проект «На Урок» для вчителів</a:t>
            </a:r>
            <a:r>
              <a:rPr lang="uk-UA" sz="3200" dirty="0"/>
              <a:t>. </a:t>
            </a:r>
            <a:r>
              <a:rPr lang="en-US" sz="3200" dirty="0"/>
              <a:t>URL: </a:t>
            </a:r>
            <a:r>
              <a:rPr lang="en-US" sz="3200" dirty="0">
                <a:hlinkClick r:id="rId5"/>
              </a:rPr>
              <a:t>https://naurok.com.ua/navchalniy-posibnik-mediana-trikutnika-98831.html</a:t>
            </a:r>
            <a:r>
              <a:rPr lang="en-US" sz="3200" dirty="0"/>
              <a:t> (</a:t>
            </a:r>
            <a:r>
              <a:rPr lang="uk-UA" sz="3200" dirty="0"/>
              <a:t>дата звернення: 20.05.2024).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200" dirty="0"/>
              <a:t>Поняття про відрізки трапеції та їх властивості. </a:t>
            </a:r>
            <a:r>
              <a:rPr lang="uk-UA" sz="3200" i="1" dirty="0"/>
              <a:t>Презентації українською мовою</a:t>
            </a:r>
            <a:r>
              <a:rPr lang="uk-UA" sz="3200" dirty="0"/>
              <a:t>. </a:t>
            </a:r>
            <a:r>
              <a:rPr lang="en-US" sz="3200" dirty="0"/>
              <a:t>URL: </a:t>
            </a:r>
            <a:r>
              <a:rPr lang="en-US" sz="3200" dirty="0">
                <a:hlinkClick r:id="rId6"/>
              </a:rPr>
              <a:t>https://svitppt.com.ua/geometriya/ponyattya-pro-vidrizki-trapecii-ta-ih-vlastivosti.html</a:t>
            </a:r>
            <a:r>
              <a:rPr lang="en-US" sz="3200" dirty="0"/>
              <a:t> (</a:t>
            </a:r>
            <a:r>
              <a:rPr lang="uk-UA" sz="3200" dirty="0"/>
              <a:t>дата звернення: 20.05.2024</a:t>
            </a:r>
            <a:r>
              <a:rPr lang="uk-UA" sz="3200" dirty="0" smtClean="0"/>
              <a:t>).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200" dirty="0"/>
              <a:t>Кушнір І.А. Методи розв’язання задач з геометрії: книга для вчителя / І.А.Кушнір. – Київ: Абрис, 1994. – 461с.</a:t>
            </a:r>
          </a:p>
          <a:p>
            <a:endParaRPr lang="uk-UA" sz="3600" dirty="0"/>
          </a:p>
          <a:p>
            <a:pPr>
              <a:lnSpc>
                <a:spcPts val="4747"/>
              </a:lnSpc>
            </a:pPr>
            <a:r>
              <a:rPr lang="ru-RU" sz="3391" dirty="0" smtClean="0">
                <a:solidFill>
                  <a:srgbClr val="000000"/>
                </a:solidFill>
                <a:latin typeface="IreneFlorentina"/>
              </a:rPr>
              <a:t> </a:t>
            </a:r>
            <a:endParaRPr lang="en-US" sz="3391" dirty="0">
              <a:solidFill>
                <a:srgbClr val="000000"/>
              </a:solidFill>
              <a:latin typeface="IreneFlorentina"/>
            </a:endParaRPr>
          </a:p>
        </p:txBody>
      </p:sp>
    </p:spTree>
    <p:extLst>
      <p:ext uri="{BB962C8B-B14F-4D97-AF65-F5344CB8AC3E}">
        <p14:creationId xmlns:p14="http://schemas.microsoft.com/office/powerpoint/2010/main" val="42044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50949" y="1375682"/>
            <a:ext cx="15144324" cy="7535636"/>
            <a:chOff x="0" y="0"/>
            <a:chExt cx="3988628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8629" cy="1984694"/>
            </a:xfrm>
            <a:custGeom>
              <a:avLst/>
              <a:gdLst/>
              <a:ahLst/>
              <a:cxnLst/>
              <a:rect l="l" t="t" r="r" b="b"/>
              <a:pathLst>
                <a:path w="3988629" h="1984694">
                  <a:moveTo>
                    <a:pt x="26072" y="0"/>
                  </a:moveTo>
                  <a:lnTo>
                    <a:pt x="3962557" y="0"/>
                  </a:lnTo>
                  <a:cubicBezTo>
                    <a:pt x="3976956" y="0"/>
                    <a:pt x="3988629" y="11673"/>
                    <a:pt x="3988629" y="26072"/>
                  </a:cubicBezTo>
                  <a:lnTo>
                    <a:pt x="3988629" y="1958623"/>
                  </a:lnTo>
                  <a:cubicBezTo>
                    <a:pt x="3988629" y="1965537"/>
                    <a:pt x="3985882" y="1972169"/>
                    <a:pt x="3980992" y="1977058"/>
                  </a:cubicBezTo>
                  <a:cubicBezTo>
                    <a:pt x="3976103" y="1981947"/>
                    <a:pt x="3969472" y="1984694"/>
                    <a:pt x="3962557" y="1984694"/>
                  </a:cubicBezTo>
                  <a:lnTo>
                    <a:pt x="26072" y="1984694"/>
                  </a:lnTo>
                  <a:cubicBezTo>
                    <a:pt x="11673" y="1984694"/>
                    <a:pt x="0" y="1973021"/>
                    <a:pt x="0" y="1958623"/>
                  </a:cubicBezTo>
                  <a:lnTo>
                    <a:pt x="0" y="26072"/>
                  </a:lnTo>
                  <a:cubicBezTo>
                    <a:pt x="0" y="11673"/>
                    <a:pt x="11673" y="0"/>
                    <a:pt x="26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8628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033305">
            <a:off x="1158193" y="457071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19231" y="1911966"/>
            <a:ext cx="10725069" cy="560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7"/>
              </a:lnSpc>
            </a:pPr>
            <a:r>
              <a:rPr lang="uk-UA" sz="3391" dirty="0" smtClean="0">
                <a:solidFill>
                  <a:srgbClr val="000000"/>
                </a:solidFill>
                <a:latin typeface="IreneFlorentina"/>
              </a:rPr>
              <a:t>Метод добудови в геометрії - це потужний інструмент, який використовується для розв'язання складних задач шляхом додавання нових елементів до даної геометричної фігури. </a:t>
            </a:r>
          </a:p>
          <a:p>
            <a:pPr algn="l">
              <a:lnSpc>
                <a:spcPts val="4747"/>
              </a:lnSpc>
            </a:pPr>
            <a:r>
              <a:rPr lang="uk-UA" sz="3391" dirty="0" smtClean="0">
                <a:solidFill>
                  <a:srgbClr val="000000"/>
                </a:solidFill>
                <a:latin typeface="IreneFlorentina"/>
              </a:rPr>
              <a:t>Основним принципом методу добудови є створення додаткових точок, ліній, кіл або інших геометричних об'єктів, які допомагають </a:t>
            </a:r>
            <a:r>
              <a:rPr lang="uk-UA" sz="3391" dirty="0" err="1" smtClean="0">
                <a:solidFill>
                  <a:srgbClr val="000000"/>
                </a:solidFill>
                <a:latin typeface="IreneFlorentina"/>
              </a:rPr>
              <a:t>візуалізувати</a:t>
            </a:r>
            <a:r>
              <a:rPr lang="uk-UA" sz="3391" dirty="0" smtClean="0">
                <a:solidFill>
                  <a:srgbClr val="000000"/>
                </a:solidFill>
                <a:latin typeface="IreneFlorentina"/>
              </a:rPr>
              <a:t> та розв'язати проблему більш ефективно. </a:t>
            </a:r>
          </a:p>
          <a:p>
            <a:pPr algn="ctr">
              <a:lnSpc>
                <a:spcPts val="7156"/>
              </a:lnSpc>
            </a:pPr>
            <a:endParaRPr lang="en-US" sz="3391" dirty="0">
              <a:solidFill>
                <a:srgbClr val="000000"/>
              </a:solidFill>
              <a:latin typeface="IreneFlorentina"/>
            </a:endParaRPr>
          </a:p>
        </p:txBody>
      </p:sp>
      <p:grpSp>
        <p:nvGrpSpPr>
          <p:cNvPr id="10" name="Group 10"/>
          <p:cNvGrpSpPr/>
          <p:nvPr/>
        </p:nvGrpSpPr>
        <p:grpSpPr>
          <a:xfrm rot="731189">
            <a:off x="13467705" y="548009"/>
            <a:ext cx="2975968" cy="2899362"/>
            <a:chOff x="0" y="0"/>
            <a:chExt cx="642063" cy="6255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2063" cy="625535"/>
            </a:xfrm>
            <a:custGeom>
              <a:avLst/>
              <a:gdLst/>
              <a:ahLst/>
              <a:cxnLst/>
              <a:rect l="l" t="t" r="r" b="b"/>
              <a:pathLst>
                <a:path w="642063" h="625535">
                  <a:moveTo>
                    <a:pt x="321031" y="0"/>
                  </a:moveTo>
                  <a:lnTo>
                    <a:pt x="642063" y="625535"/>
                  </a:lnTo>
                  <a:lnTo>
                    <a:pt x="0" y="625535"/>
                  </a:lnTo>
                  <a:lnTo>
                    <a:pt x="32103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A6A"/>
              </a:solidFill>
              <a:prstDash val="lgDash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00322" y="242802"/>
              <a:ext cx="441418" cy="338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50949" y="1375682"/>
            <a:ext cx="15144324" cy="7535636"/>
            <a:chOff x="0" y="0"/>
            <a:chExt cx="3988628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8629" cy="1984694"/>
            </a:xfrm>
            <a:custGeom>
              <a:avLst/>
              <a:gdLst/>
              <a:ahLst/>
              <a:cxnLst/>
              <a:rect l="l" t="t" r="r" b="b"/>
              <a:pathLst>
                <a:path w="3988629" h="1984694">
                  <a:moveTo>
                    <a:pt x="26072" y="0"/>
                  </a:moveTo>
                  <a:lnTo>
                    <a:pt x="3962557" y="0"/>
                  </a:lnTo>
                  <a:cubicBezTo>
                    <a:pt x="3976956" y="0"/>
                    <a:pt x="3988629" y="11673"/>
                    <a:pt x="3988629" y="26072"/>
                  </a:cubicBezTo>
                  <a:lnTo>
                    <a:pt x="3988629" y="1958623"/>
                  </a:lnTo>
                  <a:cubicBezTo>
                    <a:pt x="3988629" y="1965537"/>
                    <a:pt x="3985882" y="1972169"/>
                    <a:pt x="3980992" y="1977058"/>
                  </a:cubicBezTo>
                  <a:cubicBezTo>
                    <a:pt x="3976103" y="1981947"/>
                    <a:pt x="3969472" y="1984694"/>
                    <a:pt x="3962557" y="1984694"/>
                  </a:cubicBezTo>
                  <a:lnTo>
                    <a:pt x="26072" y="1984694"/>
                  </a:lnTo>
                  <a:cubicBezTo>
                    <a:pt x="11673" y="1984694"/>
                    <a:pt x="0" y="1973021"/>
                    <a:pt x="0" y="1958623"/>
                  </a:cubicBezTo>
                  <a:lnTo>
                    <a:pt x="0" y="26072"/>
                  </a:lnTo>
                  <a:cubicBezTo>
                    <a:pt x="0" y="11673"/>
                    <a:pt x="11673" y="0"/>
                    <a:pt x="26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8628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033305">
            <a:off x="1158193" y="457071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19231" y="1911966"/>
            <a:ext cx="10475986" cy="62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7"/>
              </a:lnSpc>
            </a:pPr>
            <a:r>
              <a:rPr lang="en-US" sz="3391">
                <a:solidFill>
                  <a:srgbClr val="000000"/>
                </a:solidFill>
                <a:latin typeface="IreneFlorentina"/>
              </a:rPr>
              <a:t>При допоміжних побудовах можна користуватися геометричними фігурами, про які в умові задачі нічого не повідомляється. Ці фігури називають допоміжними. Вивчення таких фігур і їх властивостей збагачує досвід розв'язання задач, допомагає правильно та раціонально намітити схему розв'язання, а головне - зробити усвідомленими допоміжні побудови.</a:t>
            </a:r>
          </a:p>
          <a:p>
            <a:pPr algn="ctr">
              <a:lnSpc>
                <a:spcPts val="7156"/>
              </a:lnSpc>
            </a:pPr>
            <a:endParaRPr lang="en-US" sz="3391">
              <a:solidFill>
                <a:srgbClr val="000000"/>
              </a:solidFill>
              <a:latin typeface="IreneFlorentina"/>
            </a:endParaRPr>
          </a:p>
        </p:txBody>
      </p:sp>
      <p:grpSp>
        <p:nvGrpSpPr>
          <p:cNvPr id="10" name="Group 10"/>
          <p:cNvGrpSpPr/>
          <p:nvPr/>
        </p:nvGrpSpPr>
        <p:grpSpPr>
          <a:xfrm rot="731189">
            <a:off x="13467705" y="548009"/>
            <a:ext cx="2975968" cy="2899362"/>
            <a:chOff x="0" y="0"/>
            <a:chExt cx="642063" cy="6255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2063" cy="625535"/>
            </a:xfrm>
            <a:custGeom>
              <a:avLst/>
              <a:gdLst/>
              <a:ahLst/>
              <a:cxnLst/>
              <a:rect l="l" t="t" r="r" b="b"/>
              <a:pathLst>
                <a:path w="642063" h="625535">
                  <a:moveTo>
                    <a:pt x="321031" y="0"/>
                  </a:moveTo>
                  <a:lnTo>
                    <a:pt x="642063" y="625535"/>
                  </a:lnTo>
                  <a:lnTo>
                    <a:pt x="0" y="625535"/>
                  </a:lnTo>
                  <a:lnTo>
                    <a:pt x="32103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78A6A"/>
              </a:solidFill>
              <a:prstDash val="lgDash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00322" y="242802"/>
              <a:ext cx="441418" cy="338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011518"/>
            <a:ext cx="16154400" cy="8534400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862378" y="343872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53800" y="6210301"/>
            <a:ext cx="5890968" cy="2895600"/>
          </a:xfrm>
          <a:custGeom>
            <a:avLst/>
            <a:gdLst/>
            <a:ahLst/>
            <a:cxnLst/>
            <a:rect l="l" t="t" r="r" b="b"/>
            <a:pathLst>
              <a:path w="7110168" h="3484309">
                <a:moveTo>
                  <a:pt x="0" y="0"/>
                </a:moveTo>
                <a:lnTo>
                  <a:pt x="7110167" y="0"/>
                </a:lnTo>
                <a:lnTo>
                  <a:pt x="7110167" y="3484309"/>
                </a:lnTo>
                <a:lnTo>
                  <a:pt x="0" y="348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2387600" y="1479578"/>
                <a:ext cx="8966200" cy="89768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01"/>
                  </a:lnSpc>
                </a:pPr>
                <a:r>
                  <a:rPr lang="ru-RU" sz="3572" b="1" dirty="0" smtClean="0">
                    <a:solidFill>
                      <a:srgbClr val="000000"/>
                    </a:solidFill>
                    <a:latin typeface="IreneFlorentina"/>
                  </a:rPr>
                  <a:t>Задача 1.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Довести </a:t>
                </a:r>
                <a:r>
                  <a:rPr lang="uk-UA" sz="3572" dirty="0">
                    <a:solidFill>
                      <a:srgbClr val="000000"/>
                    </a:solidFill>
                    <a:latin typeface="IreneFlorentina"/>
                  </a:rPr>
                  <a:t>що у трикутнику </a:t>
                </a:r>
                <a:r>
                  <a:rPr lang="en-US" sz="3572" dirty="0">
                    <a:solidFill>
                      <a:srgbClr val="000000"/>
                    </a:solidFill>
                    <a:latin typeface="IreneFlorentina"/>
                  </a:rPr>
                  <a:t>ABC 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endParaRPr lang="ru-RU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uk-UA" sz="3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uk-UA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uk-UA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3600" dirty="0"/>
              </a:p>
              <a:p>
                <a:pPr>
                  <a:lnSpc>
                    <a:spcPts val="5001"/>
                  </a:lnSpc>
                </a:pP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  <a:latin typeface="IreneFlorentina"/>
                  </a:rPr>
                  <a:t>Доведення.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 У </a:t>
                </a:r>
                <a:r>
                  <a:rPr lang="uk-UA" sz="3572" dirty="0">
                    <a:solidFill>
                      <a:srgbClr val="000000"/>
                    </a:solidFill>
                    <a:latin typeface="IreneFlorentina"/>
                  </a:rPr>
                  <a:t>трикутнику </a:t>
                </a:r>
                <a:r>
                  <a:rPr lang="en-US" sz="3572" dirty="0">
                    <a:solidFill>
                      <a:srgbClr val="000000"/>
                    </a:solidFill>
                    <a:latin typeface="IreneFlorentina"/>
                  </a:rPr>
                  <a:t>ABC </a:t>
                </a:r>
                <a:r>
                  <a:rPr lang="uk-UA" sz="3572" dirty="0">
                    <a:solidFill>
                      <a:srgbClr val="000000"/>
                    </a:solidFill>
                    <a:latin typeface="IreneFlorentina"/>
                  </a:rPr>
                  <a:t>продовжимо медіану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572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l-PL" sz="3572" dirty="0">
                            <a:solidFill>
                              <a:srgbClr val="000000"/>
                            </a:solidFill>
                            <a:latin typeface="IreneFlorentina"/>
                          </a:rPr>
                          <m:t>AM</m:t>
                        </m:r>
                      </m:e>
                      <m:sub>
                        <m:r>
                          <a:rPr lang="pl-PL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uk-UA" sz="3572" dirty="0">
                    <a:solidFill>
                      <a:srgbClr val="000000"/>
                    </a:solidFill>
                    <a:latin typeface="IreneFlorentina"/>
                  </a:rPr>
                  <a:t>і відкладемо на ній відрізок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572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l-PL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sz="3572" b="0" i="1" smtClean="0">
                        <a:solidFill>
                          <a:srgbClr val="000000"/>
                        </a:solidFill>
                        <a:latin typeface="Cambria Math"/>
                      </a:rPr>
                      <m:t>𝐷</m:t>
                    </m:r>
                    <m:r>
                      <a:rPr lang="pl-PL" sz="3572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pl-PL" sz="3572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pl-PL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l-PL" sz="3572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sz="3572" b="0" i="0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uk-UA" sz="3572" dirty="0">
                    <a:solidFill>
                      <a:srgbClr val="000000"/>
                    </a:solidFill>
                    <a:latin typeface="IreneFlorentina"/>
                  </a:rPr>
                  <a:t>тоді чотирикутник 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BACD –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паралелограм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. 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За </a:t>
                </a:r>
                <a:r>
                  <a:rPr lang="ru-RU" sz="3572" dirty="0" err="1" smtClean="0">
                    <a:solidFill>
                      <a:srgbClr val="000000"/>
                    </a:solidFill>
                    <a:latin typeface="IreneFlorentina"/>
                  </a:rPr>
                  <a:t>властивістю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:</a:t>
                </a:r>
              </a:p>
              <a:p>
                <a:pPr>
                  <a:lnSpc>
                    <a:spcPts val="5001"/>
                  </a:lnSpc>
                </a:pPr>
                <a:r>
                  <a:rPr lang="en-US" sz="3600" dirty="0">
                    <a:latin typeface="IreneFlorentina" charset="0"/>
                  </a:rPr>
                  <a:t>2(AB</a:t>
                </a:r>
                <a:r>
                  <a:rPr lang="en-US" sz="3600" baseline="30000" dirty="0">
                    <a:latin typeface="IreneFlorentina" charset="0"/>
                  </a:rPr>
                  <a:t>2</a:t>
                </a:r>
                <a:r>
                  <a:rPr lang="en-US" sz="3600" dirty="0">
                    <a:latin typeface="IreneFlorentina" charset="0"/>
                  </a:rPr>
                  <a:t>+AC</a:t>
                </a:r>
                <a:r>
                  <a:rPr lang="en-US" sz="3600" baseline="30000" dirty="0">
                    <a:latin typeface="IreneFlorentina" charset="0"/>
                  </a:rPr>
                  <a:t>2</a:t>
                </a:r>
                <a:r>
                  <a:rPr lang="en-US" sz="3600" dirty="0">
                    <a:latin typeface="IreneFlorentina" charset="0"/>
                  </a:rPr>
                  <a:t>)=</a:t>
                </a:r>
                <a:r>
                  <a:rPr lang="en-US" sz="3600" dirty="0" smtClean="0">
                    <a:latin typeface="IreneFlorentina" charset="0"/>
                  </a:rPr>
                  <a:t>AD</a:t>
                </a:r>
                <a:r>
                  <a:rPr lang="en-US" sz="3600" baseline="30000" dirty="0" smtClean="0">
                    <a:latin typeface="IreneFlorentina" charset="0"/>
                  </a:rPr>
                  <a:t>2</a:t>
                </a:r>
                <a:r>
                  <a:rPr lang="en-US" sz="3600" dirty="0" smtClean="0">
                    <a:latin typeface="IreneFlorentina" charset="0"/>
                  </a:rPr>
                  <a:t>+BC</a:t>
                </a:r>
                <a:r>
                  <a:rPr lang="en-US" sz="3600" baseline="30000" dirty="0" smtClean="0">
                    <a:latin typeface="IreneFlorentina" charset="0"/>
                  </a:rPr>
                  <a:t>2</a:t>
                </a:r>
                <a:r>
                  <a:rPr lang="uk-UA" sz="3600" baseline="30000" dirty="0" smtClean="0">
                    <a:latin typeface="IreneFlorentina" charset="0"/>
                  </a:rPr>
                  <a:t>  </a:t>
                </a:r>
                <a:br>
                  <a:rPr lang="uk-UA" sz="3600" baseline="30000" dirty="0" smtClean="0">
                    <a:latin typeface="IreneFlorentina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uk-UA" sz="3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uk-UA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uk-UA" sz="3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uk-UA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uk-UA" sz="3600" dirty="0" smtClean="0"/>
              </a:p>
              <a:p>
                <a:pPr>
                  <a:lnSpc>
                    <a:spcPts val="5001"/>
                  </a:lnSpc>
                </a:pPr>
                <a:endParaRPr lang="uk-UA" sz="3600" dirty="0"/>
              </a:p>
              <a:p>
                <a:pPr>
                  <a:lnSpc>
                    <a:spcPts val="5001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uk-UA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uk-UA" sz="36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uk-UA" sz="3600" dirty="0" smtClean="0"/>
                  <a:t>- доведено.</a:t>
                </a:r>
                <a:endParaRPr lang="uk-UA" sz="3600" dirty="0"/>
              </a:p>
              <a:p>
                <a:pPr>
                  <a:lnSpc>
                    <a:spcPts val="5001"/>
                  </a:lnSpc>
                </a:pPr>
                <a:endParaRPr lang="uk-UA" sz="3600" dirty="0"/>
              </a:p>
              <a:p>
                <a:pPr>
                  <a:lnSpc>
                    <a:spcPts val="5001"/>
                  </a:lnSpc>
                </a:pPr>
                <a:endParaRPr lang="en-US" sz="3572" dirty="0">
                  <a:solidFill>
                    <a:srgbClr val="000000"/>
                  </a:solidFill>
                  <a:latin typeface="IreneFlorentina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1479578"/>
                <a:ext cx="8966200" cy="8976816"/>
              </a:xfrm>
              <a:prstGeom prst="rect">
                <a:avLst/>
              </a:prstGeom>
              <a:blipFill rotWithShape="1">
                <a:blip r:embed="rId6"/>
                <a:stretch>
                  <a:fillRect l="-3127" t="-1291" r="-29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53" y="2485187"/>
            <a:ext cx="5400107" cy="251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8"/>
          <p:cNvSpPr/>
          <p:nvPr/>
        </p:nvSpPr>
        <p:spPr>
          <a:xfrm rot="-8890228">
            <a:off x="16240808" y="7900257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011518"/>
            <a:ext cx="16154400" cy="8534400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862378" y="343872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2387600" y="1479578"/>
                <a:ext cx="8966200" cy="76944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01"/>
                  </a:lnSpc>
                </a:pPr>
                <a:r>
                  <a:rPr lang="ru-RU" sz="3572" b="1" dirty="0" smtClean="0">
                    <a:solidFill>
                      <a:srgbClr val="000000"/>
                    </a:solidFill>
                    <a:latin typeface="IreneFlorentina"/>
                  </a:rPr>
                  <a:t>Задача 2.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Довести, що у прямокутному трикутнику 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ACB (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⦟C = 90°</a:t>
                </a:r>
                <a:r>
                  <a:rPr lang="pl-PL" sz="3572" dirty="0" smtClean="0">
                    <a:solidFill>
                      <a:srgbClr val="000000"/>
                    </a:solidFill>
                    <a:latin typeface="IreneFlorentina"/>
                  </a:rPr>
                  <a:t>),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ru-RU" sz="3572" dirty="0" err="1" smtClean="0">
                    <a:solidFill>
                      <a:srgbClr val="000000"/>
                    </a:solidFill>
                    <a:latin typeface="IreneFlorentina"/>
                  </a:rPr>
                  <a:t>медіана</a:t>
                </a:r>
                <a:r>
                  <a:rPr lang="ru-RU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r>
                  <a:rPr lang="en-US" sz="3572" dirty="0" smtClean="0">
                    <a:solidFill>
                      <a:srgbClr val="000000"/>
                    </a:solidFill>
                    <a:latin typeface="IreneFlorentina"/>
                  </a:rPr>
                  <a:t>CM 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дорівнює половині гіпотенузи.</a:t>
                </a:r>
              </a:p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</a:rPr>
                  <a:t>І спосіб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  <a:latin typeface="IreneFlorentina"/>
                  </a:rPr>
                  <a:t>Доведення.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endParaRPr lang="pl-PL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ru-RU" sz="3600" dirty="0" err="1" smtClean="0"/>
                  <a:t>Подвоїмо</a:t>
                </a:r>
                <a:r>
                  <a:rPr lang="ru-RU" sz="3600" dirty="0" smtClean="0"/>
                  <a:t> </a:t>
                </a:r>
                <a:r>
                  <a:rPr lang="ru-RU" sz="3600" dirty="0" err="1"/>
                  <a:t>медіану</a:t>
                </a:r>
                <a:r>
                  <a:rPr lang="ru-RU" sz="3600" dirty="0"/>
                  <a:t> CM </a:t>
                </a:r>
                <a:r>
                  <a:rPr lang="ru-RU" sz="3600" dirty="0" smtClean="0"/>
                  <a:t>і </a:t>
                </a:r>
                <a:r>
                  <a:rPr lang="ru-RU" sz="3600" dirty="0" err="1" smtClean="0"/>
                  <a:t>отримаємо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точку </a:t>
                </a:r>
                <a:r>
                  <a:rPr lang="ru-RU" sz="3600" dirty="0" smtClean="0"/>
                  <a:t>D. </a:t>
                </a:r>
                <a:r>
                  <a:rPr lang="ru-RU" sz="3600" dirty="0" err="1" smtClean="0"/>
                  <a:t>Побудуємо</a:t>
                </a:r>
                <a:r>
                  <a:rPr lang="ru-RU" sz="3600" dirty="0" smtClean="0"/>
                  <a:t> </a:t>
                </a:r>
                <a:r>
                  <a:rPr lang="ru-RU" sz="3600" dirty="0" err="1" smtClean="0"/>
                  <a:t>чотирикутник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ADBC, </a:t>
                </a:r>
                <a:r>
                  <a:rPr lang="uk-UA" sz="3600" dirty="0" smtClean="0"/>
                  <a:t>який є</a:t>
                </a:r>
                <a:r>
                  <a:rPr lang="ru-RU" sz="3600" dirty="0" smtClean="0"/>
                  <a:t> </a:t>
                </a:r>
                <a:r>
                  <a:rPr lang="ru-RU" sz="3600" dirty="0" err="1" smtClean="0"/>
                  <a:t>прямокутником</a:t>
                </a:r>
                <a:r>
                  <a:rPr lang="ru-RU" sz="3600" dirty="0" smtClean="0"/>
                  <a:t>. </a:t>
                </a:r>
              </a:p>
              <a:p>
                <a:pPr>
                  <a:lnSpc>
                    <a:spcPts val="5001"/>
                  </a:lnSpc>
                </a:pPr>
                <a:r>
                  <a:rPr lang="ru-RU" sz="3600" dirty="0" smtClean="0"/>
                  <a:t>Як </a:t>
                </a:r>
                <a:r>
                  <a:rPr lang="ru-RU" sz="3600" dirty="0" err="1" smtClean="0"/>
                  <a:t>відомо</a:t>
                </a:r>
                <a:r>
                  <a:rPr lang="ru-RU" sz="3600" dirty="0" smtClean="0"/>
                  <a:t>, </a:t>
                </a:r>
                <a:r>
                  <a:rPr lang="ru-RU" sz="3600" dirty="0" err="1" smtClean="0"/>
                  <a:t>діагоналі</a:t>
                </a:r>
                <a:r>
                  <a:rPr lang="ru-RU" sz="3600" dirty="0" smtClean="0"/>
                  <a:t> </a:t>
                </a:r>
                <a:r>
                  <a:rPr lang="ru-RU" sz="3600" dirty="0" err="1" smtClean="0"/>
                  <a:t>прямокутника</a:t>
                </a:r>
                <a:r>
                  <a:rPr lang="ru-RU" sz="3600" dirty="0" smtClean="0"/>
                  <a:t> є </a:t>
                </a:r>
                <a:r>
                  <a:rPr lang="ru-RU" sz="3600" dirty="0" err="1" smtClean="0"/>
                  <a:t>рівними</a:t>
                </a:r>
                <a:r>
                  <a:rPr lang="ru-RU" sz="3600" dirty="0" smtClean="0"/>
                  <a:t> та в </a:t>
                </a:r>
                <a:r>
                  <a:rPr lang="ru-RU" sz="3600" dirty="0" err="1" smtClean="0"/>
                  <a:t>точці</a:t>
                </a:r>
                <a:r>
                  <a:rPr lang="ru-RU" sz="3600" dirty="0" smtClean="0"/>
                  <a:t> </a:t>
                </a:r>
                <a:r>
                  <a:rPr lang="ru-RU" sz="3600" dirty="0" err="1" smtClean="0"/>
                  <a:t>перетину</a:t>
                </a:r>
                <a:r>
                  <a:rPr lang="ru-RU" sz="3600" dirty="0" smtClean="0"/>
                  <a:t> </a:t>
                </a:r>
                <a:r>
                  <a:rPr lang="ru-RU" sz="3600" dirty="0" err="1" smtClean="0"/>
                  <a:t>діляться</a:t>
                </a:r>
                <a:r>
                  <a:rPr lang="ru-RU" sz="3600" dirty="0" smtClean="0"/>
                  <a:t> </a:t>
                </a:r>
                <a:r>
                  <a:rPr lang="ru-RU" sz="3600" dirty="0" err="1" smtClean="0"/>
                  <a:t>навпіл</a:t>
                </a:r>
                <a:r>
                  <a:rPr lang="ru-RU" sz="3600" dirty="0" smtClean="0"/>
                  <a:t>, </a:t>
                </a:r>
                <a:r>
                  <a:rPr lang="ru-RU" sz="3600" dirty="0" err="1" smtClean="0"/>
                  <a:t>звідси</a:t>
                </a:r>
                <a:endParaRPr lang="pl-PL" sz="3600" dirty="0" smtClean="0"/>
              </a:p>
              <a:p>
                <a:pPr>
                  <a:lnSpc>
                    <a:spcPts val="5001"/>
                  </a:lnSpc>
                </a:pPr>
                <a:endParaRPr lang="ru-RU" sz="3600" dirty="0" smtClean="0"/>
              </a:p>
              <a:p>
                <a:pPr>
                  <a:lnSpc>
                    <a:spcPts val="500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3600" dirty="0">
                          <a:solidFill>
                            <a:srgbClr val="000000"/>
                          </a:solidFill>
                          <a:latin typeface="IreneFlorentina"/>
                        </a:rPr>
                        <m:t>CM</m:t>
                      </m:r>
                      <m:r>
                        <m:rPr>
                          <m:nor/>
                        </m:rPr>
                        <a:rPr lang="pl-PL" sz="3600" dirty="0">
                          <a:solidFill>
                            <a:srgbClr val="000000"/>
                          </a:solidFill>
                          <a:latin typeface="IreneFlorentina"/>
                        </a:rPr>
                        <m:t>=</m:t>
                      </m:r>
                      <m:f>
                        <m:fPr>
                          <m:ctrlPr>
                            <a:rPr lang="pl-PL" sz="36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6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36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36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𝐴𝐵</m:t>
                      </m:r>
                    </m:oMath>
                  </m:oMathPara>
                </a14:m>
                <a:endParaRPr lang="en-US" sz="3572" dirty="0">
                  <a:solidFill>
                    <a:srgbClr val="000000"/>
                  </a:solidFill>
                  <a:latin typeface="IreneFlorentina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1479578"/>
                <a:ext cx="8966200" cy="7694414"/>
              </a:xfrm>
              <a:prstGeom prst="rect">
                <a:avLst/>
              </a:prstGeom>
              <a:blipFill rotWithShape="1">
                <a:blip r:embed="rId5"/>
                <a:stretch>
                  <a:fillRect l="-3127" t="-1506" r="-2651" b="-3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8"/>
          <p:cNvSpPr/>
          <p:nvPr/>
        </p:nvSpPr>
        <p:spPr>
          <a:xfrm rot="-8890228">
            <a:off x="16240808" y="7900257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1371600"/>
            <a:ext cx="3076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89" y="4043936"/>
            <a:ext cx="32004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011518"/>
            <a:ext cx="16154400" cy="8534400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862378" y="343872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2387600" y="1714500"/>
                <a:ext cx="8966200" cy="64120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</a:rPr>
                  <a:t>І</a:t>
                </a:r>
                <a:r>
                  <a:rPr lang="ru-RU" sz="3572" b="1" dirty="0">
                    <a:solidFill>
                      <a:srgbClr val="000000"/>
                    </a:solidFill>
                  </a:rPr>
                  <a:t>І</a:t>
                </a:r>
                <a:r>
                  <a:rPr lang="uk-UA" sz="3572" b="1" dirty="0" smtClean="0">
                    <a:solidFill>
                      <a:srgbClr val="000000"/>
                    </a:solidFill>
                  </a:rPr>
                  <a:t> спосіб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  <a:latin typeface="IreneFlorentina"/>
                  </a:rPr>
                  <a:t>Доведення.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uk-UA" sz="3600" dirty="0" smtClean="0">
                    <a:solidFill>
                      <a:srgbClr val="000000"/>
                    </a:solidFill>
                    <a:latin typeface="IreneFlorentina"/>
                  </a:rPr>
                  <a:t>Проведемо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 charset="0"/>
                  </a:rPr>
                  <a:t>ME</a:t>
                </a:r>
                <a:r>
                  <a:rPr lang="uk-UA" sz="3600" dirty="0" smtClean="0"/>
                  <a:t>⊥</a:t>
                </a:r>
                <a:r>
                  <a:rPr lang="pl-PL" sz="3600" dirty="0" smtClean="0">
                    <a:latin typeface="IreneFlorentina" charset="0"/>
                  </a:rPr>
                  <a:t>BC</a:t>
                </a:r>
                <a:r>
                  <a:rPr lang="en-US" sz="3600" dirty="0" smtClean="0">
                    <a:latin typeface="IreneFlorentina" charset="0"/>
                  </a:rPr>
                  <a:t>.</a:t>
                </a:r>
                <a:r>
                  <a:rPr lang="uk-UA" sz="3600" dirty="0" smtClean="0"/>
                  <a:t> Оскільки </a:t>
                </a:r>
                <a:r>
                  <a:rPr lang="pl-PL" sz="3600" dirty="0" smtClean="0">
                    <a:latin typeface="IreneFlorentina" charset="0"/>
                  </a:rPr>
                  <a:t>AC</a:t>
                </a:r>
                <a:r>
                  <a:rPr lang="uk-UA" sz="3600" dirty="0"/>
                  <a:t> ⊥</a:t>
                </a:r>
                <a:r>
                  <a:rPr lang="en-US" sz="3600" dirty="0" smtClean="0">
                    <a:latin typeface="IreneFlorentina" charset="0"/>
                  </a:rPr>
                  <a:t>BC</a:t>
                </a:r>
                <a:r>
                  <a:rPr lang="pl-PL" sz="3600" dirty="0" smtClean="0">
                    <a:latin typeface="IreneFlorentina" charset="0"/>
                  </a:rPr>
                  <a:t> </a:t>
                </a:r>
                <a:r>
                  <a:rPr lang="ru-RU" sz="3600" dirty="0" smtClean="0">
                    <a:latin typeface="IreneFlorentina" charset="0"/>
                  </a:rPr>
                  <a:t>та </a:t>
                </a:r>
                <a:r>
                  <a:rPr lang="pl-PL" sz="3600" dirty="0">
                    <a:solidFill>
                      <a:srgbClr val="000000"/>
                    </a:solidFill>
                    <a:latin typeface="IreneFlorentina" charset="0"/>
                  </a:rPr>
                  <a:t>ME</a:t>
                </a:r>
                <a:r>
                  <a:rPr lang="uk-UA" sz="3600" dirty="0"/>
                  <a:t>⊥</a:t>
                </a:r>
                <a:r>
                  <a:rPr lang="pl-PL" sz="3600" dirty="0" smtClean="0">
                    <a:latin typeface="IreneFlorentina" charset="0"/>
                  </a:rPr>
                  <a:t>BC</a:t>
                </a:r>
                <a:r>
                  <a:rPr lang="ru-RU" sz="3600" dirty="0" smtClean="0">
                    <a:latin typeface="IreneFlorentina" charset="0"/>
                  </a:rPr>
                  <a:t>, то </a:t>
                </a:r>
                <a:r>
                  <a:rPr lang="pl-PL" sz="3600" dirty="0" smtClean="0">
                    <a:latin typeface="IreneFlorentina" charset="0"/>
                  </a:rPr>
                  <a:t>AC║</a:t>
                </a:r>
                <a:r>
                  <a:rPr lang="pl-PL" sz="3600" dirty="0">
                    <a:solidFill>
                      <a:srgbClr val="000000"/>
                    </a:solidFill>
                    <a:latin typeface="IreneFlorentina" charset="0"/>
                  </a:rPr>
                  <a:t>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 charset="0"/>
                  </a:rPr>
                  <a:t>ME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 charset="0"/>
                  </a:rPr>
                  <a:t>.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IreneFlorentina" charset="0"/>
                  </a:rPr>
                  <a:t>M –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IreneFlorentina" charset="0"/>
                  </a:rPr>
                  <a:t>середина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 charset="0"/>
                  </a:rPr>
                  <a:t>AB</a:t>
                </a:r>
                <a:r>
                  <a:rPr lang="uk-UA" sz="3600" dirty="0">
                    <a:solidFill>
                      <a:srgbClr val="000000"/>
                    </a:solidFill>
                    <a:latin typeface="IreneFlorentina" charset="0"/>
                  </a:rPr>
                  <a:t>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IreneFlorentina" charset="0"/>
                  </a:rPr>
                  <a:t>та </a:t>
                </a:r>
                <a:r>
                  <a:rPr lang="pl-PL" sz="3600" dirty="0">
                    <a:latin typeface="IreneFlorentina" charset="0"/>
                  </a:rPr>
                  <a:t>AC║</a:t>
                </a:r>
                <a:r>
                  <a:rPr lang="pl-PL" sz="3600" dirty="0">
                    <a:solidFill>
                      <a:srgbClr val="000000"/>
                    </a:solidFill>
                    <a:latin typeface="IreneFlorentina" charset="0"/>
                  </a:rPr>
                  <a:t>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 charset="0"/>
                  </a:rPr>
                  <a:t>ME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IreneFlorentina" charset="0"/>
                  </a:rPr>
                  <a:t>, звідси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 charset="0"/>
                  </a:rPr>
                  <a:t>ME 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 charset="0"/>
                  </a:rPr>
                  <a:t>– </a:t>
                </a:r>
                <a:r>
                  <a:rPr lang="ru-RU" sz="3600" dirty="0" err="1" smtClean="0">
                    <a:solidFill>
                      <a:srgbClr val="000000"/>
                    </a:solidFill>
                    <a:latin typeface="IreneFlorentina" charset="0"/>
                  </a:rPr>
                  <a:t>середня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 charset="0"/>
                  </a:rPr>
                  <a:t> </a:t>
                </a:r>
                <a:r>
                  <a:rPr lang="ru-RU" sz="3600" dirty="0" err="1" smtClean="0">
                    <a:solidFill>
                      <a:srgbClr val="000000"/>
                    </a:solidFill>
                    <a:latin typeface="IreneFlorentina" charset="0"/>
                  </a:rPr>
                  <a:t>лінія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 charset="0"/>
                  </a:rPr>
                  <a:t> ∆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IreneFlorentina" charset="0"/>
                  </a:rPr>
                  <a:t>ACB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IreneFlorentina" charset="0"/>
                  </a:rPr>
                  <a:t>і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 charset="0"/>
                  </a:rPr>
                  <a:t>CE=BE. </a:t>
                </a:r>
                <a:r>
                  <a:rPr lang="ru-RU" sz="3600" dirty="0" err="1" smtClean="0">
                    <a:solidFill>
                      <a:srgbClr val="000000"/>
                    </a:solidFill>
                    <a:latin typeface="IreneFlorentina" charset="0"/>
                  </a:rPr>
                  <a:t>Оскільки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IreneFlorentina" charset="0"/>
                  </a:rPr>
                  <a:t> ME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IreneFlorentina" charset="0"/>
                  </a:rPr>
                  <a:t> – медіана та висота </a:t>
                </a:r>
                <a:r>
                  <a:rPr lang="pl-PL" sz="3600" dirty="0" smtClean="0">
                    <a:latin typeface="IreneFlorentina" charset="0"/>
                  </a:rPr>
                  <a:t>∆CMB</a:t>
                </a:r>
                <a:r>
                  <a:rPr lang="ru-RU" sz="3600" dirty="0" smtClean="0">
                    <a:latin typeface="IreneFlorentina" charset="0"/>
                  </a:rPr>
                  <a:t>, то </a:t>
                </a:r>
                <a:r>
                  <a:rPr lang="ru-RU" sz="3600" dirty="0" err="1" smtClean="0">
                    <a:latin typeface="IreneFlorentina" charset="0"/>
                  </a:rPr>
                  <a:t>трикутник</a:t>
                </a:r>
                <a:r>
                  <a:rPr lang="ru-RU" sz="3600" dirty="0" smtClean="0">
                    <a:latin typeface="IreneFlorentina" charset="0"/>
                  </a:rPr>
                  <a:t> </a:t>
                </a:r>
                <a:r>
                  <a:rPr lang="ru-RU" sz="3600" dirty="0" err="1" smtClean="0">
                    <a:latin typeface="IreneFlorentina" charset="0"/>
                  </a:rPr>
                  <a:t>рівнобедрений</a:t>
                </a:r>
                <a:r>
                  <a:rPr lang="ru-RU" sz="3600" dirty="0" smtClean="0">
                    <a:latin typeface="IreneFlorentina" charset="0"/>
                  </a:rPr>
                  <a:t>, </a:t>
                </a:r>
                <a:r>
                  <a:rPr lang="ru-RU" sz="3600" dirty="0" err="1" smtClean="0">
                    <a:latin typeface="IreneFlorentina" charset="0"/>
                  </a:rPr>
                  <a:t>звідси</a:t>
                </a:r>
                <a:r>
                  <a:rPr lang="ru-RU" sz="3600" dirty="0" smtClean="0">
                    <a:latin typeface="IreneFlorentina" charset="0"/>
                  </a:rPr>
                  <a:t> </a:t>
                </a:r>
                <a:r>
                  <a:rPr lang="en-US" sz="3600" dirty="0" smtClean="0">
                    <a:latin typeface="IreneFlorentina" charset="0"/>
                  </a:rPr>
                  <a:t>CM=MB.</a:t>
                </a:r>
              </a:p>
              <a:p>
                <a:pPr>
                  <a:lnSpc>
                    <a:spcPts val="5001"/>
                  </a:lnSpc>
                </a:pPr>
                <a:r>
                  <a:rPr lang="uk-UA" sz="3600" dirty="0" smtClean="0">
                    <a:latin typeface="IreneFlorentina" charset="0"/>
                  </a:rPr>
                  <a:t>Отже,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3600" dirty="0">
                        <a:solidFill>
                          <a:srgbClr val="000000"/>
                        </a:solidFill>
                        <a:latin typeface="IreneFlorentina"/>
                      </a:rPr>
                      <m:t>CM</m:t>
                    </m:r>
                    <m:r>
                      <m:rPr>
                        <m:nor/>
                      </m:rPr>
                      <a:rPr lang="pl-PL" sz="3600" dirty="0">
                        <a:solidFill>
                          <a:srgbClr val="000000"/>
                        </a:solidFill>
                        <a:latin typeface="IreneFlorentina"/>
                      </a:rPr>
                      <m:t>=</m:t>
                    </m:r>
                    <m:f>
                      <m:fPr>
                        <m:ctrlPr>
                          <a:rPr lang="pl-PL" sz="3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3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3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l-PL" sz="3600" i="1" dirty="0">
                        <a:solidFill>
                          <a:srgbClr val="000000"/>
                        </a:solidFill>
                        <a:latin typeface="Cambria Math"/>
                      </a:rPr>
                      <m:t>𝐴𝐵</m:t>
                    </m:r>
                  </m:oMath>
                </a14:m>
                <a:endParaRPr lang="en-US" sz="3572" dirty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endParaRPr lang="en-US" sz="3600" dirty="0" smtClean="0">
                  <a:latin typeface="IreneFlorentina" charset="0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1714500"/>
                <a:ext cx="8966200" cy="6412012"/>
              </a:xfrm>
              <a:prstGeom prst="rect">
                <a:avLst/>
              </a:prstGeom>
              <a:blipFill rotWithShape="1">
                <a:blip r:embed="rId5"/>
                <a:stretch>
                  <a:fillRect l="-3127" t="-1236" r="-292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8"/>
          <p:cNvSpPr/>
          <p:nvPr/>
        </p:nvSpPr>
        <p:spPr>
          <a:xfrm rot="-8890228">
            <a:off x="16240808" y="7900257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1371600"/>
            <a:ext cx="3076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889" y="3975101"/>
            <a:ext cx="30289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011518"/>
            <a:ext cx="16154400" cy="8534400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598047" y="141839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1524000" y="1714500"/>
                <a:ext cx="10825162" cy="89768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</a:rPr>
                  <a:t>І</a:t>
                </a:r>
                <a:r>
                  <a:rPr lang="ru-RU" sz="3572" b="1" dirty="0">
                    <a:solidFill>
                      <a:srgbClr val="000000"/>
                    </a:solidFill>
                  </a:rPr>
                  <a:t>І</a:t>
                </a:r>
                <a:r>
                  <a:rPr lang="ru-RU" sz="3572" b="1" dirty="0" smtClean="0">
                    <a:solidFill>
                      <a:srgbClr val="000000"/>
                    </a:solidFill>
                  </a:rPr>
                  <a:t>І</a:t>
                </a:r>
                <a:r>
                  <a:rPr lang="uk-UA" sz="3572" b="1" dirty="0" smtClean="0">
                    <a:solidFill>
                      <a:srgbClr val="000000"/>
                    </a:solidFill>
                  </a:rPr>
                  <a:t> спосіб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  <a:latin typeface="IreneFlorentina"/>
                  </a:rPr>
                  <a:t>Доведення.</a:t>
                </a: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 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ru-RU" sz="3600" dirty="0" err="1" smtClean="0">
                    <a:latin typeface="IreneFlorentina" charset="0"/>
                  </a:rPr>
                  <a:t>Подвоїмо</a:t>
                </a:r>
                <a:r>
                  <a:rPr lang="ru-RU" sz="3600" dirty="0" smtClean="0">
                    <a:latin typeface="IreneFlorentina" charset="0"/>
                  </a:rPr>
                  <a:t> катет </a:t>
                </a:r>
                <a:r>
                  <a:rPr lang="en-US" sz="3600" dirty="0" smtClean="0">
                    <a:latin typeface="IreneFlorentina" charset="0"/>
                  </a:rPr>
                  <a:t>AC.</a:t>
                </a:r>
                <a:r>
                  <a:rPr lang="uk-UA" sz="3600" dirty="0" smtClean="0">
                    <a:latin typeface="IreneFlorentina" charset="0"/>
                  </a:rPr>
                  <a:t> Отримаємо трикутник </a:t>
                </a:r>
                <a:r>
                  <a:rPr lang="pl-PL" sz="3600" dirty="0" smtClean="0">
                    <a:latin typeface="IreneFlorentina" charset="0"/>
                  </a:rPr>
                  <a:t>ABD</a:t>
                </a:r>
                <a:r>
                  <a:rPr lang="ru-RU" sz="3600" dirty="0" smtClean="0">
                    <a:latin typeface="IreneFlorentina" charset="0"/>
                  </a:rPr>
                  <a:t>. </a:t>
                </a:r>
                <a:r>
                  <a:rPr lang="uk-UA" sz="3600" dirty="0" smtClean="0">
                    <a:latin typeface="IreneFlorentina" charset="0"/>
                  </a:rPr>
                  <a:t>Оскільки </a:t>
                </a:r>
                <a:r>
                  <a:rPr lang="en-US" sz="3600" dirty="0" smtClean="0">
                    <a:latin typeface="IreneFlorentina" charset="0"/>
                  </a:rPr>
                  <a:t>BC</a:t>
                </a:r>
                <a:r>
                  <a:rPr lang="uk-UA" sz="3600" dirty="0"/>
                  <a:t> </a:t>
                </a:r>
                <a:r>
                  <a:rPr lang="uk-UA" sz="3600" dirty="0" smtClean="0"/>
                  <a:t>⊥</a:t>
                </a:r>
                <a:r>
                  <a:rPr lang="pl-PL" sz="3600" dirty="0" smtClean="0"/>
                  <a:t> </a:t>
                </a:r>
                <a:r>
                  <a:rPr lang="pl-PL" sz="3600" dirty="0" smtClean="0">
                    <a:latin typeface="IreneFlorentina" charset="0"/>
                  </a:rPr>
                  <a:t>AC</a:t>
                </a:r>
                <a:r>
                  <a:rPr lang="ru-RU" sz="3600" dirty="0">
                    <a:latin typeface="IreneFlorentina" charset="0"/>
                  </a:rPr>
                  <a:t> </a:t>
                </a:r>
                <a:r>
                  <a:rPr lang="ru-RU" sz="3600" dirty="0" smtClean="0">
                    <a:latin typeface="IreneFlorentina" charset="0"/>
                  </a:rPr>
                  <a:t>та </a:t>
                </a:r>
                <a:r>
                  <a:rPr lang="en-US" sz="3600" dirty="0" smtClean="0">
                    <a:latin typeface="IreneFlorentina" charset="0"/>
                  </a:rPr>
                  <a:t>C – </a:t>
                </a:r>
                <a:r>
                  <a:rPr lang="uk-UA" sz="3600" dirty="0" smtClean="0">
                    <a:latin typeface="IreneFlorentina" charset="0"/>
                  </a:rPr>
                  <a:t>середина </a:t>
                </a:r>
                <a:r>
                  <a:rPr lang="pl-PL" sz="3600" dirty="0" smtClean="0">
                    <a:latin typeface="IreneFlorentina" charset="0"/>
                  </a:rPr>
                  <a:t>AD</a:t>
                </a:r>
                <a:r>
                  <a:rPr lang="ru-RU" sz="3600" dirty="0" smtClean="0">
                    <a:latin typeface="IreneFlorentina" charset="0"/>
                  </a:rPr>
                  <a:t>, то </a:t>
                </a:r>
                <a:r>
                  <a:rPr lang="ru-RU" sz="3600" dirty="0" err="1" smtClean="0">
                    <a:latin typeface="IreneFlorentina" charset="0"/>
                  </a:rPr>
                  <a:t>висота</a:t>
                </a:r>
                <a:r>
                  <a:rPr lang="ru-RU" sz="3600" dirty="0" smtClean="0">
                    <a:latin typeface="IreneFlorentina" charset="0"/>
                  </a:rPr>
                  <a:t>, </a:t>
                </a:r>
                <a:r>
                  <a:rPr lang="ru-RU" sz="3600" dirty="0" err="1" smtClean="0">
                    <a:latin typeface="IreneFlorentina" charset="0"/>
                  </a:rPr>
                  <a:t>медіана</a:t>
                </a:r>
                <a:r>
                  <a:rPr lang="ru-RU" sz="3600" dirty="0" smtClean="0">
                    <a:latin typeface="IreneFlorentina" charset="0"/>
                  </a:rPr>
                  <a:t> і </a:t>
                </a:r>
                <a:r>
                  <a:rPr lang="ru-RU" sz="3600" dirty="0" err="1" smtClean="0">
                    <a:latin typeface="IreneFlorentina" charset="0"/>
                  </a:rPr>
                  <a:t>бісектриса</a:t>
                </a:r>
                <a:r>
                  <a:rPr lang="ru-RU" sz="3600" dirty="0">
                    <a:latin typeface="IreneFlorentina" charset="0"/>
                  </a:rPr>
                  <a:t> </a:t>
                </a:r>
                <a:r>
                  <a:rPr lang="ru-RU" sz="3600" dirty="0" err="1" smtClean="0">
                    <a:latin typeface="IreneFlorentina" charset="0"/>
                  </a:rPr>
                  <a:t>співпадають</a:t>
                </a:r>
                <a:r>
                  <a:rPr lang="ru-RU" sz="3600" dirty="0" smtClean="0">
                    <a:latin typeface="IreneFlorentina" charset="0"/>
                  </a:rPr>
                  <a:t> </a:t>
                </a:r>
                <a:r>
                  <a:rPr lang="ru-RU" sz="3600" dirty="0" err="1" smtClean="0">
                    <a:latin typeface="IreneFlorentina" charset="0"/>
                  </a:rPr>
                  <a:t>лише</a:t>
                </a:r>
                <a:r>
                  <a:rPr lang="ru-RU" sz="3600" dirty="0" smtClean="0">
                    <a:latin typeface="IreneFlorentina" charset="0"/>
                  </a:rPr>
                  <a:t> в </a:t>
                </a:r>
                <a:r>
                  <a:rPr lang="ru-RU" sz="3600" dirty="0" err="1" smtClean="0">
                    <a:latin typeface="IreneFlorentina" charset="0"/>
                  </a:rPr>
                  <a:t>рівнобедреному</a:t>
                </a:r>
                <a:r>
                  <a:rPr lang="ru-RU" sz="3600" dirty="0" smtClean="0">
                    <a:latin typeface="IreneFlorentina" charset="0"/>
                  </a:rPr>
                  <a:t> </a:t>
                </a:r>
                <a:r>
                  <a:rPr lang="ru-RU" sz="3600" dirty="0" err="1" smtClean="0">
                    <a:latin typeface="IreneFlorentina" charset="0"/>
                  </a:rPr>
                  <a:t>трикутнику</a:t>
                </a:r>
                <a:r>
                  <a:rPr lang="ru-RU" sz="3600" dirty="0" smtClean="0">
                    <a:latin typeface="IreneFlorentina" charset="0"/>
                  </a:rPr>
                  <a:t>, </a:t>
                </a:r>
                <a:r>
                  <a:rPr lang="uk-UA" sz="3600" dirty="0" smtClean="0">
                    <a:latin typeface="IreneFlorentina" charset="0"/>
                  </a:rPr>
                  <a:t>отже, </a:t>
                </a:r>
                <a:r>
                  <a:rPr lang="pl-PL" sz="3600" dirty="0" smtClean="0">
                    <a:latin typeface="IreneFlorentina" charset="0"/>
                  </a:rPr>
                  <a:t>BC </a:t>
                </a:r>
                <a:r>
                  <a:rPr lang="ru-RU" sz="3600" dirty="0" smtClean="0">
                    <a:latin typeface="IreneFlorentina" charset="0"/>
                  </a:rPr>
                  <a:t>– </a:t>
                </a:r>
                <a:r>
                  <a:rPr lang="ru-RU" sz="3600" dirty="0" err="1" smtClean="0">
                    <a:latin typeface="IreneFlorentina" charset="0"/>
                  </a:rPr>
                  <a:t>бісектриса</a:t>
                </a:r>
                <a:r>
                  <a:rPr lang="ru-RU" sz="3600" dirty="0" smtClean="0">
                    <a:latin typeface="IreneFlorentina" charset="0"/>
                  </a:rPr>
                  <a:t> і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⦟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DBC=</a:t>
                </a:r>
                <a:r>
                  <a:rPr lang="pl-PL" sz="36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⦟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CBD.</a:t>
                </a:r>
              </a:p>
              <a:p>
                <a:pPr>
                  <a:lnSpc>
                    <a:spcPts val="5001"/>
                  </a:lnSpc>
                </a:pPr>
                <a:r>
                  <a:rPr lang="uk-UA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Оскільки точки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 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та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M –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середини сторін ∆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ABD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, то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CM –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середня лінія, звідси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CM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║BD. </a:t>
                </a:r>
              </a:p>
              <a:p>
                <a:pPr>
                  <a:lnSpc>
                    <a:spcPts val="5001"/>
                  </a:lnSpc>
                </a:pPr>
                <a:r>
                  <a:rPr lang="ru-RU" sz="3600" dirty="0" err="1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Маємо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, </a:t>
                </a:r>
                <a:r>
                  <a:rPr lang="ru-RU" sz="3600" dirty="0" err="1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що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 </a:t>
                </a:r>
                <a:r>
                  <a:rPr lang="pl-PL" sz="36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CM</a:t>
                </a:r>
                <a:r>
                  <a:rPr lang="pl-PL" sz="3600" dirty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║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BD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 і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CB –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IreneFlorentina"/>
                    <a:ea typeface="Cambria Math"/>
                  </a:rPr>
                  <a:t>січна, звідси </a:t>
                </a:r>
                <a:r>
                  <a:rPr lang="pl-PL" sz="36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⦟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DBC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=</a:t>
                </a:r>
                <a:r>
                  <a:rPr lang="pl-PL" sz="36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⦟BCM=</a:t>
                </a:r>
                <a:r>
                  <a:rPr lang="pl-PL" sz="36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⦟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CBD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. </a:t>
                </a:r>
                <a:r>
                  <a:rPr lang="ru-RU" sz="36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Отже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,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∆</a:t>
                </a:r>
                <a:r>
                  <a:rPr lang="pl-PL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CMB –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36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рівнобедрений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і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CM=MB, </a:t>
                </a:r>
                <a:r>
                  <a:rPr lang="uk-UA" sz="36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звідси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3600" dirty="0">
                        <a:solidFill>
                          <a:srgbClr val="000000"/>
                        </a:solidFill>
                        <a:latin typeface="IreneFlorentina"/>
                      </a:rPr>
                      <m:t>CM</m:t>
                    </m:r>
                    <m:r>
                      <m:rPr>
                        <m:nor/>
                      </m:rPr>
                      <a:rPr lang="pl-PL" sz="3600" dirty="0">
                        <a:solidFill>
                          <a:srgbClr val="000000"/>
                        </a:solidFill>
                        <a:latin typeface="IreneFlorentina"/>
                      </a:rPr>
                      <m:t>=</m:t>
                    </m:r>
                    <m:f>
                      <m:fPr>
                        <m:ctrlPr>
                          <a:rPr lang="pl-PL" sz="3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3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3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l-PL" sz="3600" i="1" dirty="0">
                        <a:solidFill>
                          <a:srgbClr val="000000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.</a:t>
                </a:r>
                <a:endParaRPr lang="en-US" sz="3572" dirty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endParaRPr lang="pl-PL" sz="3600" dirty="0" smtClean="0">
                  <a:solidFill>
                    <a:srgbClr val="000000"/>
                  </a:solidFill>
                  <a:latin typeface="IreneFlorentina"/>
                  <a:ea typeface="Cambria Math"/>
                </a:endParaRPr>
              </a:p>
              <a:p>
                <a:pPr>
                  <a:lnSpc>
                    <a:spcPts val="5001"/>
                  </a:lnSpc>
                </a:pPr>
                <a:endParaRPr lang="en-US" sz="3600" dirty="0" smtClean="0">
                  <a:latin typeface="IreneFlorentina" charset="0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14500"/>
                <a:ext cx="10825162" cy="8976816"/>
              </a:xfrm>
              <a:prstGeom prst="rect">
                <a:avLst/>
              </a:prstGeom>
              <a:blipFill rotWithShape="1">
                <a:blip r:embed="rId5"/>
                <a:stretch>
                  <a:fillRect l="-2534" t="-883" r="-152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887" y="1257300"/>
            <a:ext cx="3076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62" y="5304118"/>
            <a:ext cx="4719637" cy="33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8"/>
          <p:cNvSpPr/>
          <p:nvPr/>
        </p:nvSpPr>
        <p:spPr>
          <a:xfrm rot="-8890228">
            <a:off x="16102219" y="7671655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</p:spTree>
    <p:extLst>
      <p:ext uri="{BB962C8B-B14F-4D97-AF65-F5344CB8AC3E}">
        <p14:creationId xmlns:p14="http://schemas.microsoft.com/office/powerpoint/2010/main" val="28776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0200" y="1638300"/>
            <a:ext cx="15087600" cy="7743824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1118746" y="929239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2438400" y="2095058"/>
                <a:ext cx="9296399" cy="70532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01"/>
                  </a:lnSpc>
                </a:pPr>
                <a:r>
                  <a:rPr lang="en-US" sz="3572" b="1" dirty="0">
                    <a:solidFill>
                      <a:srgbClr val="000000"/>
                    </a:solidFill>
                  </a:rPr>
                  <a:t>V</a:t>
                </a:r>
                <a:r>
                  <a:rPr lang="ru-RU" sz="3572" b="1" dirty="0" smtClean="0">
                    <a:solidFill>
                      <a:srgbClr val="000000"/>
                    </a:solidFill>
                  </a:rPr>
                  <a:t>І</a:t>
                </a:r>
                <a:r>
                  <a:rPr lang="uk-UA" sz="3572" b="1" dirty="0" smtClean="0">
                    <a:solidFill>
                      <a:srgbClr val="000000"/>
                    </a:solidFill>
                  </a:rPr>
                  <a:t> спосіб</a:t>
                </a:r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r>
                  <a:rPr lang="uk-UA" sz="3572" b="1" dirty="0" smtClean="0">
                    <a:solidFill>
                      <a:srgbClr val="000000"/>
                    </a:solidFill>
                    <a:latin typeface="IreneFlorentina"/>
                  </a:rPr>
                  <a:t>Доведення.</a:t>
                </a:r>
              </a:p>
              <a:p>
                <a:pPr>
                  <a:lnSpc>
                    <a:spcPts val="5001"/>
                  </a:lnSpc>
                </a:pPr>
                <a:r>
                  <a:rPr lang="uk-UA" sz="3572" dirty="0" smtClean="0">
                    <a:solidFill>
                      <a:srgbClr val="000000"/>
                    </a:solidFill>
                    <a:latin typeface="IreneFlorentina"/>
                  </a:rPr>
                  <a:t>Опишемо навколо трикутника коло. </a:t>
                </a:r>
                <a:r>
                  <a:rPr lang="pl-PL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⦟C 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–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вписаний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і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дорівнює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половині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дуги, на яку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опирається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,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тобто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дуга становить 180</a:t>
                </a:r>
                <a:r>
                  <a:rPr lang="pl-PL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°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,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звідси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AB – </a:t>
                </a:r>
                <a:r>
                  <a:rPr lang="uk-UA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діаметр кола. Точка </a:t>
                </a:r>
                <a:r>
                  <a:rPr lang="pl-PL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M – 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середина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AB </a:t>
                </a:r>
                <a:r>
                  <a:rPr lang="uk-UA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є центром цього кола. </a:t>
                </a:r>
                <a:r>
                  <a:rPr lang="pl-PL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MC, MA, MB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як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радіуси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кола є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рівними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, </a:t>
                </a:r>
                <a:r>
                  <a:rPr lang="ru-RU" sz="3200" dirty="0" err="1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звідси</a:t>
                </a:r>
                <a:endParaRPr lang="ru-RU" sz="320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5001"/>
                  </a:lnSpc>
                </a:pPr>
                <a:r>
                  <a:rPr lang="ru-RU" sz="32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3200" dirty="0">
                        <a:solidFill>
                          <a:srgbClr val="000000"/>
                        </a:solidFill>
                        <a:latin typeface="IreneFlorentina"/>
                      </a:rPr>
                      <m:t>M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0000"/>
                        </a:solidFill>
                        <a:latin typeface="IreneFlorentina"/>
                      </a:rPr>
                      <m:t>C</m:t>
                    </m:r>
                    <m:r>
                      <m:rPr>
                        <m:nor/>
                      </m:rPr>
                      <a:rPr lang="pl-PL" sz="3200" dirty="0">
                        <a:solidFill>
                          <a:srgbClr val="000000"/>
                        </a:solidFill>
                        <a:latin typeface="IreneFlorentina"/>
                      </a:rPr>
                      <m:t>=</m:t>
                    </m:r>
                    <m:f>
                      <m:fPr>
                        <m:ctrlPr>
                          <a:rPr lang="pl-PL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l-PL" sz="3200" i="1" dirty="0">
                        <a:solidFill>
                          <a:srgbClr val="000000"/>
                        </a:solidFill>
                        <a:latin typeface="Cambria Math"/>
                      </a:rPr>
                      <m:t>𝐴𝐵</m:t>
                    </m:r>
                  </m:oMath>
                </a14:m>
                <a:endParaRPr lang="en-US" sz="3572" dirty="0" smtClean="0">
                  <a:solidFill>
                    <a:srgbClr val="000000"/>
                  </a:solidFill>
                  <a:latin typeface="IreneFlorentina"/>
                </a:endParaRPr>
              </a:p>
              <a:p>
                <a:pPr>
                  <a:lnSpc>
                    <a:spcPts val="5001"/>
                  </a:lnSpc>
                </a:pPr>
                <a:endParaRPr lang="pl-PL" sz="3600" dirty="0" smtClean="0">
                  <a:solidFill>
                    <a:srgbClr val="000000"/>
                  </a:solidFill>
                  <a:latin typeface="IreneFlorentina"/>
                  <a:ea typeface="Cambria Math"/>
                </a:endParaRPr>
              </a:p>
              <a:p>
                <a:pPr>
                  <a:lnSpc>
                    <a:spcPts val="5001"/>
                  </a:lnSpc>
                </a:pPr>
                <a:endParaRPr lang="en-US" sz="3600" dirty="0" smtClean="0">
                  <a:latin typeface="IreneFlorentina" charset="0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095058"/>
                <a:ext cx="9296399" cy="7053213"/>
              </a:xfrm>
              <a:prstGeom prst="rect">
                <a:avLst/>
              </a:prstGeom>
              <a:blipFill rotWithShape="1">
                <a:blip r:embed="rId5"/>
                <a:stretch>
                  <a:fillRect l="-2885" t="-1210" r="-22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8" y="1638300"/>
            <a:ext cx="3076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99" y="5155433"/>
            <a:ext cx="5036105" cy="42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8"/>
          <p:cNvSpPr/>
          <p:nvPr/>
        </p:nvSpPr>
        <p:spPr>
          <a:xfrm rot="-8890228">
            <a:off x="16102219" y="7671655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</p:spTree>
    <p:extLst>
      <p:ext uri="{BB962C8B-B14F-4D97-AF65-F5344CB8AC3E}">
        <p14:creationId xmlns:p14="http://schemas.microsoft.com/office/powerpoint/2010/main" val="11412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9989" cy="10287000"/>
            <a:chOff x="0" y="0"/>
            <a:chExt cx="24559986" cy="13716000"/>
          </a:xfrm>
        </p:grpSpPr>
        <p:sp>
          <p:nvSpPr>
            <p:cNvPr id="3" name="Freeform 3"/>
            <p:cNvSpPr/>
            <p:nvPr/>
          </p:nvSpPr>
          <p:spPr>
            <a:xfrm>
              <a:off x="1084398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011518"/>
            <a:ext cx="16154400" cy="8534400"/>
            <a:chOff x="0" y="0"/>
            <a:chExt cx="3983090" cy="1984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3091" cy="1984694"/>
            </a:xfrm>
            <a:custGeom>
              <a:avLst/>
              <a:gdLst/>
              <a:ahLst/>
              <a:cxnLst/>
              <a:rect l="l" t="t" r="r" b="b"/>
              <a:pathLst>
                <a:path w="3983091" h="1984694">
                  <a:moveTo>
                    <a:pt x="26108" y="0"/>
                  </a:moveTo>
                  <a:lnTo>
                    <a:pt x="3956983" y="0"/>
                  </a:lnTo>
                  <a:cubicBezTo>
                    <a:pt x="3971402" y="0"/>
                    <a:pt x="3983091" y="11689"/>
                    <a:pt x="3983091" y="26108"/>
                  </a:cubicBezTo>
                  <a:lnTo>
                    <a:pt x="3983091" y="1958586"/>
                  </a:lnTo>
                  <a:cubicBezTo>
                    <a:pt x="3983091" y="1973005"/>
                    <a:pt x="3971402" y="1984694"/>
                    <a:pt x="3956983" y="1984694"/>
                  </a:cubicBezTo>
                  <a:lnTo>
                    <a:pt x="26108" y="1984694"/>
                  </a:lnTo>
                  <a:cubicBezTo>
                    <a:pt x="11689" y="1984694"/>
                    <a:pt x="0" y="1973005"/>
                    <a:pt x="0" y="1958586"/>
                  </a:cubicBezTo>
                  <a:lnTo>
                    <a:pt x="0" y="26108"/>
                  </a:lnTo>
                  <a:cubicBezTo>
                    <a:pt x="0" y="11689"/>
                    <a:pt x="11689" y="0"/>
                    <a:pt x="261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983090" cy="2032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88151">
            <a:off x="862378" y="343872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87600" y="1479578"/>
            <a:ext cx="10337800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1"/>
              </a:lnSpc>
            </a:pPr>
            <a:r>
              <a:rPr lang="ru-RU" sz="3572" b="1" dirty="0" smtClean="0">
                <a:solidFill>
                  <a:srgbClr val="000000"/>
                </a:solidFill>
                <a:latin typeface="IreneFlorentina"/>
              </a:rPr>
              <a:t>Задача 3.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Навколо рівностороннього трикутника </a:t>
            </a: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ABC 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описали коло і на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дузі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BC 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взяли довільну точку </a:t>
            </a: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M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. 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Довести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,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що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MA = </a:t>
            </a: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MB + MC. </a:t>
            </a:r>
            <a:endParaRPr lang="uk-UA" sz="3572" dirty="0" smtClean="0">
              <a:solidFill>
                <a:srgbClr val="000000"/>
              </a:solidFill>
              <a:latin typeface="IreneFlorentina"/>
            </a:endParaRPr>
          </a:p>
          <a:p>
            <a:pPr>
              <a:lnSpc>
                <a:spcPts val="5001"/>
              </a:lnSpc>
            </a:pPr>
            <a:r>
              <a:rPr lang="uk-UA" sz="3572" b="1" dirty="0" smtClean="0">
                <a:solidFill>
                  <a:srgbClr val="000000"/>
                </a:solidFill>
                <a:latin typeface="IreneFlorentina"/>
              </a:rPr>
              <a:t>Доведення.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 </a:t>
            </a:r>
            <a:endParaRPr lang="pl-PL" sz="3572" dirty="0" smtClean="0">
              <a:solidFill>
                <a:srgbClr val="000000"/>
              </a:solidFill>
              <a:latin typeface="IreneFlorentina"/>
            </a:endParaRPr>
          </a:p>
          <a:p>
            <a:pPr>
              <a:lnSpc>
                <a:spcPts val="5001"/>
              </a:lnSpc>
            </a:pP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Відкладемо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 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AD = MB. 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Тоді </a:t>
            </a:r>
          </a:p>
          <a:p>
            <a:pPr marL="742950" indent="-742950">
              <a:lnSpc>
                <a:spcPts val="5001"/>
              </a:lnSpc>
              <a:buAutoNum type="arabicParenR"/>
            </a:pPr>
            <a:r>
              <a:rPr lang="pl-PL" sz="3572" dirty="0" smtClean="0">
                <a:solidFill>
                  <a:srgbClr val="000000"/>
                </a:solidFill>
                <a:latin typeface="IreneFlorentina"/>
              </a:rPr>
              <a:t>AD = MB 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(за </a:t>
            </a:r>
            <a:r>
              <a:rPr lang="ru-RU" sz="3572" dirty="0" err="1" smtClean="0">
                <a:solidFill>
                  <a:srgbClr val="000000"/>
                </a:solidFill>
                <a:latin typeface="IreneFlorentina"/>
              </a:rPr>
              <a:t>побудовою</a:t>
            </a:r>
            <a:r>
              <a:rPr lang="ru-RU" sz="3572" dirty="0" smtClean="0">
                <a:solidFill>
                  <a:srgbClr val="000000"/>
                </a:solidFill>
                <a:latin typeface="IreneFlorentina"/>
              </a:rPr>
              <a:t>)</a:t>
            </a:r>
          </a:p>
          <a:p>
            <a:pPr marL="742950" indent="-742950">
              <a:lnSpc>
                <a:spcPts val="5001"/>
              </a:lnSpc>
              <a:buAutoNum type="arabicParenR"/>
            </a:pP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AC = BC (</a:t>
            </a: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як сторони рівностороннього трикутника</a:t>
            </a:r>
            <a:r>
              <a:rPr lang="en-US" sz="3572" dirty="0" smtClean="0">
                <a:solidFill>
                  <a:srgbClr val="000000"/>
                </a:solidFill>
                <a:latin typeface="IreneFlorentina"/>
              </a:rPr>
              <a:t>)</a:t>
            </a:r>
            <a:endParaRPr lang="uk-UA" sz="3572" dirty="0" smtClean="0">
              <a:solidFill>
                <a:srgbClr val="000000"/>
              </a:solidFill>
              <a:latin typeface="IreneFlorentina"/>
            </a:endParaRPr>
          </a:p>
          <a:p>
            <a:pPr marL="742950" indent="-742950">
              <a:lnSpc>
                <a:spcPts val="5001"/>
              </a:lnSpc>
              <a:buAutoNum type="arabicParenR"/>
            </a:pPr>
            <a:r>
              <a:rPr lang="pl-PL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⦟DAC = ⦟MBC</a:t>
            </a:r>
            <a:r>
              <a:rPr lang="ru-RU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 (</a:t>
            </a:r>
            <a:r>
              <a:rPr lang="ru-RU" sz="3600" dirty="0" err="1" smtClean="0">
                <a:solidFill>
                  <a:srgbClr val="000000"/>
                </a:solidFill>
                <a:latin typeface="Cambria Math"/>
                <a:ea typeface="Cambria Math"/>
              </a:rPr>
              <a:t>спираються</a:t>
            </a:r>
            <a:r>
              <a:rPr lang="ru-RU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 на одну дугу)</a:t>
            </a:r>
            <a:endParaRPr lang="uk-UA" sz="3572" dirty="0">
              <a:solidFill>
                <a:srgbClr val="000000"/>
              </a:solidFill>
              <a:latin typeface="IreneFlorentina"/>
            </a:endParaRPr>
          </a:p>
          <a:p>
            <a:pPr>
              <a:lnSpc>
                <a:spcPts val="5001"/>
              </a:lnSpc>
            </a:pPr>
            <a:r>
              <a:rPr lang="uk-UA" sz="3572" dirty="0" smtClean="0">
                <a:solidFill>
                  <a:srgbClr val="000000"/>
                </a:solidFill>
                <a:latin typeface="IreneFlorentina"/>
              </a:rPr>
              <a:t>за першою ознакою рівності трикутників </a:t>
            </a:r>
            <a:r>
              <a:rPr lang="uk-UA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∆</a:t>
            </a:r>
            <a:r>
              <a:rPr lang="en-US" sz="3200" dirty="0" smtClean="0">
                <a:solidFill>
                  <a:srgbClr val="000000"/>
                </a:solidFill>
                <a:latin typeface="Cambria Math"/>
                <a:ea typeface="Cambria Math"/>
              </a:rPr>
              <a:t>ADC = </a:t>
            </a:r>
            <a:r>
              <a:rPr lang="uk-UA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∆</a:t>
            </a:r>
            <a:r>
              <a:rPr lang="en-US" sz="3600" dirty="0" smtClean="0">
                <a:solidFill>
                  <a:srgbClr val="000000"/>
                </a:solidFill>
                <a:latin typeface="Cambria Math"/>
                <a:ea typeface="Cambria Math"/>
              </a:rPr>
              <a:t>BMC</a:t>
            </a:r>
            <a:endParaRPr lang="pl-PL" sz="3572" dirty="0" smtClean="0">
              <a:solidFill>
                <a:srgbClr val="000000"/>
              </a:solidFill>
              <a:latin typeface="IreneFlorentina"/>
            </a:endParaRPr>
          </a:p>
          <a:p>
            <a:pPr>
              <a:lnSpc>
                <a:spcPts val="5001"/>
              </a:lnSpc>
            </a:pPr>
            <a:endParaRPr lang="pl-PL" sz="3572" dirty="0" smtClean="0">
              <a:solidFill>
                <a:srgbClr val="000000"/>
              </a:solidFill>
              <a:latin typeface="IreneFlorentina"/>
            </a:endParaRPr>
          </a:p>
        </p:txBody>
      </p:sp>
      <p:sp>
        <p:nvSpPr>
          <p:cNvPr id="8" name="Freeform 8"/>
          <p:cNvSpPr/>
          <p:nvPr/>
        </p:nvSpPr>
        <p:spPr>
          <a:xfrm rot="-8890228">
            <a:off x="16240808" y="7900257"/>
            <a:ext cx="1565972" cy="2271412"/>
          </a:xfrm>
          <a:custGeom>
            <a:avLst/>
            <a:gdLst/>
            <a:ahLst/>
            <a:cxnLst/>
            <a:rect l="l" t="t" r="r" b="b"/>
            <a:pathLst>
              <a:path w="1565972" h="2271412">
                <a:moveTo>
                  <a:pt x="0" y="0"/>
                </a:moveTo>
                <a:lnTo>
                  <a:pt x="1565972" y="0"/>
                </a:lnTo>
                <a:lnTo>
                  <a:pt x="1565972" y="2271412"/>
                </a:lnTo>
                <a:lnTo>
                  <a:pt x="0" y="227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53085"/>
            </a:stretch>
          </a:blipFill>
        </p:spPr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1011518"/>
            <a:ext cx="4133294" cy="38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547" y="4860511"/>
            <a:ext cx="3824999" cy="38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756</Words>
  <Application>Microsoft Office PowerPoint</Application>
  <PresentationFormat>Произвольный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IreneFlorentina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розв'язування</dc:title>
  <cp:lastModifiedBy>Кетрин</cp:lastModifiedBy>
  <cp:revision>19</cp:revision>
  <dcterms:created xsi:type="dcterms:W3CDTF">2006-08-16T00:00:00Z</dcterms:created>
  <dcterms:modified xsi:type="dcterms:W3CDTF">2024-05-24T12:02:37Z</dcterms:modified>
  <dc:identifier>DAGFxzh7hWY</dc:identifier>
</cp:coreProperties>
</file>