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71" r:id="rId13"/>
    <p:sldId id="272" r:id="rId14"/>
    <p:sldId id="273" r:id="rId15"/>
    <p:sldId id="275" r:id="rId16"/>
    <p:sldId id="274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33CB3-7F95-41E1-81BF-E8064342392D}" type="datetime1">
              <a:rPr lang="ru-RU" smtClean="0"/>
              <a:t>21.04.2024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C10190-6A87-4EFF-B67B-FD2B4955DE6B}" type="datetime1">
              <a:rPr lang="ru-RU" noProof="0" smtClean="0"/>
              <a:t>21.04.2024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04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3D273F9-4EFF-4F0B-9DF4-01F988EA6D1E}" type="datetime1">
              <a:rPr lang="ru-RU" smtClean="0"/>
              <a:t>21.04.2024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9B750-52B5-4380-A24A-7530EE5DCF6F}" type="datetime1">
              <a:rPr lang="ru-RU" smtClean="0"/>
              <a:t>21.04.2024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ADF49962-1D0D-4F31-AB9F-D72B431EE16F}" type="datetime1">
              <a:rPr lang="ru-RU" smtClean="0"/>
              <a:t>21.04.2024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3FD9A-4A31-4F86-93A4-8837C3CDE1A3}" type="datetime1">
              <a:rPr lang="ru-RU" smtClean="0"/>
              <a:t>21.04.2024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5389B495-48D3-4554-8EC7-73D4659C5407}" type="datetime1">
              <a:rPr lang="ru-RU" smtClean="0"/>
              <a:t>21.04.2024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AA998-4B36-404A-8DEA-DA5BB2816D86}" type="datetime1">
              <a:rPr lang="ru-RU" smtClean="0"/>
              <a:t>21.04.2024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059E1-7810-4134-BA30-CD168ACA1ED0}" type="datetime1">
              <a:rPr lang="ru-RU" smtClean="0"/>
              <a:t>21.04.2024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DD942-3932-490C-965E-CE019573200E}" type="datetime1">
              <a:rPr lang="ru-RU" smtClean="0"/>
              <a:t>21.04.2024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23EE73-29DE-4D32-853F-71E261A37FAC}" type="datetime1">
              <a:rPr lang="ru-RU" smtClean="0"/>
              <a:t>21.04.2024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 rtl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3AA2DE-E044-4C5E-88E8-826FD672C224}" type="datetime1">
              <a:rPr lang="ru-RU" smtClean="0"/>
              <a:t>21.04.2024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9F6FF-325E-4839-A110-B16E8C0199BE}" type="datetime1">
              <a:rPr lang="ru-RU" smtClean="0"/>
              <a:t>21.04.2024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</a:t>
            </a:r>
          </a:p>
          <a:p>
            <a:pPr lvl="6" rtl="0"/>
            <a:r>
              <a:rPr lang="ru-RU" dirty="0" smtClean="0"/>
              <a:t>Седьмой</a:t>
            </a:r>
          </a:p>
          <a:p>
            <a:pPr lvl="7" rtl="0"/>
            <a:r>
              <a:rPr lang="ru-RU" dirty="0" smtClean="0"/>
              <a:t>Восьмой</a:t>
            </a:r>
          </a:p>
          <a:p>
            <a:pPr lvl="8" rtl="0"/>
            <a:r>
              <a:rPr lang="ru-RU" dirty="0" smtClean="0"/>
              <a:t>Девятый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8ABFFF7-E2BC-4B90-8333-1B79B63513B3}" type="datetime1">
              <a:rPr lang="ru-RU" smtClean="0"/>
              <a:pPr/>
              <a:t>21.04.2024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urok-zadachi-z-parametrami-147862.html" TargetMode="External"/><Relationship Id="rId2" Type="http://schemas.openxmlformats.org/officeDocument/2006/relationships/hyperlink" Target="https://vseosvita.ua/library/zadaci-z-parametrami-236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chmat.knu.ua/wp-content/uploads/2023/04/zadachi_z_parametramy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6030" y="1943842"/>
            <a:ext cx="9325970" cy="2387600"/>
          </a:xfrm>
        </p:spPr>
        <p:txBody>
          <a:bodyPr rtlCol="0"/>
          <a:lstStyle/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з параметрами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Підготував студент 12-321 групи Шевченко Ілля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9951947" cy="1362113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двох лінійних рівнянь з параметрами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8456"/>
                <a:ext cx="12192000" cy="485894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всіх значень параметра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розв’язати систему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Розв’язання:</a:t>
                </a: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Проаналізуємо відношення відповідних коефіцієнтів рівняння системи: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=±1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система має безліч розв’язків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8456"/>
                <a:ext cx="12192000" cy="4858947"/>
              </a:xfrm>
              <a:blipFill>
                <a:blip r:embed="rId2"/>
                <a:stretch>
                  <a:fillRect l="-1000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7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9951947" cy="1362113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двох лінійних рівнянь з параметрами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8456"/>
                <a:ext cx="12192000" cy="485894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система не має розв’язків; 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≠±1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система має єдиний роз.</a:t>
                </a: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Знайдемо останній: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умови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≠±1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маємо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∈∅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≠±1 (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8456"/>
                <a:ext cx="12192000" cy="4858947"/>
              </a:xfrm>
              <a:blipFill>
                <a:blip r:embed="rId2"/>
                <a:stretch>
                  <a:fillRect l="-900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9951947" cy="1362113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Квадратні рівняння з параметром	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8456"/>
                <a:ext cx="12192000" cy="4858947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Розв’язати рівняння відносно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Розв’язання:</a:t>
                </a: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Розв’язання слід почати з випадку, коли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Тоді рівняння перетвориться на лінійне рівняння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+1=0⟺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обрахуємо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проаналізуємо його значення: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8456"/>
                <a:ext cx="12192000" cy="4858947"/>
              </a:xfrm>
              <a:blipFill>
                <a:blip r:embed="rId2"/>
                <a:stretch>
                  <a:fillRect l="-1000" t="-2258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5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9951947" cy="1362113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Квадратні рівняння з параметром	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8456"/>
                <a:ext cx="12192000" cy="485894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маємо:</a:t>
                </a: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uk-UA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uk-UA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uk-UA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=−0,5</m:t>
                                    </m:r>
                                  </m:e>
                                </m:eqAr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          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&gt;1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∈∅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&lt;1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=−1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&lt;1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≠0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240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−1±</m:t>
                                            </m:r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sz="2400" b="0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2400" b="0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1−</m:t>
                                                </m:r>
                                                <m:r>
                                                  <a:rPr lang="en-US" sz="2400" b="0" i="1" dirty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rad>
                                          </m:num>
                                          <m:den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𝑘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8456"/>
                <a:ext cx="12192000" cy="4858947"/>
              </a:xfrm>
              <a:blipFill>
                <a:blip r:embed="rId2"/>
                <a:stretch>
                  <a:fillRect l="-1000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80681" y="2483893"/>
                <a:ext cx="8325134" cy="258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</a:p>
              <a:p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=−0,5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∈∅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=−1; 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−∞;0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0;1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−1±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1−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81" y="2483893"/>
                <a:ext cx="8325134" cy="2584169"/>
              </a:xfrm>
              <a:prstGeom prst="rect">
                <a:avLst/>
              </a:prstGeom>
              <a:blipFill>
                <a:blip r:embed="rId3"/>
                <a:stretch>
                  <a:fillRect l="-1464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61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9951947" cy="1362113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Тригонометричні рівняння з параметром	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8456"/>
                <a:ext cx="12192000" cy="485894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яких значеннях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рівняння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𝑡𝑔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має корені? Знайти ці корені.</a:t>
                </a:r>
              </a:p>
              <a:p>
                <a:pPr marL="0" indent="0" algn="just">
                  <a:buNone/>
                </a:pP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Розв’язання:</a:t>
                </a:r>
              </a:p>
              <a:p>
                <a:pPr marL="0" indent="0" algn="just">
                  <a:buNone/>
                </a:pP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Розв’яжемо задане рівняння, як квадратне рівняння з параметром відносно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2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=0,25</m:t>
                                      </m:r>
                                    </m:e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𝑡𝑔</m:t>
                                      </m:r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=−0,5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&lt;0,25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𝑡𝑔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±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1−4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eqArr>
                                </m:e>
                              </m:d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&gt;0,25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𝑡𝑔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∈∅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3200" dirty="0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8456"/>
                <a:ext cx="12192000" cy="4858947"/>
              </a:xfrm>
              <a:blipFill>
                <a:blip r:embed="rId2"/>
                <a:stretch>
                  <a:fillRect l="-750" t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49672" y="3289111"/>
                <a:ext cx="6449907" cy="1787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</a:p>
              <a:p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&gt;0,25,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∈∅</m:t>
                    </m:r>
                  </m:oMath>
                </a14:m>
                <a:endPara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=0,25,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𝑎𝑟𝑐𝑡𝑔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0,25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𝑎𝑟𝑐𝑡𝑔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72" y="3289111"/>
                <a:ext cx="6449907" cy="1787412"/>
              </a:xfrm>
              <a:prstGeom prst="rect">
                <a:avLst/>
              </a:prstGeom>
              <a:blipFill>
                <a:blip r:embed="rId3"/>
                <a:stretch>
                  <a:fillRect l="-1418" t="-2730" b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6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9951947" cy="1362113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6" y="2008059"/>
            <a:ext cx="3931337" cy="4008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531" y="2008059"/>
            <a:ext cx="4180277" cy="4008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808" y="2237889"/>
            <a:ext cx="4059828" cy="33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9951947" cy="1362113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2012" y="2190749"/>
            <a:ext cx="11764370" cy="398621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Апостолова, Галина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Ясінський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Василь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параметром. — К.: Факт, 2008. — 324 с.: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Ясінський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К.: ІДП НТУУ «КПІ», 2002.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50 с.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vseosvita.ua/library/zadaci-z-parametrami-2362.html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naurok.com.ua/urok-zadachi-z-parametrami-147862.html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mechmat.knu.ua/wp-content/uploads/2023/04/zadachi_z_parametramy.pdf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4" y="2190749"/>
            <a:ext cx="11864455" cy="3986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називається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сталою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якщо вона приймає в даному розгляді одне й те ж саме значення;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Велична називається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змінною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якщо вона приймає в даному розгляді різні значення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 рівняння з параметром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78" y="2190749"/>
            <a:ext cx="11873552" cy="3986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 завдання з параметром означає, що потрібно навести у відповіді сімейство </a:t>
            </a:r>
            <a:r>
              <a:rPr lang="uk-UA" sz="2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розв’язків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відносно невідомої величини (невідомих величин) для всіх можливих розглядів сталих величин (параметрів)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зазначити, що параметр у відповіді повинен «пробігти» всю числову вісь, або всі значення, що обумовлені умовою задачі. (Наприклад, може вимагатися знайти розв’язки для всіх невід’ємних значень параметра).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36478" y="2190749"/>
                <a:ext cx="11873552" cy="398621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 1. Розв’язати рівняння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відносно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поділити ліву і праву частину рівняння на 2 – отримаємо відповідь.</a:t>
                </a:r>
              </a:p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 2. Розв’язати рівняння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відносно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Рівняння можна поділити на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лише в випадку, коли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маємо </a:t>
                </a:r>
                <a14:m>
                  <m:oMath xmlns:m="http://schemas.openxmlformats.org/officeDocument/2006/math">
                    <m:r>
                      <a:rPr lang="uk-UA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∈∅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∅;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при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−∞;0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478" y="2190749"/>
                <a:ext cx="11873552" cy="3986213"/>
              </a:xfrm>
              <a:blipFill>
                <a:blip r:embed="rId2"/>
                <a:stretch>
                  <a:fillRect l="-1027" t="-2599" r="-1540" b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 до завдання з параметром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2190749"/>
                <a:ext cx="12192000" cy="3986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Таким чином відповідь до завдання з параметрами має вигляд: при «таких-то» значеннях параметра розв’язок є «таким-то».</a:t>
                </a: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Наприклад, не є відповіддю до задачі з параметром твердження: «при </a:t>
                </a:r>
                <a:b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». Потрібно заборону на певне значення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«перевести» у заборону певних значень параметричних величин. У наведеному прикладі проблема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трапляється 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Це співвідношення і потрібно заборонити у відповіді. Тоді правильною буде відповідь: «при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∈∅;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190749"/>
                <a:ext cx="12192000" cy="3986213"/>
              </a:xfrm>
              <a:blipFill>
                <a:blip r:embed="rId2"/>
                <a:stretch>
                  <a:fillRect l="-1000" t="-1529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1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8456"/>
                <a:ext cx="12192000" cy="466725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Завадання. Потрібно виправити помилку у відповідях до завдань з параметрами, які розв’язувалися відносно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∈∅;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−1, 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∈∅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800" dirty="0" smtClean="0"/>
                  <a:t>При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uk-UA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3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=±1</m:t>
                            </m:r>
                          </m:e>
                        </m:eqAr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∈∅</m:t>
                    </m:r>
                  </m:oMath>
                </a14:m>
                <a:r>
                  <a:rPr lang="en-US" sz="3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sz="3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uk-UA" sz="3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8456"/>
                <a:ext cx="12192000" cy="4667251"/>
              </a:xfrm>
              <a:blipFill>
                <a:blip r:embed="rId2"/>
                <a:stretch>
                  <a:fillRect l="-900" t="-1958" r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7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Лінійні рівняння з параметром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8456"/>
                <a:ext cx="12192000" cy="167156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Будь-яке лінійне рівняння, яке розв’язується відносно невідомого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перенести всі доданки, які містять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 ліву частину рівняння, а доданки, які не містять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в праву, зводиться до виду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8456"/>
                <a:ext cx="12192000" cy="1671567"/>
              </a:xfrm>
              <a:blipFill>
                <a:blip r:embed="rId2"/>
                <a:stretch>
                  <a:fillRect l="-1000" t="-4015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9559" y="3246114"/>
                <a:ext cx="11218459" cy="361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0∙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≠0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 </m:t>
                                      </m:r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den>
                                      </m:f>
                                    </m:e>
                                  </m:eqAr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(2)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(3)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≠0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∈∅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(4)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≠0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den>
                                      </m:f>
                                    </m:e>
                                  </m:eqAr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  (5)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59" y="3246114"/>
                <a:ext cx="11218459" cy="3611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837528" y="4169638"/>
            <a:ext cx="4940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 увагу, що умова (1) «розпалась» на дві: (3) і (4), а умова (2) – ні!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Лінійні рівняння з параметром. Приклад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-1524" y="1828456"/>
                <a:ext cx="12192000" cy="16715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Розв’яжіть рівняння, вважаючи за невідоме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524" y="1828456"/>
                <a:ext cx="12192000" cy="1671567"/>
              </a:xfrm>
              <a:blipFill>
                <a:blip r:embed="rId2"/>
                <a:stretch>
                  <a:fillRect l="-1050" t="-4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762875"/>
                <a:ext cx="11218459" cy="419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−2=0</m:t>
                                    </m:r>
                                  </m: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0∙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−2≠0</m:t>
                                    </m:r>
                                  </m: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= </m:t>
                                    </m: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=2</m:t>
                                    </m:r>
                                  </m: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−1=0</m:t>
                                    </m:r>
                                  </m: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=2</m:t>
                                    </m:r>
                                  </m: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−1≠0</m:t>
                                    </m:r>
                                  </m: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∈∅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≠2</m:t>
                                    </m:r>
                                  </m: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=−</m:t>
                                    </m: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den>
                                    </m:f>
                                  </m:e>
                                </m:eqAr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d>
                          </m:e>
                        </m:eqAr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</m:e>
                    </m:d>
                    <m:d>
                      <m:dPr>
                        <m:begChr m:val="["/>
                        <m:endChr m:val="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=2</m:t>
                                    </m:r>
                                  </m:e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=−1</m:t>
                                    </m:r>
                                  </m: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=2</m:t>
                                    </m:r>
                                  </m: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∈∅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≠2</m:t>
                                    </m:r>
                                  </m: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2875"/>
                <a:ext cx="11218459" cy="41985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41156" y="3101062"/>
                <a:ext cx="4135271" cy="2854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≠−1</m:t>
                            </m:r>
                          </m:e>
                        </m:eqAr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∈∅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156" y="3101062"/>
                <a:ext cx="4135271" cy="2854628"/>
              </a:xfrm>
              <a:prstGeom prst="rect">
                <a:avLst/>
              </a:prstGeom>
              <a:blipFill>
                <a:blip r:embed="rId4"/>
                <a:stretch>
                  <a:fillRect l="-2946" t="-2350"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7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9951947" cy="1362113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Лінійні рівняння з параметром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знаменнику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8456"/>
                <a:ext cx="12192000" cy="167156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Розв’яжіть рівняння, в яких невідоме позначено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8456"/>
                <a:ext cx="12192000" cy="1671567"/>
              </a:xfrm>
              <a:blipFill>
                <a:blip r:embed="rId2"/>
                <a:stretch>
                  <a:fillRect l="-1000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479" y="2306473"/>
                <a:ext cx="11546006" cy="4424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uk-U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∈∅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≠0</m:t>
                                      </m:r>
                                    </m:e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𝑎𝑏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∈∅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            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=−1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=−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eqAr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≠0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≠−1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𝑎𝑏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den>
                                      </m:f>
                                    </m:e>
                                  </m:eqAr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eqArr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⟺</m:t>
                          </m:r>
                          <m:d>
                            <m:dPr>
                              <m:begChr m:val="["/>
                              <m:endChr m:val="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</m:e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∈∅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=−1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</m:e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=−1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≠0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∈∅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≠0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≠−1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den>
                                          </m:f>
                                        </m:e>
                                      </m:eqArr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9" y="2306473"/>
                <a:ext cx="11546006" cy="44240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34316" y="3234519"/>
                <a:ext cx="3575714" cy="3261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</a:p>
              <a:p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uk-UA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=−1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≠0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∈∅</m:t>
                    </m:r>
                    <m: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≠−1</m:t>
                            </m:r>
                          </m:e>
                        </m:eqArr>
                        <m:r>
                          <a:rPr lang="uk-UA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316" y="3234519"/>
                <a:ext cx="3575714" cy="3261919"/>
              </a:xfrm>
              <a:prstGeom prst="rect">
                <a:avLst/>
              </a:prstGeom>
              <a:blipFill>
                <a:blip r:embed="rId4"/>
                <a:stretch>
                  <a:fillRect l="-2730" t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ьные предметы 16: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19_TF03462902_TF03462902.potx" id="{BAC63EC1-72D2-48C1-B41B-534A4895C3B1}" vid="{6FF2C71A-6631-4AB1-81A9-F18F0A42702E}"/>
    </a:ext>
  </a:extLst>
</a:theme>
</file>

<file path=ppt/theme/theme2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учебных предметов с рисунками на школьной доске (широкоэкранный формат)</Template>
  <TotalTime>533</TotalTime>
  <Words>535</Words>
  <Application>Microsoft Office PowerPoint</Application>
  <PresentationFormat>Широкоэкранный</PresentationFormat>
  <Paragraphs>87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Cambria Math</vt:lpstr>
      <vt:lpstr>Times New Roman</vt:lpstr>
      <vt:lpstr>Wingdings</vt:lpstr>
      <vt:lpstr>Школьные предметы 16:9</vt:lpstr>
      <vt:lpstr>Вправи / завдання / рівняння з параметрами</vt:lpstr>
      <vt:lpstr>Вступ</vt:lpstr>
      <vt:lpstr>Розв’язати рівняння з параметром</vt:lpstr>
      <vt:lpstr>Приклади</vt:lpstr>
      <vt:lpstr>Відповідь до завдання з параметром</vt:lpstr>
      <vt:lpstr>Приклади</vt:lpstr>
      <vt:lpstr>Лінійні рівняння з параметром</vt:lpstr>
      <vt:lpstr>Лінійні рівняння з параметром. Приклад</vt:lpstr>
      <vt:lpstr>Лінійні рівняння з параметром в знаменнику</vt:lpstr>
      <vt:lpstr>Система двох лінійних рівнянь з параметрами</vt:lpstr>
      <vt:lpstr>Система двох лінійних рівнянь з параметрами</vt:lpstr>
      <vt:lpstr>Квадратні рівняння з параметром </vt:lpstr>
      <vt:lpstr>Квадратні рівняння з параметром </vt:lpstr>
      <vt:lpstr>Тригонометричні рівняння з параметром </vt:lpstr>
      <vt:lpstr>ЗНО</vt:lpstr>
      <vt:lpstr>Використані джерела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Вправи / завдання / рівняння з параметрами</dc:title>
  <dc:creator>Шевченко Ілля Костянтинович</dc:creator>
  <cp:lastModifiedBy>Шевченко Ілля Костянтинович</cp:lastModifiedBy>
  <cp:revision>28</cp:revision>
  <dcterms:created xsi:type="dcterms:W3CDTF">2024-03-11T13:55:43Z</dcterms:created>
  <dcterms:modified xsi:type="dcterms:W3CDTF">2024-04-21T14:45:47Z</dcterms:modified>
</cp:coreProperties>
</file>