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62" r:id="rId11"/>
    <p:sldId id="263" r:id="rId12"/>
    <p:sldId id="269" r:id="rId13"/>
    <p:sldId id="264" r:id="rId14"/>
    <p:sldId id="265" r:id="rId15"/>
  </p:sldIdLst>
  <p:sldSz cx="18288000" cy="10287000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Forum" panose="020B0604020202020204" charset="0"/>
      <p:regular r:id="rId17"/>
    </p:embeddedFont>
    <p:embeddedFont>
      <p:font typeface="Jella" panose="020B0604020202020204" charset="-3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2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63.png"/><Relationship Id="rId5" Type="http://schemas.openxmlformats.org/officeDocument/2006/relationships/image" Target="../media/image18.svg"/><Relationship Id="rId10" Type="http://schemas.openxmlformats.org/officeDocument/2006/relationships/image" Target="../media/image590.png"/><Relationship Id="rId4" Type="http://schemas.openxmlformats.org/officeDocument/2006/relationships/image" Target="../media/image17.png"/><Relationship Id="rId9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64.png"/><Relationship Id="rId5" Type="http://schemas.openxmlformats.org/officeDocument/2006/relationships/image" Target="../media/image18.svg"/><Relationship Id="rId10" Type="http://schemas.openxmlformats.org/officeDocument/2006/relationships/image" Target="../media/image22.sv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svg"/><Relationship Id="rId18" Type="http://schemas.openxmlformats.org/officeDocument/2006/relationships/image" Target="../media/image67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image" Target="../media/image43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38.svg"/><Relationship Id="rId5" Type="http://schemas.openxmlformats.org/officeDocument/2006/relationships/image" Target="../media/image46.svg"/><Relationship Id="rId15" Type="http://schemas.openxmlformats.org/officeDocument/2006/relationships/image" Target="../media/image54.svg"/><Relationship Id="rId10" Type="http://schemas.openxmlformats.org/officeDocument/2006/relationships/image" Target="../media/image37.png"/><Relationship Id="rId19" Type="http://schemas.openxmlformats.org/officeDocument/2006/relationships/image" Target="../media/image68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https://enpuir.npu.edu.ua/bitstream/handle/123456789/15442/Lenchuk.pdf?sequence=1" TargetMode="External"/><Relationship Id="rId3" Type="http://schemas.openxmlformats.org/officeDocument/2006/relationships/image" Target="../media/image40.svg"/><Relationship Id="rId7" Type="http://schemas.openxmlformats.org/officeDocument/2006/relationships/image" Target="../media/image20.svg"/><Relationship Id="rId12" Type="http://schemas.openxmlformats.org/officeDocument/2006/relationships/hyperlink" Target="http://eprints.zu.edu.ua/19651/1/Lenchuk_Evklidova_geometria.pd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hyperlink" Target="https://naurok.com.ua/prezentaciya-zadachi-na-pobudovu-179955.html" TargetMode="External"/><Relationship Id="rId5" Type="http://schemas.openxmlformats.org/officeDocument/2006/relationships/image" Target="../media/image18.svg"/><Relationship Id="rId10" Type="http://schemas.openxmlformats.org/officeDocument/2006/relationships/hyperlink" Target="https://pidruchnyk.com.ua/1247-geometriya-11-klas-merzlyak.html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46.svg"/><Relationship Id="rId7" Type="http://schemas.openxmlformats.org/officeDocument/2006/relationships/image" Target="../media/image44.svg"/><Relationship Id="rId12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50.svg"/><Relationship Id="rId5" Type="http://schemas.openxmlformats.org/officeDocument/2006/relationships/image" Target="../media/image67.svg"/><Relationship Id="rId10" Type="http://schemas.openxmlformats.org/officeDocument/2006/relationships/image" Target="../media/image49.png"/><Relationship Id="rId4" Type="http://schemas.openxmlformats.org/officeDocument/2006/relationships/image" Target="../media/image66.png"/><Relationship Id="rId9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2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svg"/><Relationship Id="rId18" Type="http://schemas.openxmlformats.org/officeDocument/2006/relationships/image" Target="../media/image57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image" Target="../media/image43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38.svg"/><Relationship Id="rId5" Type="http://schemas.openxmlformats.org/officeDocument/2006/relationships/image" Target="../media/image46.svg"/><Relationship Id="rId15" Type="http://schemas.openxmlformats.org/officeDocument/2006/relationships/image" Target="../media/image54.svg"/><Relationship Id="rId10" Type="http://schemas.openxmlformats.org/officeDocument/2006/relationships/image" Target="../media/image37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Relationship Id="rId1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2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58.png"/><Relationship Id="rId5" Type="http://schemas.openxmlformats.org/officeDocument/2006/relationships/image" Target="../media/image18.svg"/><Relationship Id="rId10" Type="http://schemas.openxmlformats.org/officeDocument/2006/relationships/image" Target="../media/image60.png"/><Relationship Id="rId4" Type="http://schemas.openxmlformats.org/officeDocument/2006/relationships/image" Target="../media/image17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59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svg"/><Relationship Id="rId18" Type="http://schemas.openxmlformats.org/officeDocument/2006/relationships/image" Target="../media/image62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image" Target="../media/image43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38.svg"/><Relationship Id="rId5" Type="http://schemas.openxmlformats.org/officeDocument/2006/relationships/image" Target="../media/image46.svg"/><Relationship Id="rId15" Type="http://schemas.openxmlformats.org/officeDocument/2006/relationships/image" Target="../media/image54.svg"/><Relationship Id="rId10" Type="http://schemas.openxmlformats.org/officeDocument/2006/relationships/image" Target="../media/image37.png"/><Relationship Id="rId19" Type="http://schemas.openxmlformats.org/officeDocument/2006/relationships/image" Target="../media/image580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1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808575" cy="7970572"/>
          </a:xfrm>
          <a:custGeom>
            <a:avLst/>
            <a:gdLst/>
            <a:ahLst/>
            <a:cxnLst/>
            <a:rect l="l" t="t" r="r" b="b"/>
            <a:pathLst>
              <a:path w="6808575" h="7970572">
                <a:moveTo>
                  <a:pt x="0" y="0"/>
                </a:moveTo>
                <a:lnTo>
                  <a:pt x="6808575" y="0"/>
                </a:lnTo>
                <a:lnTo>
                  <a:pt x="6808575" y="7970572"/>
                </a:lnTo>
                <a:lnTo>
                  <a:pt x="0" y="7970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7333072" y="5024620"/>
            <a:ext cx="10954928" cy="5262380"/>
          </a:xfrm>
          <a:custGeom>
            <a:avLst/>
            <a:gdLst/>
            <a:ahLst/>
            <a:cxnLst/>
            <a:rect l="l" t="t" r="r" b="b"/>
            <a:pathLst>
              <a:path w="10954928" h="5262380">
                <a:moveTo>
                  <a:pt x="10954928" y="0"/>
                </a:moveTo>
                <a:lnTo>
                  <a:pt x="0" y="0"/>
                </a:lnTo>
                <a:lnTo>
                  <a:pt x="0" y="5262380"/>
                </a:lnTo>
                <a:lnTo>
                  <a:pt x="10954928" y="5262380"/>
                </a:lnTo>
                <a:lnTo>
                  <a:pt x="10954928" y="0"/>
                </a:lnTo>
                <a:close/>
              </a:path>
            </a:pathLst>
          </a:custGeom>
          <a:blipFill>
            <a:blip r:embed="rId4">
              <a:alphaModFix amt="7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27517" y="5754927"/>
            <a:ext cx="3115395" cy="3390906"/>
          </a:xfrm>
          <a:custGeom>
            <a:avLst/>
            <a:gdLst/>
            <a:ahLst/>
            <a:cxnLst/>
            <a:rect l="l" t="t" r="r" b="b"/>
            <a:pathLst>
              <a:path w="3115395" h="3390906">
                <a:moveTo>
                  <a:pt x="0" y="0"/>
                </a:moveTo>
                <a:lnTo>
                  <a:pt x="3115394" y="0"/>
                </a:lnTo>
                <a:lnTo>
                  <a:pt x="3115394" y="3390905"/>
                </a:lnTo>
                <a:lnTo>
                  <a:pt x="0" y="33909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81861" y="-1150037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8" y="0"/>
                </a:lnTo>
                <a:lnTo>
                  <a:pt x="3591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1603022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03022" cy="812800"/>
            </a:xfrm>
            <a:custGeom>
              <a:avLst/>
              <a:gdLst/>
              <a:ahLst/>
              <a:cxnLst/>
              <a:rect l="l" t="t" r="r" b="b"/>
              <a:pathLst>
                <a:path w="1603022" h="812800">
                  <a:moveTo>
                    <a:pt x="0" y="0"/>
                  </a:moveTo>
                  <a:lnTo>
                    <a:pt x="1603022" y="0"/>
                  </a:lnTo>
                  <a:lnTo>
                    <a:pt x="16030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D5C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030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3404287" y="2602816"/>
            <a:ext cx="13855013" cy="6655484"/>
          </a:xfrm>
          <a:custGeom>
            <a:avLst/>
            <a:gdLst/>
            <a:ahLst/>
            <a:cxnLst/>
            <a:rect l="l" t="t" r="r" b="b"/>
            <a:pathLst>
              <a:path w="13855013" h="6655484">
                <a:moveTo>
                  <a:pt x="13855013" y="0"/>
                </a:moveTo>
                <a:lnTo>
                  <a:pt x="0" y="0"/>
                </a:lnTo>
                <a:lnTo>
                  <a:pt x="0" y="6655484"/>
                </a:lnTo>
                <a:lnTo>
                  <a:pt x="13855013" y="6655484"/>
                </a:lnTo>
                <a:lnTo>
                  <a:pt x="138550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14125" y="2251553"/>
            <a:ext cx="7045175" cy="7006747"/>
          </a:xfrm>
          <a:custGeom>
            <a:avLst/>
            <a:gdLst/>
            <a:ahLst/>
            <a:cxnLst/>
            <a:rect l="l" t="t" r="r" b="b"/>
            <a:pathLst>
              <a:path w="7045175" h="7006747">
                <a:moveTo>
                  <a:pt x="0" y="0"/>
                </a:moveTo>
                <a:lnTo>
                  <a:pt x="7045175" y="0"/>
                </a:lnTo>
                <a:lnTo>
                  <a:pt x="7045175" y="7006747"/>
                </a:lnTo>
                <a:lnTo>
                  <a:pt x="0" y="70067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764080">
            <a:off x="10562555" y="336558"/>
            <a:ext cx="1474515" cy="2774955"/>
          </a:xfrm>
          <a:custGeom>
            <a:avLst/>
            <a:gdLst/>
            <a:ahLst/>
            <a:cxnLst/>
            <a:rect l="l" t="t" r="r" b="b"/>
            <a:pathLst>
              <a:path w="1474515" h="2774955">
                <a:moveTo>
                  <a:pt x="0" y="0"/>
                </a:moveTo>
                <a:lnTo>
                  <a:pt x="1474515" y="0"/>
                </a:lnTo>
                <a:lnTo>
                  <a:pt x="1474515" y="2774956"/>
                </a:lnTo>
                <a:lnTo>
                  <a:pt x="0" y="27749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808575" y="5143500"/>
            <a:ext cx="1620411" cy="1763712"/>
          </a:xfrm>
          <a:custGeom>
            <a:avLst/>
            <a:gdLst/>
            <a:ahLst/>
            <a:cxnLst/>
            <a:rect l="l" t="t" r="r" b="b"/>
            <a:pathLst>
              <a:path w="1620411" h="1763712">
                <a:moveTo>
                  <a:pt x="0" y="0"/>
                </a:moveTo>
                <a:lnTo>
                  <a:pt x="1620411" y="0"/>
                </a:lnTo>
                <a:lnTo>
                  <a:pt x="1620411" y="1763712"/>
                </a:lnTo>
                <a:lnTo>
                  <a:pt x="0" y="17637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44331" y="2395859"/>
            <a:ext cx="8387463" cy="2150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10"/>
              </a:lnSpc>
            </a:pPr>
            <a:r>
              <a:rPr lang="en-US" sz="5100" dirty="0">
                <a:solidFill>
                  <a:srgbClr val="302623"/>
                </a:solidFill>
                <a:latin typeface="Forum"/>
              </a:rPr>
              <a:t>ЕЛЕМЕНТИ КОНСТРУКТИВНОЇ ГЕОМЕТРІЇ. ПЛАНІМЕТРИЧНІ ЗАДАЧІ НА ПОБУДОВУ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09519" y="7588296"/>
            <a:ext cx="9990294" cy="111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47"/>
              </a:lnSpc>
            </a:pPr>
            <a:r>
              <a:rPr lang="en-US" sz="3952" dirty="0">
                <a:solidFill>
                  <a:srgbClr val="302623"/>
                </a:solidFill>
                <a:latin typeface="Forum"/>
              </a:rPr>
              <a:t>ВИКОНАЛА СТУДЕНТКА ФКНФМ 12-321 ГРУПИ НІГАЛЬЧУК ЄВА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3226" y="-1035281"/>
            <a:ext cx="3483853" cy="3335152"/>
          </a:xfrm>
          <a:custGeom>
            <a:avLst/>
            <a:gdLst/>
            <a:ahLst/>
            <a:cxnLst/>
            <a:rect l="l" t="t" r="r" b="b"/>
            <a:pathLst>
              <a:path w="3483853" h="3335152">
                <a:moveTo>
                  <a:pt x="0" y="0"/>
                </a:moveTo>
                <a:lnTo>
                  <a:pt x="3483852" y="0"/>
                </a:lnTo>
                <a:lnTo>
                  <a:pt x="3483852" y="3335151"/>
                </a:lnTo>
                <a:lnTo>
                  <a:pt x="0" y="3335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40237" y="7734540"/>
            <a:ext cx="2347763" cy="3047520"/>
          </a:xfrm>
          <a:custGeom>
            <a:avLst/>
            <a:gdLst/>
            <a:ahLst/>
            <a:cxnLst/>
            <a:rect l="l" t="t" r="r" b="b"/>
            <a:pathLst>
              <a:path w="2347763" h="3047520">
                <a:moveTo>
                  <a:pt x="0" y="0"/>
                </a:moveTo>
                <a:lnTo>
                  <a:pt x="2347763" y="0"/>
                </a:lnTo>
                <a:lnTo>
                  <a:pt x="2347763" y="3047520"/>
                </a:lnTo>
                <a:lnTo>
                  <a:pt x="0" y="3047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61171" y="6153044"/>
            <a:ext cx="10494127" cy="7049103"/>
          </a:xfrm>
          <a:custGeom>
            <a:avLst/>
            <a:gdLst/>
            <a:ahLst/>
            <a:cxnLst/>
            <a:rect l="l" t="t" r="r" b="b"/>
            <a:pathLst>
              <a:path w="10494127" h="7049103">
                <a:moveTo>
                  <a:pt x="0" y="0"/>
                </a:moveTo>
                <a:lnTo>
                  <a:pt x="10494127" y="0"/>
                </a:lnTo>
                <a:lnTo>
                  <a:pt x="10494127" y="7049102"/>
                </a:lnTo>
                <a:lnTo>
                  <a:pt x="0" y="70491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9959" b="-10836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7902" y="902710"/>
            <a:ext cx="18801711" cy="9384290"/>
          </a:xfrm>
          <a:custGeom>
            <a:avLst/>
            <a:gdLst/>
            <a:ahLst/>
            <a:cxnLst/>
            <a:rect l="l" t="t" r="r" b="b"/>
            <a:pathLst>
              <a:path w="7464009" h="2983977">
                <a:moveTo>
                  <a:pt x="0" y="0"/>
                </a:moveTo>
                <a:lnTo>
                  <a:pt x="7464009" y="0"/>
                </a:lnTo>
                <a:lnTo>
                  <a:pt x="7464009" y="2983977"/>
                </a:lnTo>
                <a:lnTo>
                  <a:pt x="0" y="29839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95400" y="1333500"/>
            <a:ext cx="16383000" cy="1379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20"/>
              </a:lnSpc>
            </a:pPr>
            <a:r>
              <a:rPr lang="uk-UA" sz="3200" spc="-102" dirty="0">
                <a:solidFill>
                  <a:srgbClr val="FFE5B6"/>
                </a:solidFill>
                <a:latin typeface="Forum" panose="020B0604020202020204" charset="0"/>
              </a:rPr>
              <a:t>19.2 Один із катетів прямокутного трикутника дорівнює 15 см, а медіана, проведена до гіпотенузи,- 8,5 см. Обчисліть площу даного трикутника.</a:t>
            </a:r>
            <a:endParaRPr lang="en-US" sz="3200" spc="-102" dirty="0">
              <a:solidFill>
                <a:srgbClr val="FFE5B6"/>
              </a:solidFill>
              <a:latin typeface="Forum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/>
              <p:cNvSpPr txBox="1"/>
              <p:nvPr/>
            </p:nvSpPr>
            <p:spPr>
              <a:xfrm>
                <a:off x="7391400" y="3041114"/>
                <a:ext cx="10287000" cy="56601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ts val="3684"/>
                  </a:lnSpc>
                  <a:spcBef>
                    <a:spcPct val="0"/>
                  </a:spcBef>
                </a:pPr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Відомо що медіана </a:t>
                </a:r>
                <a14:m>
                  <m:oMath xmlns:m="http://schemas.openxmlformats.org/officeDocument/2006/math">
                    <m:r>
                      <a:rPr lang="en-US" sz="2456" i="1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456" i="0" dirty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=8,5</m:t>
                    </m:r>
                  </m:oMath>
                </a14:m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см і ділить гіпотенузу навпіл,</a:t>
                </a:r>
                <a:r>
                  <a:rPr lang="ru-RU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 </a:t>
                </a:r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медіана</a:t>
                </a:r>
                <a:r>
                  <a:rPr lang="ru-RU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 </a:t>
                </a:r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прямокутного</a:t>
                </a:r>
                <a:r>
                  <a:rPr lang="ru-RU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 </a:t>
                </a:r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трикутника,</a:t>
                </a:r>
                <a:r>
                  <a:rPr lang="ru-RU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 проведена </a:t>
                </a:r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до гіпотенузи</a:t>
                </a:r>
                <a:r>
                  <a:rPr lang="ru-RU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, </a:t>
                </a:r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дорівнює</a:t>
                </a:r>
                <a:r>
                  <a:rPr lang="ru-RU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 </a:t>
                </a:r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половині</a:t>
                </a:r>
                <a:r>
                  <a:rPr lang="ru-RU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 </a:t>
                </a:r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гіпотенузи</a:t>
                </a:r>
                <a:r>
                  <a:rPr lang="ru-RU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, </a:t>
                </a:r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тоді </a:t>
                </a:r>
                <a14:m>
                  <m:oMath xmlns:m="http://schemas.openxmlformats.org/officeDocument/2006/math">
                    <m:r>
                      <a:rPr lang="uk-UA" sz="2456" i="1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uk-UA" sz="2456" i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56" i="1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uk-UA" sz="2456" i="1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. </a:t>
                </a:r>
              </a:p>
              <a:p>
                <a:pPr lvl="0">
                  <a:lnSpc>
                    <a:spcPts val="3684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2456" i="1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56" i="0" dirty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56" i="1" dirty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456" i="0" dirty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=2×8,5</m:t>
                    </m:r>
                    <m:r>
                      <a:rPr lang="uk-UA" sz="2456" b="0" i="0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56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(см)</a:t>
                </a:r>
              </a:p>
              <a:p>
                <a:pPr lvl="0">
                  <a:lnSpc>
                    <a:spcPts val="3684"/>
                  </a:lnSpc>
                  <a:spcBef>
                    <a:spcPct val="0"/>
                  </a:spcBef>
                </a:pPr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Далі за теоремою Піфагора знайдемо катет </a:t>
                </a:r>
                <a14:m>
                  <m:oMath xmlns:m="http://schemas.openxmlformats.org/officeDocument/2006/math">
                    <m:r>
                      <a:rPr lang="uk-UA" sz="2456" i="1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uk-UA" sz="2456" i="1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56" i="1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uk-UA" sz="2456" i="1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56" i="1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56" dirty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e>
                      <m:sup>
                        <m:r>
                          <a:rPr lang="en-US" sz="2456" i="0" dirty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56" i="0" dirty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56" i="1" dirty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56" i="0" dirty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2456" i="0" dirty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56" i="0" dirty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(см)</a:t>
                </a:r>
              </a:p>
              <a:p>
                <a:pPr lvl="0">
                  <a:lnSpc>
                    <a:spcPts val="3684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uk-UA" sz="2456" i="1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uk-UA" sz="2456" i="0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 (см)</a:t>
                </a:r>
              </a:p>
              <a:p>
                <a:pPr lvl="0">
                  <a:lnSpc>
                    <a:spcPts val="3684"/>
                  </a:lnSpc>
                  <a:spcBef>
                    <a:spcPct val="0"/>
                  </a:spcBef>
                </a:pPr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Далі за формулою площі прямокутного трикутника знайдемо площу </a:t>
                </a:r>
              </a:p>
              <a:p>
                <a:pPr lvl="0">
                  <a:lnSpc>
                    <a:spcPts val="3684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456" i="1" dirty="0" smtClean="0">
                          <a:solidFill>
                            <a:srgbClr val="F0F1F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uk-UA" sz="2456" i="0" dirty="0" smtClean="0">
                          <a:solidFill>
                            <a:srgbClr val="F0F1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56" i="1" dirty="0" smtClean="0">
                              <a:solidFill>
                                <a:srgbClr val="F0F1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56" i="0" dirty="0" smtClean="0">
                              <a:solidFill>
                                <a:srgbClr val="F0F1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2456" i="0" dirty="0" smtClean="0">
                              <a:solidFill>
                                <a:srgbClr val="F0F1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2456" i="1" dirty="0" smtClean="0">
                          <a:solidFill>
                            <a:srgbClr val="F0F1F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uk-UA" sz="2456" i="0" dirty="0" smtClean="0">
                          <a:solidFill>
                            <a:srgbClr val="F0F1F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uk-UA" sz="2456" i="1" dirty="0" smtClean="0">
                          <a:solidFill>
                            <a:srgbClr val="F0F1F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uk-UA" sz="2456" dirty="0">
                  <a:solidFill>
                    <a:srgbClr val="F0F1F0"/>
                  </a:solidFill>
                  <a:latin typeface="Forum" panose="020B0604020202020204" charset="0"/>
                </a:endParaRPr>
              </a:p>
              <a:p>
                <a:pPr lvl="0">
                  <a:lnSpc>
                    <a:spcPts val="3684"/>
                  </a:lnSpc>
                  <a:spcBef>
                    <a:spcPct val="0"/>
                  </a:spcBef>
                </a:pPr>
                <a:endParaRPr lang="uk-UA" sz="2456" dirty="0">
                  <a:solidFill>
                    <a:srgbClr val="F0F1F0"/>
                  </a:solidFill>
                  <a:latin typeface="Forum" panose="020B0604020202020204" charset="0"/>
                </a:endParaRPr>
              </a:p>
              <a:p>
                <a:pPr lvl="0">
                  <a:lnSpc>
                    <a:spcPts val="3684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uk-UA" sz="2456" i="0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uk-UA" sz="2456" i="0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456" i="1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56" i="0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456" i="0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456" i="0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×8×15</m:t>
                    </m:r>
                  </m:oMath>
                </a14:m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uk-UA" sz="2456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56" i="1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2456" dirty="0">
                            <a:solidFill>
                              <a:srgbClr val="F0F1F0"/>
                            </a:solidFill>
                            <a:latin typeface="Forum" panose="020B0604020202020204" charset="0"/>
                          </a:rPr>
                          <m:t>см</m:t>
                        </m:r>
                      </m:e>
                      <m:sup>
                        <m:r>
                          <a:rPr lang="uk-UA" sz="2456" i="1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)</a:t>
                </a:r>
              </a:p>
              <a:p>
                <a:pPr lvl="0">
                  <a:lnSpc>
                    <a:spcPts val="3684"/>
                  </a:lnSpc>
                  <a:spcBef>
                    <a:spcPct val="0"/>
                  </a:spcBef>
                </a:pPr>
                <a:r>
                  <a:rPr lang="uk-UA" sz="2456" dirty="0">
                    <a:solidFill>
                      <a:srgbClr val="F0F1F0"/>
                    </a:solidFill>
                    <a:latin typeface="Forum" panose="020B0604020202020204" charset="0"/>
                  </a:rPr>
                  <a:t>Відповідь: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56" i="1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56" i="1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uk-UA" sz="2456" i="1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uk-UA" sz="2456" i="0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=60</m:t>
                    </m:r>
                    <m:sSup>
                      <m:sSupPr>
                        <m:ctrlPr>
                          <a:rPr lang="uk-UA" sz="2456" i="1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2456" dirty="0">
                            <a:solidFill>
                              <a:srgbClr val="F0F1F0"/>
                            </a:solidFill>
                            <a:latin typeface="Forum" panose="020B0604020202020204" charset="0"/>
                          </a:rPr>
                          <m:t>см</m:t>
                        </m:r>
                      </m:e>
                      <m:sup>
                        <m:r>
                          <a:rPr lang="uk-UA" sz="2456" i="0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uk-UA" sz="2456" dirty="0">
                  <a:solidFill>
                    <a:srgbClr val="F0F1F0"/>
                  </a:solidFill>
                  <a:latin typeface="Forum" panose="020B0604020202020204" charset="0"/>
                </a:endParaRPr>
              </a:p>
              <a:p>
                <a:pPr lvl="0">
                  <a:lnSpc>
                    <a:spcPts val="3684"/>
                  </a:lnSpc>
                  <a:spcBef>
                    <a:spcPct val="0"/>
                  </a:spcBef>
                </a:pPr>
                <a:endParaRPr lang="en-US" sz="2456" dirty="0">
                  <a:solidFill>
                    <a:srgbClr val="F0F1F0"/>
                  </a:solidFill>
                  <a:latin typeface="Forum" panose="020B0604020202020204" charset="0"/>
                </a:endParaRPr>
              </a:p>
            </p:txBody>
          </p:sp>
        </mc:Choice>
        <mc:Fallback xmlns="">
          <p:sp>
            <p:nvSpPr>
              <p:cNvPr id="7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3041114"/>
                <a:ext cx="10287000" cy="5660139"/>
              </a:xfrm>
              <a:prstGeom prst="rect">
                <a:avLst/>
              </a:prstGeom>
              <a:blipFill>
                <a:blip r:embed="rId10"/>
                <a:stretch>
                  <a:fillRect l="-1838" t="-5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5"/>
          <p:cNvSpPr/>
          <p:nvPr/>
        </p:nvSpPr>
        <p:spPr>
          <a:xfrm rot="10603325">
            <a:off x="9525901" y="-2892257"/>
            <a:ext cx="10494127" cy="7049103"/>
          </a:xfrm>
          <a:custGeom>
            <a:avLst/>
            <a:gdLst/>
            <a:ahLst/>
            <a:cxnLst/>
            <a:rect l="l" t="t" r="r" b="b"/>
            <a:pathLst>
              <a:path w="10494127" h="7049103">
                <a:moveTo>
                  <a:pt x="0" y="0"/>
                </a:moveTo>
                <a:lnTo>
                  <a:pt x="10494127" y="0"/>
                </a:lnTo>
                <a:lnTo>
                  <a:pt x="10494127" y="7049103"/>
                </a:lnTo>
                <a:lnTo>
                  <a:pt x="0" y="70491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9959" b="-108360"/>
            </a:stretch>
          </a:blipFill>
        </p:spPr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9739C2F-7F1A-B310-C80B-0F596EA662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7523" y="3144155"/>
            <a:ext cx="5268605" cy="448807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3226" y="-1035281"/>
            <a:ext cx="3483853" cy="3335152"/>
          </a:xfrm>
          <a:custGeom>
            <a:avLst/>
            <a:gdLst/>
            <a:ahLst/>
            <a:cxnLst/>
            <a:rect l="l" t="t" r="r" b="b"/>
            <a:pathLst>
              <a:path w="3483853" h="3335152">
                <a:moveTo>
                  <a:pt x="0" y="0"/>
                </a:moveTo>
                <a:lnTo>
                  <a:pt x="3483852" y="0"/>
                </a:lnTo>
                <a:lnTo>
                  <a:pt x="3483852" y="3335151"/>
                </a:lnTo>
                <a:lnTo>
                  <a:pt x="0" y="3335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61297" y="775020"/>
            <a:ext cx="2034968" cy="2641496"/>
          </a:xfrm>
          <a:custGeom>
            <a:avLst/>
            <a:gdLst/>
            <a:ahLst/>
            <a:cxnLst/>
            <a:rect l="l" t="t" r="r" b="b"/>
            <a:pathLst>
              <a:path w="2034968" h="2641496">
                <a:moveTo>
                  <a:pt x="0" y="0"/>
                </a:moveTo>
                <a:lnTo>
                  <a:pt x="2034968" y="0"/>
                </a:lnTo>
                <a:lnTo>
                  <a:pt x="2034968" y="2641496"/>
                </a:lnTo>
                <a:lnTo>
                  <a:pt x="0" y="26414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50523" y="6793614"/>
            <a:ext cx="5699804" cy="3828666"/>
          </a:xfrm>
          <a:custGeom>
            <a:avLst/>
            <a:gdLst/>
            <a:ahLst/>
            <a:cxnLst/>
            <a:rect l="l" t="t" r="r" b="b"/>
            <a:pathLst>
              <a:path w="5699804" h="3828666">
                <a:moveTo>
                  <a:pt x="0" y="0"/>
                </a:moveTo>
                <a:lnTo>
                  <a:pt x="5699805" y="0"/>
                </a:lnTo>
                <a:lnTo>
                  <a:pt x="5699805" y="3828666"/>
                </a:lnTo>
                <a:lnTo>
                  <a:pt x="0" y="38286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9959" b="-108360"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/>
              <p:cNvSpPr txBox="1"/>
              <p:nvPr/>
            </p:nvSpPr>
            <p:spPr>
              <a:xfrm>
                <a:off x="7086600" y="2933701"/>
                <a:ext cx="10744200" cy="323165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199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2799" i="1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799" i="0" dirty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99" i="1" dirty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uk-UA" sz="2799" dirty="0">
                    <a:solidFill>
                      <a:srgbClr val="F0F1F0"/>
                    </a:solidFill>
                    <a:latin typeface="Forum" panose="020B060402020202020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99" i="1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sz="2799" i="0" dirty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uk-UA" sz="2799" dirty="0">
                    <a:solidFill>
                      <a:srgbClr val="F0F1F0"/>
                    </a:solidFill>
                    <a:latin typeface="Forum" panose="020B060402020202020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2799" i="1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799" i="0" dirty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uk-UA" sz="2799" dirty="0">
                    <a:solidFill>
                      <a:srgbClr val="F0F1F0"/>
                    </a:solidFill>
                    <a:latin typeface="Forum" panose="020B0604020202020204" charset="0"/>
                  </a:rPr>
                  <a:t>см.</a:t>
                </a:r>
              </a:p>
              <a:p>
                <a:pPr marL="0" lvl="0" indent="0" algn="l">
                  <a:lnSpc>
                    <a:spcPts val="4199"/>
                  </a:lnSpc>
                  <a:spcBef>
                    <a:spcPct val="0"/>
                  </a:spcBef>
                </a:pPr>
                <a:r>
                  <a:rPr lang="uk-UA" sz="2799" dirty="0">
                    <a:solidFill>
                      <a:srgbClr val="F0F1F0"/>
                    </a:solidFill>
                    <a:latin typeface="Forum" panose="020B0604020202020204" charset="0"/>
                  </a:rPr>
                  <a:t>Так як трикутник рівнобедрений, то сторони </a:t>
                </a:r>
                <a14:m>
                  <m:oMath xmlns:m="http://schemas.openxmlformats.org/officeDocument/2006/math">
                    <m:r>
                      <a:rPr lang="uk-UA" sz="2799" i="1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uk-UA" sz="2799" i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799" i="1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uk-UA" sz="2799" b="0" i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uk-UA" sz="2799" dirty="0">
                    <a:solidFill>
                      <a:srgbClr val="F0F1F0"/>
                    </a:solidFill>
                    <a:latin typeface="Forum" panose="020B0604020202020204" charset="0"/>
                  </a:rPr>
                  <a:t>см.</a:t>
                </a:r>
              </a:p>
              <a:p>
                <a:pPr marL="0" lvl="0" indent="0" algn="l">
                  <a:lnSpc>
                    <a:spcPts val="4199"/>
                  </a:lnSpc>
                  <a:spcBef>
                    <a:spcPct val="0"/>
                  </a:spcBef>
                </a:pPr>
                <a:r>
                  <a:rPr lang="uk-UA" sz="2799" dirty="0">
                    <a:solidFill>
                      <a:srgbClr val="F0F1F0"/>
                    </a:solidFill>
                    <a:latin typeface="Forum" panose="020B0604020202020204" charset="0"/>
                  </a:rPr>
                  <a:t>Далі з трикутника </a:t>
                </a:r>
                <a14:m>
                  <m:oMath xmlns:m="http://schemas.openxmlformats.org/officeDocument/2006/math">
                    <m:r>
                      <a:rPr lang="uk-UA" sz="2799" i="1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𝐴𝐶𝐷</m:t>
                    </m:r>
                  </m:oMath>
                </a14:m>
                <a:r>
                  <a:rPr lang="uk-UA" sz="2799" dirty="0">
                    <a:solidFill>
                      <a:srgbClr val="F0F1F0"/>
                    </a:solidFill>
                    <a:latin typeface="Forum" panose="020B0604020202020204" charset="0"/>
                  </a:rPr>
                  <a:t> знайдемо катет </a:t>
                </a:r>
                <a14:m>
                  <m:oMath xmlns:m="http://schemas.openxmlformats.org/officeDocument/2006/math">
                    <m:r>
                      <a:rPr lang="uk-UA" sz="2799" i="1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uk-UA" sz="2799" b="0" i="1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sz="2799" i="1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uk-UA" sz="2799" i="1" dirty="0" smtClean="0">
                                <a:solidFill>
                                  <a:srgbClr val="F0F1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799" dirty="0" smtClean="0">
                                <a:solidFill>
                                  <a:srgbClr val="F0F1F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uk-UA" sz="2799" i="0" dirty="0" smtClean="0">
                                <a:solidFill>
                                  <a:srgbClr val="F0F1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799" i="0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uk-UA" sz="2799" i="1" dirty="0" smtClean="0">
                                <a:solidFill>
                                  <a:srgbClr val="F0F1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799" i="0" dirty="0" smtClean="0">
                                <a:solidFill>
                                  <a:srgbClr val="F0F1F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  <m:sup>
                            <m:r>
                              <a:rPr lang="uk-UA" sz="2799" i="0" dirty="0" smtClean="0">
                                <a:solidFill>
                                  <a:srgbClr val="F0F1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799" b="0" i="1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799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uk-UA" sz="2799" dirty="0">
                    <a:solidFill>
                      <a:srgbClr val="F0F1F0"/>
                    </a:solidFill>
                    <a:latin typeface="Forum" panose="020B0604020202020204" charset="0"/>
                  </a:rPr>
                  <a:t>(см)</a:t>
                </a:r>
              </a:p>
              <a:p>
                <a:pPr marL="0" lvl="0" indent="0" algn="l">
                  <a:lnSpc>
                    <a:spcPts val="4199"/>
                  </a:lnSpc>
                  <a:spcBef>
                    <a:spcPct val="0"/>
                  </a:spcBef>
                </a:pPr>
                <a:r>
                  <a:rPr lang="uk-UA" sz="2799" dirty="0">
                    <a:solidFill>
                      <a:srgbClr val="F0F1F0"/>
                    </a:solidFill>
                    <a:latin typeface="Forum" panose="020B0604020202020204" charset="0"/>
                  </a:rPr>
                  <a:t>Тепер з трикутника </a:t>
                </a:r>
                <a14:m>
                  <m:oMath xmlns:m="http://schemas.openxmlformats.org/officeDocument/2006/math">
                    <m:r>
                      <a:rPr lang="uk-UA" sz="2799" i="1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𝐶𝐷𝐵</m:t>
                    </m:r>
                  </m:oMath>
                </a14:m>
                <a:r>
                  <a:rPr lang="uk-UA" sz="2799" dirty="0">
                    <a:solidFill>
                      <a:srgbClr val="F0F1F0"/>
                    </a:solidFill>
                    <a:latin typeface="Forum" panose="020B0604020202020204" charset="0"/>
                  </a:rPr>
                  <a:t> знайдемо основу </a:t>
                </a:r>
                <a14:m>
                  <m:oMath xmlns:m="http://schemas.openxmlformats.org/officeDocument/2006/math">
                    <m:r>
                      <a:rPr lang="uk-UA" sz="2799" i="1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uk-UA" sz="2799" b="0" i="1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sz="2799" i="1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799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uk-UA" sz="2799" i="0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uk-UA" sz="2799" i="0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sz="2799" i="1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799" i="0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e>
                    </m:rad>
                  </m:oMath>
                </a14:m>
                <a:r>
                  <a:rPr lang="uk-UA" sz="2799" dirty="0">
                    <a:solidFill>
                      <a:srgbClr val="F0F1F0"/>
                    </a:solidFill>
                    <a:latin typeface="Forum" panose="020B0604020202020204" charset="0"/>
                  </a:rPr>
                  <a:t>(см)</a:t>
                </a:r>
              </a:p>
              <a:p>
                <a:pPr marL="0" lvl="0" indent="0" algn="l">
                  <a:lnSpc>
                    <a:spcPts val="4199"/>
                  </a:lnSpc>
                  <a:spcBef>
                    <a:spcPct val="0"/>
                  </a:spcBef>
                </a:pPr>
                <a:r>
                  <a:rPr lang="uk-UA" sz="2799" dirty="0">
                    <a:solidFill>
                      <a:srgbClr val="F0F1F0"/>
                    </a:solidFill>
                    <a:latin typeface="Forum" panose="020B0604020202020204" charset="0"/>
                  </a:rPr>
                  <a:t>Відповідь:</a:t>
                </a:r>
                <a14:m>
                  <m:oMath xmlns:m="http://schemas.openxmlformats.org/officeDocument/2006/math">
                    <m:r>
                      <a:rPr lang="uk-UA" sz="2799" i="1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uk-UA" sz="2799" i="0" dirty="0" smtClean="0">
                        <a:solidFill>
                          <a:srgbClr val="F0F1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sz="2799" i="1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799" i="0" dirty="0" smtClean="0">
                            <a:solidFill>
                              <a:srgbClr val="F0F1F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e>
                    </m:rad>
                  </m:oMath>
                </a14:m>
                <a:r>
                  <a:rPr lang="uk-UA" sz="2799" dirty="0">
                    <a:solidFill>
                      <a:srgbClr val="F0F1F0"/>
                    </a:solidFill>
                    <a:latin typeface="Forum" panose="020B0604020202020204" charset="0"/>
                  </a:rPr>
                  <a:t>см.</a:t>
                </a:r>
              </a:p>
              <a:p>
                <a:pPr marL="0" lvl="0" indent="0" algn="l">
                  <a:lnSpc>
                    <a:spcPts val="4199"/>
                  </a:lnSpc>
                  <a:spcBef>
                    <a:spcPct val="0"/>
                  </a:spcBef>
                </a:pPr>
                <a:endParaRPr lang="en-US" sz="2799" dirty="0">
                  <a:solidFill>
                    <a:srgbClr val="F0F1F0"/>
                  </a:solidFill>
                  <a:latin typeface="Jella"/>
                </a:endParaRPr>
              </a:p>
            </p:txBody>
          </p:sp>
        </mc:Choice>
        <mc:Fallback xmlns=""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933701"/>
                <a:ext cx="10744200" cy="3231654"/>
              </a:xfrm>
              <a:prstGeom prst="rect">
                <a:avLst/>
              </a:prstGeom>
              <a:blipFill>
                <a:blip r:embed="rId8"/>
                <a:stretch>
                  <a:fillRect l="-2043" t="-1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6"/>
          <p:cNvSpPr txBox="1"/>
          <p:nvPr/>
        </p:nvSpPr>
        <p:spPr>
          <a:xfrm>
            <a:off x="1219200" y="506145"/>
            <a:ext cx="15074585" cy="1238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uk-UA" sz="2800" dirty="0">
                <a:solidFill>
                  <a:srgbClr val="FFE5B6"/>
                </a:solidFill>
                <a:latin typeface="Forum" panose="020B0604020202020204" charset="0"/>
              </a:rPr>
              <a:t>19.3 Висота рівнобедреного трикутника ділить його бічну сторону на відрізки завдовжки 1 см і 12 см,</a:t>
            </a: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uk-UA" sz="2800" dirty="0">
                <a:solidFill>
                  <a:srgbClr val="FFE5B6"/>
                </a:solidFill>
                <a:latin typeface="Forum" panose="020B0604020202020204" charset="0"/>
              </a:rPr>
              <a:t>рахуючи від вершини кута при основі. Знайдіть основу даного трикутника. </a:t>
            </a:r>
            <a:endParaRPr lang="en-US" sz="2800" dirty="0">
              <a:solidFill>
                <a:srgbClr val="FFE5B6"/>
              </a:solidFill>
              <a:latin typeface="Forum" panose="020B060402020202020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19200" y="1862365"/>
            <a:ext cx="5072530" cy="437506"/>
          </a:xfrm>
          <a:custGeom>
            <a:avLst/>
            <a:gdLst/>
            <a:ahLst/>
            <a:cxnLst/>
            <a:rect l="l" t="t" r="r" b="b"/>
            <a:pathLst>
              <a:path w="5072530" h="437506">
                <a:moveTo>
                  <a:pt x="0" y="0"/>
                </a:moveTo>
                <a:lnTo>
                  <a:pt x="5072529" y="0"/>
                </a:lnTo>
                <a:lnTo>
                  <a:pt x="5072529" y="437505"/>
                </a:lnTo>
                <a:lnTo>
                  <a:pt x="0" y="4375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AAB1CB-3A2F-1B5C-7CCE-C3814D5C9D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2465160"/>
            <a:ext cx="6174615" cy="535667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58000" y="-797231"/>
            <a:ext cx="6808575" cy="7970572"/>
          </a:xfrm>
          <a:custGeom>
            <a:avLst/>
            <a:gdLst/>
            <a:ahLst/>
            <a:cxnLst/>
            <a:rect l="l" t="t" r="r" b="b"/>
            <a:pathLst>
              <a:path w="6808575" h="7970572">
                <a:moveTo>
                  <a:pt x="0" y="0"/>
                </a:moveTo>
                <a:lnTo>
                  <a:pt x="6808575" y="0"/>
                </a:lnTo>
                <a:lnTo>
                  <a:pt x="6808575" y="7970572"/>
                </a:lnTo>
                <a:lnTo>
                  <a:pt x="0" y="7970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7333072" y="5024620"/>
            <a:ext cx="10954928" cy="5262380"/>
          </a:xfrm>
          <a:custGeom>
            <a:avLst/>
            <a:gdLst/>
            <a:ahLst/>
            <a:cxnLst/>
            <a:rect l="l" t="t" r="r" b="b"/>
            <a:pathLst>
              <a:path w="10954928" h="5262380">
                <a:moveTo>
                  <a:pt x="10954928" y="0"/>
                </a:moveTo>
                <a:lnTo>
                  <a:pt x="0" y="0"/>
                </a:lnTo>
                <a:lnTo>
                  <a:pt x="0" y="5262380"/>
                </a:lnTo>
                <a:lnTo>
                  <a:pt x="10954928" y="5262380"/>
                </a:lnTo>
                <a:lnTo>
                  <a:pt x="10954928" y="0"/>
                </a:lnTo>
                <a:close/>
              </a:path>
            </a:pathLst>
          </a:custGeom>
          <a:blipFill>
            <a:blip r:embed="rId4">
              <a:alphaModFix amt="7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30135" y="907363"/>
            <a:ext cx="3115395" cy="3390906"/>
          </a:xfrm>
          <a:custGeom>
            <a:avLst/>
            <a:gdLst/>
            <a:ahLst/>
            <a:cxnLst/>
            <a:rect l="l" t="t" r="r" b="b"/>
            <a:pathLst>
              <a:path w="3115395" h="3390906">
                <a:moveTo>
                  <a:pt x="0" y="0"/>
                </a:moveTo>
                <a:lnTo>
                  <a:pt x="3115395" y="0"/>
                </a:lnTo>
                <a:lnTo>
                  <a:pt x="3115395" y="3390906"/>
                </a:lnTo>
                <a:lnTo>
                  <a:pt x="0" y="3390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13803" y="-1150037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8" y="0"/>
                </a:lnTo>
                <a:lnTo>
                  <a:pt x="3591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1603022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03022" cy="812800"/>
            </a:xfrm>
            <a:custGeom>
              <a:avLst/>
              <a:gdLst/>
              <a:ahLst/>
              <a:cxnLst/>
              <a:rect l="l" t="t" r="r" b="b"/>
              <a:pathLst>
                <a:path w="1603022" h="812800">
                  <a:moveTo>
                    <a:pt x="11925" y="0"/>
                  </a:moveTo>
                  <a:lnTo>
                    <a:pt x="1591097" y="0"/>
                  </a:lnTo>
                  <a:cubicBezTo>
                    <a:pt x="1597683" y="0"/>
                    <a:pt x="1603022" y="5339"/>
                    <a:pt x="1603022" y="11925"/>
                  </a:cubicBezTo>
                  <a:lnTo>
                    <a:pt x="1603022" y="800875"/>
                  </a:lnTo>
                  <a:cubicBezTo>
                    <a:pt x="1603022" y="807461"/>
                    <a:pt x="1597683" y="812800"/>
                    <a:pt x="1591097" y="812800"/>
                  </a:cubicBezTo>
                  <a:lnTo>
                    <a:pt x="11925" y="812800"/>
                  </a:lnTo>
                  <a:cubicBezTo>
                    <a:pt x="5339" y="812800"/>
                    <a:pt x="0" y="807461"/>
                    <a:pt x="0" y="800875"/>
                  </a:cubicBezTo>
                  <a:lnTo>
                    <a:pt x="0" y="11925"/>
                  </a:lnTo>
                  <a:cubicBezTo>
                    <a:pt x="0" y="5339"/>
                    <a:pt x="5339" y="0"/>
                    <a:pt x="11925" y="0"/>
                  </a:cubicBezTo>
                  <a:close/>
                </a:path>
              </a:pathLst>
            </a:custGeom>
            <a:solidFill>
              <a:srgbClr val="DECCB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030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5400" y="2413531"/>
            <a:ext cx="15192432" cy="6280006"/>
            <a:chOff x="0" y="0"/>
            <a:chExt cx="11451533" cy="33834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51533" cy="3383431"/>
            </a:xfrm>
            <a:custGeom>
              <a:avLst/>
              <a:gdLst/>
              <a:ahLst/>
              <a:cxnLst/>
              <a:rect l="l" t="t" r="r" b="b"/>
              <a:pathLst>
                <a:path w="11451533" h="3383431">
                  <a:moveTo>
                    <a:pt x="11327072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327073" y="0"/>
                  </a:lnTo>
                  <a:cubicBezTo>
                    <a:pt x="11395652" y="0"/>
                    <a:pt x="11451533" y="55880"/>
                    <a:pt x="11451533" y="124460"/>
                  </a:cubicBezTo>
                  <a:lnTo>
                    <a:pt x="11451533" y="3258971"/>
                  </a:lnTo>
                  <a:cubicBezTo>
                    <a:pt x="11451533" y="3327551"/>
                    <a:pt x="11395652" y="3383431"/>
                    <a:pt x="11327073" y="3383431"/>
                  </a:cubicBezTo>
                  <a:close/>
                </a:path>
              </a:pathLst>
            </a:custGeom>
            <a:solidFill>
              <a:srgbClr val="F0F1F0"/>
            </a:solidFill>
          </p:spPr>
        </p:sp>
      </p:grpSp>
      <p:sp>
        <p:nvSpPr>
          <p:cNvPr id="11" name="Freeform 11"/>
          <p:cNvSpPr/>
          <p:nvPr/>
        </p:nvSpPr>
        <p:spPr>
          <a:xfrm rot="2298217">
            <a:off x="1003933" y="296517"/>
            <a:ext cx="2184585" cy="4114800"/>
          </a:xfrm>
          <a:custGeom>
            <a:avLst/>
            <a:gdLst/>
            <a:ahLst/>
            <a:cxnLst/>
            <a:rect l="l" t="t" r="r" b="b"/>
            <a:pathLst>
              <a:path w="2184585" h="4114800">
                <a:moveTo>
                  <a:pt x="0" y="0"/>
                </a:moveTo>
                <a:lnTo>
                  <a:pt x="2184585" y="0"/>
                </a:lnTo>
                <a:lnTo>
                  <a:pt x="21845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96225" y="831008"/>
            <a:ext cx="14084886" cy="1075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uk-UA" sz="4400" dirty="0">
                <a:solidFill>
                  <a:srgbClr val="473C38"/>
                </a:solidFill>
                <a:latin typeface="Forum" panose="020B0604020202020204" charset="0"/>
              </a:rPr>
              <a:t>Розберемо задачі з 11-ого класу з планіметрії </a:t>
            </a:r>
            <a:endParaRPr lang="en-US" sz="4400" dirty="0">
              <a:solidFill>
                <a:srgbClr val="473C38"/>
              </a:solidFill>
              <a:latin typeface="Forum" panose="020B060402020202020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393451" y="1854687"/>
            <a:ext cx="5072530" cy="437506"/>
          </a:xfrm>
          <a:custGeom>
            <a:avLst/>
            <a:gdLst/>
            <a:ahLst/>
            <a:cxnLst/>
            <a:rect l="l" t="t" r="r" b="b"/>
            <a:pathLst>
              <a:path w="5072530" h="437506">
                <a:moveTo>
                  <a:pt x="0" y="0"/>
                </a:moveTo>
                <a:lnTo>
                  <a:pt x="5072530" y="0"/>
                </a:lnTo>
                <a:lnTo>
                  <a:pt x="5072530" y="437505"/>
                </a:lnTo>
                <a:lnTo>
                  <a:pt x="0" y="437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60973" y="1906431"/>
            <a:ext cx="1285100" cy="1100513"/>
          </a:xfrm>
          <a:custGeom>
            <a:avLst/>
            <a:gdLst/>
            <a:ahLst/>
            <a:cxnLst/>
            <a:rect l="l" t="t" r="r" b="b"/>
            <a:pathLst>
              <a:path w="1285100" h="1100513">
                <a:moveTo>
                  <a:pt x="0" y="0"/>
                </a:moveTo>
                <a:lnTo>
                  <a:pt x="1285100" y="0"/>
                </a:lnTo>
                <a:lnTo>
                  <a:pt x="1285100" y="1100513"/>
                </a:lnTo>
                <a:lnTo>
                  <a:pt x="0" y="11005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804147" y="7666799"/>
            <a:ext cx="3483853" cy="3335152"/>
          </a:xfrm>
          <a:custGeom>
            <a:avLst/>
            <a:gdLst/>
            <a:ahLst/>
            <a:cxnLst/>
            <a:rect l="l" t="t" r="r" b="b"/>
            <a:pathLst>
              <a:path w="3483853" h="3335152">
                <a:moveTo>
                  <a:pt x="0" y="0"/>
                </a:moveTo>
                <a:lnTo>
                  <a:pt x="3483853" y="0"/>
                </a:lnTo>
                <a:lnTo>
                  <a:pt x="3483853" y="3335152"/>
                </a:lnTo>
                <a:lnTo>
                  <a:pt x="0" y="33351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6"/>
              <p:cNvSpPr txBox="1"/>
              <p:nvPr/>
            </p:nvSpPr>
            <p:spPr>
              <a:xfrm>
                <a:off x="1661556" y="2419451"/>
                <a:ext cx="14241967" cy="11772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4680"/>
                  </a:lnSpc>
                  <a:spcBef>
                    <a:spcPct val="0"/>
                  </a:spcBef>
                </a:pPr>
                <a:r>
                  <a:rPr lang="en-GB" sz="3600" dirty="0">
                    <a:solidFill>
                      <a:srgbClr val="302623"/>
                    </a:solidFill>
                    <a:latin typeface="Forum" panose="020B0604020202020204" charset="0"/>
                  </a:rPr>
                  <a:t>19</a:t>
                </a:r>
                <a:r>
                  <a:rPr lang="uk-UA" sz="3600" dirty="0">
                    <a:solidFill>
                      <a:srgbClr val="302623"/>
                    </a:solidFill>
                    <a:latin typeface="Forum" panose="020B0604020202020204" charset="0"/>
                  </a:rPr>
                  <a:t>.</a:t>
                </a:r>
                <a:r>
                  <a:rPr lang="ru-UA" sz="3600" dirty="0">
                    <a:solidFill>
                      <a:srgbClr val="302623"/>
                    </a:solidFill>
                    <a:latin typeface="Forum" panose="020B0604020202020204" charset="0"/>
                  </a:rPr>
                  <a:t>70</a:t>
                </a:r>
                <a:r>
                  <a:rPr lang="uk-UA" sz="3600" dirty="0">
                    <a:solidFill>
                      <a:srgbClr val="302623"/>
                    </a:solidFill>
                    <a:latin typeface="Forum" panose="020B0604020202020204" charset="0"/>
                  </a:rPr>
                  <a:t> Бічна сторона рівнобічної трапеції, описаної навколо кола, дорівнює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02623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uk-UA" sz="3600" dirty="0">
                    <a:solidFill>
                      <a:srgbClr val="302623"/>
                    </a:solidFill>
                    <a:latin typeface="Forum" panose="020B0604020202020204" charset="0"/>
                  </a:rPr>
                  <a:t>, а один із кутів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rgbClr val="30262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dirty="0">
                            <a:solidFill>
                              <a:srgbClr val="302623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600" i="0" dirty="0">
                            <a:solidFill>
                              <a:srgbClr val="30262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uk-UA" sz="3600" dirty="0">
                    <a:solidFill>
                      <a:srgbClr val="302623"/>
                    </a:solidFill>
                    <a:latin typeface="Forum" panose="020B0604020202020204" charset="0"/>
                  </a:rPr>
                  <a:t> . Знайдіть площу трапеції.</a:t>
                </a:r>
                <a:endParaRPr lang="en-US" sz="3600" dirty="0">
                  <a:solidFill>
                    <a:srgbClr val="302623"/>
                  </a:solidFill>
                  <a:latin typeface="Forum" panose="020B0604020202020204" charset="0"/>
                </a:endParaRPr>
              </a:p>
            </p:txBody>
          </p:sp>
        </mc:Choice>
        <mc:Fallback xmlns="">
          <p:sp>
            <p:nvSpPr>
              <p:cNvPr id="16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556" y="2419451"/>
                <a:ext cx="14241967" cy="1177245"/>
              </a:xfrm>
              <a:prstGeom prst="rect">
                <a:avLst/>
              </a:prstGeom>
              <a:blipFill>
                <a:blip r:embed="rId18"/>
                <a:stretch>
                  <a:fillRect l="-1969" t="-10363" r="-2098" b="-22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Заголовок 20">
                <a:extLst>
                  <a:ext uri="{FF2B5EF4-FFF2-40B4-BE49-F238E27FC236}">
                    <a16:creationId xmlns:a16="http://schemas.microsoft.com/office/drawing/2014/main" id="{896ADF85-8968-97C7-FED2-7AB8FE5EDB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313729" y="3925268"/>
                <a:ext cx="8229600" cy="3369409"/>
              </a:xfrm>
            </p:spPr>
            <p:txBody>
              <a:bodyPr>
                <a:normAutofit fontScale="90000"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sz="24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GB" sz="24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uk-UA" sz="2400" dirty="0">
                    <a:latin typeface="Forum" panose="020B0604020202020204" charset="0"/>
                  </a:rPr>
                  <a:t>, кут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𝐵𝐴𝐷</m:t>
                    </m:r>
                    <m:r>
                      <a:rPr lang="uk-UA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dirty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GB" sz="2400" i="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uk-UA" sz="2400" dirty="0">
                    <a:latin typeface="Forum" panose="020B060402020202020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GB" sz="2400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uk-UA" sz="2400" b="0" i="0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br>
                  <a:rPr lang="uk-UA" sz="2400" dirty="0">
                    <a:latin typeface="Forum" panose="020B060402020202020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sub>
                      </m:sSub>
                      <m:r>
                        <a:rPr lang="en-GB" sz="24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en-GB" sz="24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en-GB" sz="240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𝐶𝐿</m:t>
                      </m:r>
                    </m:oMath>
                  </m:oMathPara>
                </a14:m>
                <a:br>
                  <a:rPr lang="uk-UA" sz="2400" dirty="0">
                    <a:latin typeface="Forum" panose="020B0604020202020204" charset="0"/>
                  </a:rPr>
                </a:br>
                <a:r>
                  <a:rPr lang="uk-UA" sz="2400" dirty="0">
                    <a:latin typeface="Forum" panose="020B0604020202020204" charset="0"/>
                  </a:rPr>
                  <a:t>З трикутника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𝐶𝐿𝐷</m:t>
                    </m:r>
                  </m:oMath>
                </a14:m>
                <a:r>
                  <a:rPr lang="uk-UA" sz="2400" dirty="0">
                    <a:latin typeface="Forum" panose="020B060402020202020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𝐶𝐷𝐿</m:t>
                        </m:r>
                      </m:e>
                    </m:func>
                    <m:r>
                      <a:rPr lang="uk-UA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𝐶𝐿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𝐶𝐷</m:t>
                        </m:r>
                      </m:den>
                    </m:f>
                  </m:oMath>
                </a14:m>
                <a:r>
                  <a:rPr lang="uk-UA" sz="2400" dirty="0">
                    <a:latin typeface="Forum" panose="020B0604020202020204" charset="0"/>
                  </a:rPr>
                  <a:t>;</a:t>
                </a:r>
                <a:br>
                  <a:rPr lang="uk-UA" sz="2400" dirty="0">
                    <a:latin typeface="Forum" panose="020B060402020202020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𝐶𝐿</m:t>
                      </m:r>
                      <m:r>
                        <a:rPr lang="uk-UA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uk-UA" sz="24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2400" i="0" dirty="0" smtClean="0">
                              <a:latin typeface="Cambria Math" panose="02040503050406030204" pitchFamily="18" charset="0"/>
                            </a:rPr>
                            <m:t>asin</m:t>
                          </m:r>
                        </m:fName>
                        <m:e>
                          <m:sSup>
                            <m:sSupPr>
                              <m:ctrlPr>
                                <a:rPr lang="uk-UA" sz="24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400" i="0" dirty="0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uk-UA" sz="240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uk-UA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uk-UA" sz="24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uk-UA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uk-UA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uk-UA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uk-UA" sz="2400" i="0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uk-UA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uk-UA" sz="2400" i="1" dirty="0" smtClean="0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sub>
                      </m:sSub>
                      <m:r>
                        <a:rPr lang="uk-UA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uk-UA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uk-UA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2400" i="0" dirty="0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uk-UA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uk-UA" sz="24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sz="24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4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uk-UA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uk-UA" sz="24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uk-UA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br>
                  <a:rPr lang="uk-UA" sz="2400" dirty="0">
                    <a:latin typeface="Forum" panose="020B0604020202020204" charset="0"/>
                  </a:rPr>
                </a:br>
                <a:r>
                  <a:rPr lang="uk-UA" sz="2400" dirty="0">
                    <a:latin typeface="Forum" panose="020B0604020202020204" charset="0"/>
                  </a:rPr>
                  <a:t>Відповідь: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uk-UA" sz="24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uk-UA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40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uk-UA" sz="24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2400" dirty="0">
                    <a:latin typeface="Forum" panose="020B0604020202020204" charset="0"/>
                  </a:rPr>
                  <a:t>.</a:t>
                </a:r>
                <a:br>
                  <a:rPr lang="uk-UA" sz="2400" dirty="0">
                    <a:latin typeface="Forum" panose="020B0604020202020204" charset="0"/>
                  </a:rPr>
                </a:br>
                <a:endParaRPr lang="en-GB" sz="2400" dirty="0">
                  <a:latin typeface="Forum" panose="020B0604020202020204" charset="0"/>
                </a:endParaRPr>
              </a:p>
            </p:txBody>
          </p:sp>
        </mc:Choice>
        <mc:Fallback xmlns="">
          <p:sp>
            <p:nvSpPr>
              <p:cNvPr id="21" name="Заголовок 20">
                <a:extLst>
                  <a:ext uri="{FF2B5EF4-FFF2-40B4-BE49-F238E27FC236}">
                    <a16:creationId xmlns:a16="http://schemas.microsoft.com/office/drawing/2014/main" id="{896ADF85-8968-97C7-FED2-7AB8FE5ED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13729" y="3925268"/>
                <a:ext cx="8229600" cy="3369409"/>
              </a:xfrm>
              <a:blipFill>
                <a:blip r:embed="rId19"/>
                <a:stretch>
                  <a:fillRect l="-963" t="-12477" b="-34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741DC7-3F89-BDF7-1DE1-0B2350E31DA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2626" y="3919139"/>
            <a:ext cx="4009368" cy="374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1385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3226" y="-1035281"/>
            <a:ext cx="3483853" cy="3335152"/>
          </a:xfrm>
          <a:custGeom>
            <a:avLst/>
            <a:gdLst/>
            <a:ahLst/>
            <a:cxnLst/>
            <a:rect l="l" t="t" r="r" b="b"/>
            <a:pathLst>
              <a:path w="3483853" h="3335152">
                <a:moveTo>
                  <a:pt x="0" y="0"/>
                </a:moveTo>
                <a:lnTo>
                  <a:pt x="3483852" y="0"/>
                </a:lnTo>
                <a:lnTo>
                  <a:pt x="3483852" y="3335151"/>
                </a:lnTo>
                <a:lnTo>
                  <a:pt x="0" y="3335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40237" y="7734540"/>
            <a:ext cx="2347763" cy="3047520"/>
          </a:xfrm>
          <a:custGeom>
            <a:avLst/>
            <a:gdLst/>
            <a:ahLst/>
            <a:cxnLst/>
            <a:rect l="l" t="t" r="r" b="b"/>
            <a:pathLst>
              <a:path w="2347763" h="3047520">
                <a:moveTo>
                  <a:pt x="0" y="0"/>
                </a:moveTo>
                <a:lnTo>
                  <a:pt x="2347763" y="0"/>
                </a:lnTo>
                <a:lnTo>
                  <a:pt x="2347763" y="3047520"/>
                </a:lnTo>
                <a:lnTo>
                  <a:pt x="0" y="3047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61171" y="6153044"/>
            <a:ext cx="10494127" cy="7049103"/>
          </a:xfrm>
          <a:custGeom>
            <a:avLst/>
            <a:gdLst/>
            <a:ahLst/>
            <a:cxnLst/>
            <a:rect l="l" t="t" r="r" b="b"/>
            <a:pathLst>
              <a:path w="10494127" h="7049103">
                <a:moveTo>
                  <a:pt x="0" y="0"/>
                </a:moveTo>
                <a:lnTo>
                  <a:pt x="10494127" y="0"/>
                </a:lnTo>
                <a:lnTo>
                  <a:pt x="10494127" y="7049102"/>
                </a:lnTo>
                <a:lnTo>
                  <a:pt x="0" y="70491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9959" b="-10836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2333" y="3265278"/>
            <a:ext cx="7464009" cy="2983977"/>
          </a:xfrm>
          <a:custGeom>
            <a:avLst/>
            <a:gdLst/>
            <a:ahLst/>
            <a:cxnLst/>
            <a:rect l="l" t="t" r="r" b="b"/>
            <a:pathLst>
              <a:path w="7464009" h="2983977">
                <a:moveTo>
                  <a:pt x="0" y="0"/>
                </a:moveTo>
                <a:lnTo>
                  <a:pt x="7464009" y="0"/>
                </a:lnTo>
                <a:lnTo>
                  <a:pt x="7464009" y="2983977"/>
                </a:lnTo>
                <a:lnTo>
                  <a:pt x="0" y="29839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815814" y="3857531"/>
            <a:ext cx="7070528" cy="237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4"/>
              </a:lnSpc>
              <a:spcBef>
                <a:spcPct val="0"/>
              </a:spcBef>
            </a:pPr>
            <a:r>
              <a:rPr lang="en-GB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10"/>
              </a:rPr>
              <a:t>https://pidruchnyk.com.ua/1247-geometriya-11-klas-merzlyak.html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lvl="0" indent="0" algn="l">
              <a:lnSpc>
                <a:spcPts val="3684"/>
              </a:lnSpc>
              <a:spcBef>
                <a:spcPct val="0"/>
              </a:spcBef>
            </a:pPr>
            <a:r>
              <a:rPr lang="en-US" sz="2456" dirty="0">
                <a:solidFill>
                  <a:srgbClr val="F0F1F0"/>
                </a:solidFill>
                <a:latin typeface="Jella"/>
                <a:hlinkClick r:id="rId11"/>
              </a:rPr>
              <a:t>https://naurok.com.ua/prezentaciya-zadachi-na-pobudovu-179955.html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algn="l">
              <a:lnSpc>
                <a:spcPts val="3684"/>
              </a:lnSpc>
              <a:spcBef>
                <a:spcPct val="0"/>
              </a:spcBef>
            </a:pPr>
            <a:endParaRPr lang="en-US" sz="2456" dirty="0">
              <a:solidFill>
                <a:srgbClr val="F0F1F0"/>
              </a:solidFill>
              <a:latin typeface="Jella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278133" y="3245998"/>
            <a:ext cx="7464009" cy="2983977"/>
          </a:xfrm>
          <a:custGeom>
            <a:avLst/>
            <a:gdLst/>
            <a:ahLst/>
            <a:cxnLst/>
            <a:rect l="l" t="t" r="r" b="b"/>
            <a:pathLst>
              <a:path w="7464009" h="2983977">
                <a:moveTo>
                  <a:pt x="0" y="0"/>
                </a:moveTo>
                <a:lnTo>
                  <a:pt x="7464009" y="0"/>
                </a:lnTo>
                <a:lnTo>
                  <a:pt x="7464009" y="2983977"/>
                </a:lnTo>
                <a:lnTo>
                  <a:pt x="0" y="29839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611345" y="3857531"/>
            <a:ext cx="7070528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4"/>
              </a:lnSpc>
              <a:spcBef>
                <a:spcPct val="0"/>
              </a:spcBef>
            </a:pPr>
            <a:r>
              <a:rPr lang="en-GB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12"/>
              </a:rPr>
              <a:t>http://eprints.zu.edu.ua/19651/1/Lenchuk_Evklidova_geometria.pdf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lvl="0" indent="0" algn="l">
              <a:lnSpc>
                <a:spcPts val="3684"/>
              </a:lnSpc>
              <a:spcBef>
                <a:spcPct val="0"/>
              </a:spcBef>
            </a:pPr>
            <a:endParaRPr lang="en-US" sz="2456" dirty="0">
              <a:solidFill>
                <a:srgbClr val="F0F1F0"/>
              </a:solidFill>
              <a:latin typeface="Jella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546129" y="6274323"/>
            <a:ext cx="7464009" cy="2983977"/>
          </a:xfrm>
          <a:custGeom>
            <a:avLst/>
            <a:gdLst/>
            <a:ahLst/>
            <a:cxnLst/>
            <a:rect l="l" t="t" r="r" b="b"/>
            <a:pathLst>
              <a:path w="7464009" h="2983977">
                <a:moveTo>
                  <a:pt x="0" y="0"/>
                </a:moveTo>
                <a:lnTo>
                  <a:pt x="7464008" y="0"/>
                </a:lnTo>
                <a:lnTo>
                  <a:pt x="7464008" y="2983977"/>
                </a:lnTo>
                <a:lnTo>
                  <a:pt x="0" y="29839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240820" y="6796867"/>
            <a:ext cx="6074627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4"/>
              </a:lnSpc>
            </a:pPr>
            <a:r>
              <a:rPr lang="en-GB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13"/>
              </a:rPr>
              <a:t>https://enpuir.npu.edu.ua/bitstream/handle/123456789/15442/Lenchuk.pdf?sequence=1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l">
              <a:lnSpc>
                <a:spcPts val="3684"/>
              </a:lnSpc>
            </a:pPr>
            <a:endParaRPr lang="en-US" sz="2456" dirty="0">
              <a:solidFill>
                <a:srgbClr val="F0F1F0"/>
              </a:solidFill>
              <a:latin typeface="Jell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96225" y="1583939"/>
            <a:ext cx="1408488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uk-UA" sz="8000" dirty="0">
                <a:solidFill>
                  <a:srgbClr val="F0F1F0"/>
                </a:solidFill>
                <a:latin typeface="Forum" panose="020B0604020202020204" charset="0"/>
              </a:rPr>
              <a:t>Використані джерела:</a:t>
            </a:r>
            <a:endParaRPr lang="en-US" sz="8000" dirty="0">
              <a:solidFill>
                <a:srgbClr val="F0F1F0"/>
              </a:solidFill>
              <a:latin typeface="Forum" panose="020B0604020202020204" charset="0"/>
            </a:endParaRPr>
          </a:p>
        </p:txBody>
      </p:sp>
      <p:sp>
        <p:nvSpPr>
          <p:cNvPr id="15" name="Freeform 15"/>
          <p:cNvSpPr/>
          <p:nvPr/>
        </p:nvSpPr>
        <p:spPr>
          <a:xfrm rot="10603325">
            <a:off x="9525901" y="-2892257"/>
            <a:ext cx="10494127" cy="7049103"/>
          </a:xfrm>
          <a:custGeom>
            <a:avLst/>
            <a:gdLst/>
            <a:ahLst/>
            <a:cxnLst/>
            <a:rect l="l" t="t" r="r" b="b"/>
            <a:pathLst>
              <a:path w="10494127" h="7049103">
                <a:moveTo>
                  <a:pt x="0" y="0"/>
                </a:moveTo>
                <a:lnTo>
                  <a:pt x="10494127" y="0"/>
                </a:lnTo>
                <a:lnTo>
                  <a:pt x="10494127" y="7049103"/>
                </a:lnTo>
                <a:lnTo>
                  <a:pt x="0" y="70491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9959" b="-108360"/>
            </a:stretch>
          </a:blipFill>
        </p:spPr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333072" y="5024620"/>
            <a:ext cx="10954928" cy="5262380"/>
          </a:xfrm>
          <a:custGeom>
            <a:avLst/>
            <a:gdLst/>
            <a:ahLst/>
            <a:cxnLst/>
            <a:rect l="l" t="t" r="r" b="b"/>
            <a:pathLst>
              <a:path w="10954928" h="5262380">
                <a:moveTo>
                  <a:pt x="10954928" y="0"/>
                </a:moveTo>
                <a:lnTo>
                  <a:pt x="0" y="0"/>
                </a:lnTo>
                <a:lnTo>
                  <a:pt x="0" y="5262380"/>
                </a:lnTo>
                <a:lnTo>
                  <a:pt x="10954928" y="5262380"/>
                </a:lnTo>
                <a:lnTo>
                  <a:pt x="10954928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79878" y="7173341"/>
            <a:ext cx="3483853" cy="3335152"/>
          </a:xfrm>
          <a:custGeom>
            <a:avLst/>
            <a:gdLst/>
            <a:ahLst/>
            <a:cxnLst/>
            <a:rect l="l" t="t" r="r" b="b"/>
            <a:pathLst>
              <a:path w="3483853" h="3335152">
                <a:moveTo>
                  <a:pt x="0" y="0"/>
                </a:moveTo>
                <a:lnTo>
                  <a:pt x="3483852" y="0"/>
                </a:lnTo>
                <a:lnTo>
                  <a:pt x="3483852" y="3335151"/>
                </a:lnTo>
                <a:lnTo>
                  <a:pt x="0" y="33351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71525" y="2974340"/>
            <a:ext cx="16744950" cy="3239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9"/>
              </a:lnSpc>
              <a:spcBef>
                <a:spcPct val="0"/>
              </a:spcBef>
            </a:pPr>
            <a:r>
              <a:rPr lang="uk-UA" sz="7200" u="none" dirty="0">
                <a:solidFill>
                  <a:srgbClr val="F0F1F0"/>
                </a:solidFill>
                <a:latin typeface="Forum" panose="020B0604020202020204" charset="0"/>
              </a:rPr>
              <a:t>Дякую за увагу!</a:t>
            </a:r>
            <a:endParaRPr lang="en-US" sz="7200" u="none" dirty="0">
              <a:solidFill>
                <a:srgbClr val="F0F1F0"/>
              </a:solidFill>
              <a:latin typeface="Forum" panose="020B060402020202020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458000" y="-797231"/>
            <a:ext cx="6808575" cy="7970572"/>
          </a:xfrm>
          <a:custGeom>
            <a:avLst/>
            <a:gdLst/>
            <a:ahLst/>
            <a:cxnLst/>
            <a:rect l="l" t="t" r="r" b="b"/>
            <a:pathLst>
              <a:path w="6808575" h="7970572">
                <a:moveTo>
                  <a:pt x="0" y="0"/>
                </a:moveTo>
                <a:lnTo>
                  <a:pt x="6808575" y="0"/>
                </a:lnTo>
                <a:lnTo>
                  <a:pt x="6808575" y="7970572"/>
                </a:lnTo>
                <a:lnTo>
                  <a:pt x="0" y="79705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72605" y="0"/>
            <a:ext cx="3115395" cy="3390906"/>
          </a:xfrm>
          <a:custGeom>
            <a:avLst/>
            <a:gdLst/>
            <a:ahLst/>
            <a:cxnLst/>
            <a:rect l="l" t="t" r="r" b="b"/>
            <a:pathLst>
              <a:path w="3115395" h="3390906">
                <a:moveTo>
                  <a:pt x="0" y="0"/>
                </a:moveTo>
                <a:lnTo>
                  <a:pt x="3115395" y="0"/>
                </a:lnTo>
                <a:lnTo>
                  <a:pt x="3115395" y="3390906"/>
                </a:lnTo>
                <a:lnTo>
                  <a:pt x="0" y="3390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813803" y="-1150037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8" y="0"/>
                </a:lnTo>
                <a:lnTo>
                  <a:pt x="3591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71525" y="6224494"/>
            <a:ext cx="5853181" cy="504837"/>
          </a:xfrm>
          <a:custGeom>
            <a:avLst/>
            <a:gdLst/>
            <a:ahLst/>
            <a:cxnLst/>
            <a:rect l="l" t="t" r="r" b="b"/>
            <a:pathLst>
              <a:path w="5853181" h="504837">
                <a:moveTo>
                  <a:pt x="0" y="0"/>
                </a:moveTo>
                <a:lnTo>
                  <a:pt x="5853181" y="0"/>
                </a:lnTo>
                <a:lnTo>
                  <a:pt x="5853181" y="504837"/>
                </a:lnTo>
                <a:lnTo>
                  <a:pt x="0" y="5048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3226" y="-1035281"/>
            <a:ext cx="3483853" cy="3335152"/>
          </a:xfrm>
          <a:custGeom>
            <a:avLst/>
            <a:gdLst/>
            <a:ahLst/>
            <a:cxnLst/>
            <a:rect l="l" t="t" r="r" b="b"/>
            <a:pathLst>
              <a:path w="3483853" h="3335152">
                <a:moveTo>
                  <a:pt x="0" y="0"/>
                </a:moveTo>
                <a:lnTo>
                  <a:pt x="3483852" y="0"/>
                </a:lnTo>
                <a:lnTo>
                  <a:pt x="3483852" y="3335151"/>
                </a:lnTo>
                <a:lnTo>
                  <a:pt x="0" y="3335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59958" y="1371423"/>
            <a:ext cx="2347763" cy="3047520"/>
          </a:xfrm>
          <a:custGeom>
            <a:avLst/>
            <a:gdLst/>
            <a:ahLst/>
            <a:cxnLst/>
            <a:rect l="l" t="t" r="r" b="b"/>
            <a:pathLst>
              <a:path w="2347763" h="3047520">
                <a:moveTo>
                  <a:pt x="0" y="0"/>
                </a:moveTo>
                <a:lnTo>
                  <a:pt x="2347764" y="0"/>
                </a:lnTo>
                <a:lnTo>
                  <a:pt x="2347764" y="3047520"/>
                </a:lnTo>
                <a:lnTo>
                  <a:pt x="0" y="3047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50523" y="6793614"/>
            <a:ext cx="5699804" cy="3828666"/>
          </a:xfrm>
          <a:custGeom>
            <a:avLst/>
            <a:gdLst/>
            <a:ahLst/>
            <a:cxnLst/>
            <a:rect l="l" t="t" r="r" b="b"/>
            <a:pathLst>
              <a:path w="5699804" h="3828666">
                <a:moveTo>
                  <a:pt x="0" y="0"/>
                </a:moveTo>
                <a:lnTo>
                  <a:pt x="5699805" y="0"/>
                </a:lnTo>
                <a:lnTo>
                  <a:pt x="5699805" y="3828666"/>
                </a:lnTo>
                <a:lnTo>
                  <a:pt x="0" y="38286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9959" b="-10836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90395" y="5695852"/>
            <a:ext cx="15795307" cy="210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74"/>
              </a:lnSpc>
              <a:spcBef>
                <a:spcPct val="0"/>
              </a:spcBef>
            </a:pPr>
            <a:r>
              <a:rPr lang="en-US" sz="2849" dirty="0" err="1">
                <a:solidFill>
                  <a:srgbClr val="F0F1F0"/>
                </a:solidFill>
                <a:latin typeface="Forum"/>
              </a:rPr>
              <a:t>Конструктивна</a:t>
            </a:r>
            <a:r>
              <a:rPr lang="en-US" sz="2849">
                <a:solidFill>
                  <a:srgbClr val="F0F1F0"/>
                </a:solidFill>
                <a:latin typeface="Forum"/>
              </a:rPr>
              <a:t> геометрія — це область математики, яка фокусується на побудові геометричних об'єктів за допомогою точних математичних операцій. Це означає, що об'єкти створюються не тільки шляхом опису їх властивостей, але й через конкретні алгоритми чи методи, які дозволяють відтворити ці об'єкти на практиці.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0395" y="1099720"/>
            <a:ext cx="7243008" cy="358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87"/>
              </a:lnSpc>
              <a:spcBef>
                <a:spcPct val="0"/>
              </a:spcBef>
            </a:pPr>
            <a:r>
              <a:rPr lang="en-US" sz="7822">
                <a:solidFill>
                  <a:srgbClr val="FFE5B6"/>
                </a:solidFill>
                <a:latin typeface="Forum"/>
              </a:rPr>
              <a:t>Що таке конструктивна геометрія?</a:t>
            </a:r>
          </a:p>
        </p:txBody>
      </p:sp>
      <p:sp>
        <p:nvSpPr>
          <p:cNvPr id="7" name="Freeform 7"/>
          <p:cNvSpPr/>
          <p:nvPr/>
        </p:nvSpPr>
        <p:spPr>
          <a:xfrm>
            <a:off x="1237462" y="2081118"/>
            <a:ext cx="5072530" cy="437506"/>
          </a:xfrm>
          <a:custGeom>
            <a:avLst/>
            <a:gdLst/>
            <a:ahLst/>
            <a:cxnLst/>
            <a:rect l="l" t="t" r="r" b="b"/>
            <a:pathLst>
              <a:path w="5072530" h="437506">
                <a:moveTo>
                  <a:pt x="0" y="0"/>
                </a:moveTo>
                <a:lnTo>
                  <a:pt x="5072529" y="0"/>
                </a:lnTo>
                <a:lnTo>
                  <a:pt x="5072529" y="437505"/>
                </a:lnTo>
                <a:lnTo>
                  <a:pt x="0" y="4375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58000" y="-797231"/>
            <a:ext cx="6808575" cy="7970572"/>
          </a:xfrm>
          <a:custGeom>
            <a:avLst/>
            <a:gdLst/>
            <a:ahLst/>
            <a:cxnLst/>
            <a:rect l="l" t="t" r="r" b="b"/>
            <a:pathLst>
              <a:path w="6808575" h="7970572">
                <a:moveTo>
                  <a:pt x="0" y="0"/>
                </a:moveTo>
                <a:lnTo>
                  <a:pt x="6808575" y="0"/>
                </a:lnTo>
                <a:lnTo>
                  <a:pt x="6808575" y="7970572"/>
                </a:lnTo>
                <a:lnTo>
                  <a:pt x="0" y="7970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7333072" y="5024620"/>
            <a:ext cx="10954928" cy="5262380"/>
          </a:xfrm>
          <a:custGeom>
            <a:avLst/>
            <a:gdLst/>
            <a:ahLst/>
            <a:cxnLst/>
            <a:rect l="l" t="t" r="r" b="b"/>
            <a:pathLst>
              <a:path w="10954928" h="5262380">
                <a:moveTo>
                  <a:pt x="10954928" y="0"/>
                </a:moveTo>
                <a:lnTo>
                  <a:pt x="0" y="0"/>
                </a:lnTo>
                <a:lnTo>
                  <a:pt x="0" y="5262380"/>
                </a:lnTo>
                <a:lnTo>
                  <a:pt x="10954928" y="5262380"/>
                </a:lnTo>
                <a:lnTo>
                  <a:pt x="10954928" y="0"/>
                </a:lnTo>
                <a:close/>
              </a:path>
            </a:pathLst>
          </a:custGeom>
          <a:blipFill>
            <a:blip r:embed="rId4">
              <a:alphaModFix amt="7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30135" y="907363"/>
            <a:ext cx="3115395" cy="3390906"/>
          </a:xfrm>
          <a:custGeom>
            <a:avLst/>
            <a:gdLst/>
            <a:ahLst/>
            <a:cxnLst/>
            <a:rect l="l" t="t" r="r" b="b"/>
            <a:pathLst>
              <a:path w="3115395" h="3390906">
                <a:moveTo>
                  <a:pt x="0" y="0"/>
                </a:moveTo>
                <a:lnTo>
                  <a:pt x="3115395" y="0"/>
                </a:lnTo>
                <a:lnTo>
                  <a:pt x="3115395" y="3390906"/>
                </a:lnTo>
                <a:lnTo>
                  <a:pt x="0" y="3390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13803" y="-1150037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8" y="0"/>
                </a:lnTo>
                <a:lnTo>
                  <a:pt x="3591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1603022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03022" cy="812800"/>
            </a:xfrm>
            <a:custGeom>
              <a:avLst/>
              <a:gdLst/>
              <a:ahLst/>
              <a:cxnLst/>
              <a:rect l="l" t="t" r="r" b="b"/>
              <a:pathLst>
                <a:path w="1603022" h="812800">
                  <a:moveTo>
                    <a:pt x="11925" y="0"/>
                  </a:moveTo>
                  <a:lnTo>
                    <a:pt x="1591097" y="0"/>
                  </a:lnTo>
                  <a:cubicBezTo>
                    <a:pt x="1597683" y="0"/>
                    <a:pt x="1603022" y="5339"/>
                    <a:pt x="1603022" y="11925"/>
                  </a:cubicBezTo>
                  <a:lnTo>
                    <a:pt x="1603022" y="800875"/>
                  </a:lnTo>
                  <a:cubicBezTo>
                    <a:pt x="1603022" y="807461"/>
                    <a:pt x="1597683" y="812800"/>
                    <a:pt x="1591097" y="812800"/>
                  </a:cubicBezTo>
                  <a:lnTo>
                    <a:pt x="11925" y="812800"/>
                  </a:lnTo>
                  <a:cubicBezTo>
                    <a:pt x="5339" y="812800"/>
                    <a:pt x="0" y="807461"/>
                    <a:pt x="0" y="800875"/>
                  </a:cubicBezTo>
                  <a:lnTo>
                    <a:pt x="0" y="11925"/>
                  </a:lnTo>
                  <a:cubicBezTo>
                    <a:pt x="0" y="5339"/>
                    <a:pt x="5339" y="0"/>
                    <a:pt x="11925" y="0"/>
                  </a:cubicBezTo>
                  <a:close/>
                </a:path>
              </a:pathLst>
            </a:custGeom>
            <a:solidFill>
              <a:srgbClr val="F0F1F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030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458000" y="7173341"/>
            <a:ext cx="3725016" cy="3566021"/>
          </a:xfrm>
          <a:custGeom>
            <a:avLst/>
            <a:gdLst/>
            <a:ahLst/>
            <a:cxnLst/>
            <a:rect l="l" t="t" r="r" b="b"/>
            <a:pathLst>
              <a:path w="3725016" h="3566021">
                <a:moveTo>
                  <a:pt x="0" y="0"/>
                </a:moveTo>
                <a:lnTo>
                  <a:pt x="3725016" y="0"/>
                </a:lnTo>
                <a:lnTo>
                  <a:pt x="3725016" y="3566021"/>
                </a:lnTo>
                <a:lnTo>
                  <a:pt x="0" y="35660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54089" y="288324"/>
            <a:ext cx="2029856" cy="2634859"/>
          </a:xfrm>
          <a:custGeom>
            <a:avLst/>
            <a:gdLst/>
            <a:ahLst/>
            <a:cxnLst/>
            <a:rect l="l" t="t" r="r" b="b"/>
            <a:pathLst>
              <a:path w="2029856" h="2634859">
                <a:moveTo>
                  <a:pt x="0" y="0"/>
                </a:moveTo>
                <a:lnTo>
                  <a:pt x="2029856" y="0"/>
                </a:lnTo>
                <a:lnTo>
                  <a:pt x="2029856" y="2634860"/>
                </a:lnTo>
                <a:lnTo>
                  <a:pt x="0" y="26348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07735" y="2406215"/>
            <a:ext cx="5072530" cy="437506"/>
          </a:xfrm>
          <a:custGeom>
            <a:avLst/>
            <a:gdLst/>
            <a:ahLst/>
            <a:cxnLst/>
            <a:rect l="l" t="t" r="r" b="b"/>
            <a:pathLst>
              <a:path w="5072530" h="437506">
                <a:moveTo>
                  <a:pt x="0" y="0"/>
                </a:moveTo>
                <a:lnTo>
                  <a:pt x="5072530" y="0"/>
                </a:lnTo>
                <a:lnTo>
                  <a:pt x="5072530" y="437505"/>
                </a:lnTo>
                <a:lnTo>
                  <a:pt x="0" y="4375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04508" y="3140430"/>
            <a:ext cx="5542680" cy="595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>
                <a:solidFill>
                  <a:srgbClr val="302623"/>
                </a:solidFill>
                <a:latin typeface="Forum"/>
              </a:rPr>
              <a:t>Точки, прямі та площини</a:t>
            </a:r>
          </a:p>
          <a:p>
            <a:pPr marL="604519" lvl="1" indent="-302260" algn="l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302623"/>
                </a:solidFill>
                <a:latin typeface="Forum"/>
              </a:rPr>
              <a:t>Точка: Основний елемент у геометрії, що не має розмірів, лише позицію в просторі.</a:t>
            </a:r>
          </a:p>
          <a:p>
            <a:pPr marL="604519" lvl="1" indent="-302260" algn="l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302623"/>
                </a:solidFill>
                <a:latin typeface="Forum"/>
              </a:rPr>
              <a:t>Пряма: Безкінечна сукупність точок, що лежать на одній лінії. Вона має лише довжину.</a:t>
            </a:r>
          </a:p>
          <a:p>
            <a:pPr marL="604519" lvl="1" indent="-302260" algn="l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302623"/>
                </a:solidFill>
                <a:latin typeface="Forum"/>
              </a:rPr>
              <a:t>Площина: Двовимірна безкінечна поверхня, що визначається трьома неколінеарними точками.</a:t>
            </a:r>
          </a:p>
          <a:p>
            <a:pPr algn="ctr">
              <a:lnSpc>
                <a:spcPts val="3639"/>
              </a:lnSpc>
            </a:pPr>
            <a:endParaRPr lang="en-US" sz="2799">
              <a:solidFill>
                <a:srgbClr val="302623"/>
              </a:solidFill>
              <a:latin typeface="Forum"/>
            </a:endParaRPr>
          </a:p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endParaRPr lang="en-US" sz="2799">
              <a:solidFill>
                <a:srgbClr val="302623"/>
              </a:solidFill>
              <a:latin typeface="Foru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607735" y="3149955"/>
            <a:ext cx="4393625" cy="4666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sz="2700">
                <a:solidFill>
                  <a:srgbClr val="302623"/>
                </a:solidFill>
                <a:latin typeface="Forum"/>
              </a:rPr>
              <a:t>Побудова за допомогою циркуля і лінійки:</a:t>
            </a:r>
          </a:p>
          <a:p>
            <a:pPr marL="604519" lvl="1" indent="-302260" algn="l">
              <a:lnSpc>
                <a:spcPts val="3639"/>
              </a:lnSpc>
              <a:buFont typeface="Arial"/>
              <a:buChar char="•"/>
            </a:pPr>
            <a:r>
              <a:rPr lang="en-US" sz="2799">
                <a:solidFill>
                  <a:srgbClr val="302623"/>
                </a:solidFill>
                <a:latin typeface="Forum"/>
              </a:rPr>
              <a:t>Циркуль використовується для побудови кіл та дуг.</a:t>
            </a:r>
          </a:p>
          <a:p>
            <a:pPr marL="582930" lvl="1" indent="-291465" algn="l">
              <a:lnSpc>
                <a:spcPts val="3510"/>
              </a:lnSpc>
              <a:buFont typeface="Arial"/>
              <a:buChar char="•"/>
            </a:pPr>
            <a:r>
              <a:rPr lang="en-US" sz="2700">
                <a:solidFill>
                  <a:srgbClr val="302623"/>
                </a:solidFill>
                <a:latin typeface="Forum"/>
              </a:rPr>
              <a:t>Лінійка використовується для проведення прямих ліній між двома точками.</a:t>
            </a:r>
          </a:p>
          <a:p>
            <a:pPr algn="ctr">
              <a:lnSpc>
                <a:spcPts val="4419"/>
              </a:lnSpc>
            </a:pPr>
            <a:endParaRPr lang="en-US" sz="2700">
              <a:solidFill>
                <a:srgbClr val="302623"/>
              </a:solidFill>
              <a:latin typeface="Forum"/>
            </a:endParaRPr>
          </a:p>
          <a:p>
            <a:pPr marL="0" lvl="0" indent="0" algn="ctr">
              <a:lnSpc>
                <a:spcPts val="4419"/>
              </a:lnSpc>
              <a:spcBef>
                <a:spcPct val="0"/>
              </a:spcBef>
            </a:pPr>
            <a:endParaRPr lang="en-US" sz="2700">
              <a:solidFill>
                <a:srgbClr val="302623"/>
              </a:solidFill>
              <a:latin typeface="Forum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680265" y="3159480"/>
            <a:ext cx="5165092" cy="604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dirty="0" err="1">
                <a:solidFill>
                  <a:srgbClr val="302623"/>
                </a:solidFill>
                <a:latin typeface="Forum"/>
              </a:rPr>
              <a:t>Основні</a:t>
            </a:r>
            <a:r>
              <a:rPr lang="en-US" sz="2500" dirty="0">
                <a:solidFill>
                  <a:srgbClr val="302623"/>
                </a:solidFill>
                <a:latin typeface="Forum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/>
              </a:rPr>
              <a:t>побудови</a:t>
            </a:r>
            <a:endParaRPr lang="en-US" sz="2500" dirty="0">
              <a:solidFill>
                <a:srgbClr val="302623"/>
              </a:solidFill>
              <a:latin typeface="Forum"/>
            </a:endParaRPr>
          </a:p>
          <a:p>
            <a:pPr marL="539879" lvl="1" indent="-269940" algn="l">
              <a:lnSpc>
                <a:spcPts val="3250"/>
              </a:lnSpc>
              <a:buFont typeface="Arial"/>
              <a:buChar char="•"/>
            </a:pP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Відрізок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прямої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: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Частина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прямої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,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обмежена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двома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кінцевими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точками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.</a:t>
            </a:r>
          </a:p>
          <a:p>
            <a:pPr marL="539879" lvl="1" indent="-269940" algn="l">
              <a:lnSpc>
                <a:spcPts val="3250"/>
              </a:lnSpc>
              <a:buFont typeface="Arial"/>
              <a:buChar char="•"/>
            </a:pP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Коло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та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дуга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: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Коло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визначається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центром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і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радіусом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, а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дуга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—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частина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кола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між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двома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точками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.</a:t>
            </a:r>
          </a:p>
          <a:p>
            <a:pPr marL="539879" lvl="1" indent="-269940" algn="l">
              <a:lnSpc>
                <a:spcPts val="3250"/>
              </a:lnSpc>
              <a:buFont typeface="Arial"/>
              <a:buChar char="•"/>
            </a:pP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Перпендикулярні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прямі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: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Прямі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,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що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перетинаються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під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прямим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кутом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 (90 </a:t>
            </a:r>
            <a:r>
              <a:rPr lang="en-US" sz="2500" dirty="0" err="1">
                <a:solidFill>
                  <a:srgbClr val="302623"/>
                </a:solidFill>
                <a:latin typeface="Forum" panose="020B0604020202020204" charset="0"/>
              </a:rPr>
              <a:t>градусів</a:t>
            </a:r>
            <a:r>
              <a:rPr lang="en-US" sz="2500" dirty="0">
                <a:solidFill>
                  <a:srgbClr val="302623"/>
                </a:solidFill>
                <a:latin typeface="Forum" panose="020B0604020202020204" charset="0"/>
              </a:rPr>
              <a:t>).</a:t>
            </a:r>
          </a:p>
          <a:p>
            <a:pPr marL="603737" lvl="1" indent="-301869" algn="l">
              <a:lnSpc>
                <a:spcPts val="3635"/>
              </a:lnSpc>
              <a:buFont typeface="Arial"/>
              <a:buChar char="•"/>
            </a:pPr>
            <a:r>
              <a:rPr lang="en-US" sz="2796" dirty="0" err="1">
                <a:solidFill>
                  <a:srgbClr val="302623"/>
                </a:solidFill>
                <a:latin typeface="Forum" panose="020B0604020202020204" charset="0"/>
              </a:rPr>
              <a:t>Паралельні</a:t>
            </a:r>
            <a:r>
              <a:rPr lang="en-US" sz="2796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796" dirty="0" err="1">
                <a:solidFill>
                  <a:srgbClr val="302623"/>
                </a:solidFill>
                <a:latin typeface="Forum" panose="020B0604020202020204" charset="0"/>
              </a:rPr>
              <a:t>прямі</a:t>
            </a:r>
            <a:r>
              <a:rPr lang="en-US" sz="2796" dirty="0">
                <a:solidFill>
                  <a:srgbClr val="302623"/>
                </a:solidFill>
                <a:latin typeface="Forum" panose="020B0604020202020204" charset="0"/>
              </a:rPr>
              <a:t>: </a:t>
            </a:r>
            <a:r>
              <a:rPr lang="en-US" sz="2796" dirty="0" err="1">
                <a:solidFill>
                  <a:srgbClr val="302623"/>
                </a:solidFill>
                <a:latin typeface="Forum" panose="020B0604020202020204" charset="0"/>
              </a:rPr>
              <a:t>Прямі</a:t>
            </a:r>
            <a:r>
              <a:rPr lang="en-US" sz="2796" dirty="0">
                <a:solidFill>
                  <a:srgbClr val="302623"/>
                </a:solidFill>
                <a:latin typeface="Forum" panose="020B0604020202020204" charset="0"/>
              </a:rPr>
              <a:t>, </a:t>
            </a:r>
            <a:r>
              <a:rPr lang="en-US" sz="2796" dirty="0" err="1">
                <a:solidFill>
                  <a:srgbClr val="302623"/>
                </a:solidFill>
                <a:latin typeface="Forum" panose="020B0604020202020204" charset="0"/>
              </a:rPr>
              <a:t>що</a:t>
            </a:r>
            <a:r>
              <a:rPr lang="en-US" sz="2796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796" dirty="0" err="1">
                <a:solidFill>
                  <a:srgbClr val="302623"/>
                </a:solidFill>
                <a:latin typeface="Forum" panose="020B0604020202020204" charset="0"/>
              </a:rPr>
              <a:t>ніколи</a:t>
            </a:r>
            <a:r>
              <a:rPr lang="en-US" sz="2796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796" dirty="0" err="1">
                <a:solidFill>
                  <a:srgbClr val="302623"/>
                </a:solidFill>
                <a:latin typeface="Forum" panose="020B0604020202020204" charset="0"/>
              </a:rPr>
              <a:t>не</a:t>
            </a:r>
            <a:r>
              <a:rPr lang="en-US" sz="2796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796" dirty="0" err="1">
                <a:solidFill>
                  <a:srgbClr val="302623"/>
                </a:solidFill>
                <a:latin typeface="Forum" panose="020B0604020202020204" charset="0"/>
              </a:rPr>
              <a:t>перетинаються</a:t>
            </a:r>
            <a:r>
              <a:rPr lang="en-US" sz="2796" dirty="0">
                <a:solidFill>
                  <a:srgbClr val="302623"/>
                </a:solidFill>
                <a:latin typeface="Forum" panose="020B0604020202020204" charset="0"/>
              </a:rPr>
              <a:t>, </a:t>
            </a:r>
            <a:r>
              <a:rPr lang="en-US" sz="2796" dirty="0" err="1">
                <a:solidFill>
                  <a:srgbClr val="302623"/>
                </a:solidFill>
                <a:latin typeface="Forum" panose="020B0604020202020204" charset="0"/>
              </a:rPr>
              <a:t>незалежно</a:t>
            </a:r>
            <a:r>
              <a:rPr lang="en-US" sz="2796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796" dirty="0" err="1">
                <a:solidFill>
                  <a:srgbClr val="302623"/>
                </a:solidFill>
                <a:latin typeface="Forum" panose="020B0604020202020204" charset="0"/>
              </a:rPr>
              <a:t>від</a:t>
            </a:r>
            <a:r>
              <a:rPr lang="en-US" sz="2796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796" dirty="0" err="1">
                <a:solidFill>
                  <a:srgbClr val="302623"/>
                </a:solidFill>
                <a:latin typeface="Forum" panose="020B0604020202020204" charset="0"/>
              </a:rPr>
              <a:t>їх</a:t>
            </a:r>
            <a:r>
              <a:rPr lang="en-US" sz="2796" dirty="0">
                <a:solidFill>
                  <a:srgbClr val="302623"/>
                </a:solidFill>
                <a:latin typeface="Forum" panose="020B0604020202020204" charset="0"/>
              </a:rPr>
              <a:t> </a:t>
            </a:r>
            <a:r>
              <a:rPr lang="en-US" sz="2796" dirty="0" err="1">
                <a:solidFill>
                  <a:srgbClr val="302623"/>
                </a:solidFill>
                <a:latin typeface="Forum" panose="020B0604020202020204" charset="0"/>
              </a:rPr>
              <a:t>довжини</a:t>
            </a:r>
            <a:r>
              <a:rPr lang="en-US" sz="2796" dirty="0">
                <a:solidFill>
                  <a:srgbClr val="302623"/>
                </a:solidFill>
                <a:latin typeface="Forum" panose="020B0604020202020204" charset="0"/>
              </a:rPr>
              <a:t>.</a:t>
            </a:r>
          </a:p>
          <a:p>
            <a:pPr marL="0" lvl="0" indent="0" algn="l">
              <a:lnSpc>
                <a:spcPts val="3250"/>
              </a:lnSpc>
              <a:spcBef>
                <a:spcPct val="0"/>
              </a:spcBef>
            </a:pPr>
            <a:endParaRPr lang="en-US" sz="2796" dirty="0">
              <a:solidFill>
                <a:srgbClr val="302623"/>
              </a:solidFill>
              <a:latin typeface="Forum"/>
            </a:endParaRPr>
          </a:p>
        </p:txBody>
      </p:sp>
      <p:sp>
        <p:nvSpPr>
          <p:cNvPr id="15" name="Freeform 15"/>
          <p:cNvSpPr/>
          <p:nvPr/>
        </p:nvSpPr>
        <p:spPr>
          <a:xfrm rot="1134460" flipH="1">
            <a:off x="10217102" y="5386438"/>
            <a:ext cx="2184585" cy="4114800"/>
          </a:xfrm>
          <a:custGeom>
            <a:avLst/>
            <a:gdLst/>
            <a:ahLst/>
            <a:cxnLst/>
            <a:rect l="l" t="t" r="r" b="b"/>
            <a:pathLst>
              <a:path w="2184585" h="4114800">
                <a:moveTo>
                  <a:pt x="2184585" y="0"/>
                </a:moveTo>
                <a:lnTo>
                  <a:pt x="0" y="0"/>
                </a:lnTo>
                <a:lnTo>
                  <a:pt x="0" y="4114800"/>
                </a:lnTo>
                <a:lnTo>
                  <a:pt x="2184585" y="4114800"/>
                </a:lnTo>
                <a:lnTo>
                  <a:pt x="2184585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255320" y="1143156"/>
            <a:ext cx="14683024" cy="110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02623"/>
                </a:solidFill>
                <a:latin typeface="Forum"/>
              </a:rPr>
              <a:t>Елементи конструктивної геометрії включають різноманітні концепції та методи, що дозволяють будувати геометричні об'єкти точно й ефективно.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3226" y="-1035281"/>
            <a:ext cx="3483853" cy="3335152"/>
          </a:xfrm>
          <a:custGeom>
            <a:avLst/>
            <a:gdLst/>
            <a:ahLst/>
            <a:cxnLst/>
            <a:rect l="l" t="t" r="r" b="b"/>
            <a:pathLst>
              <a:path w="3483853" h="3335152">
                <a:moveTo>
                  <a:pt x="0" y="0"/>
                </a:moveTo>
                <a:lnTo>
                  <a:pt x="3483852" y="0"/>
                </a:lnTo>
                <a:lnTo>
                  <a:pt x="3483852" y="3335151"/>
                </a:lnTo>
                <a:lnTo>
                  <a:pt x="0" y="3335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18627" y="2095980"/>
            <a:ext cx="2347763" cy="3047520"/>
          </a:xfrm>
          <a:custGeom>
            <a:avLst/>
            <a:gdLst/>
            <a:ahLst/>
            <a:cxnLst/>
            <a:rect l="l" t="t" r="r" b="b"/>
            <a:pathLst>
              <a:path w="2347763" h="3047520">
                <a:moveTo>
                  <a:pt x="0" y="0"/>
                </a:moveTo>
                <a:lnTo>
                  <a:pt x="2347763" y="0"/>
                </a:lnTo>
                <a:lnTo>
                  <a:pt x="2347763" y="3047520"/>
                </a:lnTo>
                <a:lnTo>
                  <a:pt x="0" y="3047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61171" y="6153044"/>
            <a:ext cx="10494127" cy="7049103"/>
          </a:xfrm>
          <a:custGeom>
            <a:avLst/>
            <a:gdLst/>
            <a:ahLst/>
            <a:cxnLst/>
            <a:rect l="l" t="t" r="r" b="b"/>
            <a:pathLst>
              <a:path w="10494127" h="7049103">
                <a:moveTo>
                  <a:pt x="0" y="0"/>
                </a:moveTo>
                <a:lnTo>
                  <a:pt x="10494127" y="0"/>
                </a:lnTo>
                <a:lnTo>
                  <a:pt x="10494127" y="7049102"/>
                </a:lnTo>
                <a:lnTo>
                  <a:pt x="0" y="70491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9959" b="-10836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3339519"/>
            <a:ext cx="10345940" cy="4136122"/>
          </a:xfrm>
          <a:custGeom>
            <a:avLst/>
            <a:gdLst/>
            <a:ahLst/>
            <a:cxnLst/>
            <a:rect l="l" t="t" r="r" b="b"/>
            <a:pathLst>
              <a:path w="10345940" h="4136122">
                <a:moveTo>
                  <a:pt x="0" y="0"/>
                </a:moveTo>
                <a:lnTo>
                  <a:pt x="10345940" y="0"/>
                </a:lnTo>
                <a:lnTo>
                  <a:pt x="10345940" y="4136122"/>
                </a:lnTo>
                <a:lnTo>
                  <a:pt x="0" y="41361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65529" y="3534641"/>
            <a:ext cx="8513088" cy="324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4"/>
              </a:lnSpc>
              <a:spcBef>
                <a:spcPct val="0"/>
              </a:spcBef>
            </a:pPr>
            <a:r>
              <a:rPr lang="en-US" sz="2456">
                <a:solidFill>
                  <a:srgbClr val="F0F1F0"/>
                </a:solidFill>
                <a:latin typeface="Forum"/>
              </a:rPr>
              <a:t>Планіметрія — це розділ геометрії, який вивчає властивості і відношення геометричних фігур на площині. Вона включає в себе аналіз точок, прямих, кіл, трикутників, багатокутників та інших двовимірних об'єктів. Планіметрія є фундаментальною частиною геометрії, оскільки вона закладає основи для більш складних розділів, таких як стереометрія (вивчення тривимірних об'єктів).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82996" y="2647065"/>
            <a:ext cx="5165481" cy="647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0"/>
              </a:lnSpc>
            </a:pPr>
            <a:r>
              <a:rPr lang="en-US" sz="4509" spc="-90">
                <a:solidFill>
                  <a:srgbClr val="FFE5B6"/>
                </a:solidFill>
                <a:latin typeface="Forum"/>
              </a:rPr>
              <a:t>Що таке планіметрія?</a:t>
            </a:r>
          </a:p>
        </p:txBody>
      </p:sp>
      <p:sp>
        <p:nvSpPr>
          <p:cNvPr id="8" name="Freeform 8"/>
          <p:cNvSpPr/>
          <p:nvPr/>
        </p:nvSpPr>
        <p:spPr>
          <a:xfrm>
            <a:off x="9144000" y="6153044"/>
            <a:ext cx="8862571" cy="3543097"/>
          </a:xfrm>
          <a:custGeom>
            <a:avLst/>
            <a:gdLst/>
            <a:ahLst/>
            <a:cxnLst/>
            <a:rect l="l" t="t" r="r" b="b"/>
            <a:pathLst>
              <a:path w="8862571" h="3543097">
                <a:moveTo>
                  <a:pt x="0" y="0"/>
                </a:moveTo>
                <a:lnTo>
                  <a:pt x="8862571" y="0"/>
                </a:lnTo>
                <a:lnTo>
                  <a:pt x="8862571" y="3543097"/>
                </a:lnTo>
                <a:lnTo>
                  <a:pt x="0" y="35430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020962" y="5343411"/>
            <a:ext cx="5165481" cy="647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0"/>
              </a:lnSpc>
            </a:pPr>
            <a:r>
              <a:rPr lang="en-US" sz="4509" spc="-90">
                <a:solidFill>
                  <a:srgbClr val="FFE5B6"/>
                </a:solidFill>
                <a:latin typeface="Forum"/>
              </a:rPr>
              <a:t>Який зв’зок?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91308" y="6448546"/>
            <a:ext cx="6831398" cy="231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8"/>
              </a:lnSpc>
              <a:spcBef>
                <a:spcPct val="0"/>
              </a:spcBef>
            </a:pPr>
            <a:r>
              <a:rPr lang="en-US" sz="2458">
                <a:solidFill>
                  <a:srgbClr val="F0F1F0"/>
                </a:solidFill>
                <a:latin typeface="Forum"/>
              </a:rPr>
              <a:t>Планіметрія та конструктивна геометрія тісно пов'язані, оскільки обидві ці галузі зосереджуються на вивченні та побудові геометричних фігур, хоча вони підходять до цього з різних перспектив і методів.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01557" y="1019175"/>
            <a:ext cx="14084886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900">
                <a:solidFill>
                  <a:srgbClr val="F0F1F0"/>
                </a:solidFill>
                <a:latin typeface="Forum"/>
              </a:rPr>
              <a:t>Тепер поговоримо про те, що таке планіметрія та який зв’язок має планіметрія і конструктивна геометрія ?</a:t>
            </a:r>
          </a:p>
        </p:txBody>
      </p:sp>
      <p:sp>
        <p:nvSpPr>
          <p:cNvPr id="12" name="Freeform 12"/>
          <p:cNvSpPr/>
          <p:nvPr/>
        </p:nvSpPr>
        <p:spPr>
          <a:xfrm rot="10603325">
            <a:off x="9971563" y="-2890291"/>
            <a:ext cx="10494127" cy="7049103"/>
          </a:xfrm>
          <a:custGeom>
            <a:avLst/>
            <a:gdLst/>
            <a:ahLst/>
            <a:cxnLst/>
            <a:rect l="l" t="t" r="r" b="b"/>
            <a:pathLst>
              <a:path w="10494127" h="7049103">
                <a:moveTo>
                  <a:pt x="0" y="0"/>
                </a:moveTo>
                <a:lnTo>
                  <a:pt x="10494127" y="0"/>
                </a:lnTo>
                <a:lnTo>
                  <a:pt x="10494127" y="7049102"/>
                </a:lnTo>
                <a:lnTo>
                  <a:pt x="0" y="70491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9959" b="-108360"/>
            </a:stretch>
          </a:blipFill>
        </p:spPr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3226" y="-1035281"/>
            <a:ext cx="3483853" cy="3335152"/>
          </a:xfrm>
          <a:custGeom>
            <a:avLst/>
            <a:gdLst/>
            <a:ahLst/>
            <a:cxnLst/>
            <a:rect l="l" t="t" r="r" b="b"/>
            <a:pathLst>
              <a:path w="3483853" h="3335152">
                <a:moveTo>
                  <a:pt x="0" y="0"/>
                </a:moveTo>
                <a:lnTo>
                  <a:pt x="3483852" y="0"/>
                </a:lnTo>
                <a:lnTo>
                  <a:pt x="3483852" y="3335151"/>
                </a:lnTo>
                <a:lnTo>
                  <a:pt x="0" y="3335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328322">
            <a:off x="15077076" y="7192933"/>
            <a:ext cx="2347763" cy="3047520"/>
          </a:xfrm>
          <a:custGeom>
            <a:avLst/>
            <a:gdLst/>
            <a:ahLst/>
            <a:cxnLst/>
            <a:rect l="l" t="t" r="r" b="b"/>
            <a:pathLst>
              <a:path w="2347763" h="3047520">
                <a:moveTo>
                  <a:pt x="0" y="0"/>
                </a:moveTo>
                <a:lnTo>
                  <a:pt x="2347764" y="0"/>
                </a:lnTo>
                <a:lnTo>
                  <a:pt x="2347764" y="3047520"/>
                </a:lnTo>
                <a:lnTo>
                  <a:pt x="0" y="3047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50523" y="6793614"/>
            <a:ext cx="5699804" cy="3828666"/>
          </a:xfrm>
          <a:custGeom>
            <a:avLst/>
            <a:gdLst/>
            <a:ahLst/>
            <a:cxnLst/>
            <a:rect l="l" t="t" r="r" b="b"/>
            <a:pathLst>
              <a:path w="5699804" h="3828666">
                <a:moveTo>
                  <a:pt x="0" y="0"/>
                </a:moveTo>
                <a:lnTo>
                  <a:pt x="5699805" y="0"/>
                </a:lnTo>
                <a:lnTo>
                  <a:pt x="5699805" y="3828666"/>
                </a:lnTo>
                <a:lnTo>
                  <a:pt x="0" y="38286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9959" b="-10836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83428" y="2544292"/>
            <a:ext cx="16478335" cy="6163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61"/>
              </a:lnSpc>
            </a:pPr>
            <a:r>
              <a:rPr lang="en-US" sz="2974">
                <a:solidFill>
                  <a:srgbClr val="F0F1F0"/>
                </a:solidFill>
                <a:latin typeface="Forum"/>
              </a:rPr>
              <a:t>Планіметрія забезпечує теоретичний фундамент для конструктивної геометрії. Знання властивостей геометричних фігур, які вивчаються в планіметрії, є необхідними для ефективного виконання побудов у конструктивній геометрії. Наприклад:</a:t>
            </a:r>
          </a:p>
          <a:p>
            <a:pPr marL="642144" lvl="1" indent="-321072" algn="l">
              <a:lnSpc>
                <a:spcPts val="4461"/>
              </a:lnSpc>
              <a:buFont typeface="Arial"/>
              <a:buChar char="•"/>
            </a:pPr>
            <a:r>
              <a:rPr lang="en-US" sz="2974">
                <a:solidFill>
                  <a:srgbClr val="F0F1F0"/>
                </a:solidFill>
                <a:latin typeface="Forum"/>
              </a:rPr>
              <a:t>Побудова трикутника: Знання теореми про суму кутів трикутника допомагає визначити, які кути потрібно побудувати за допомогою циркуля та лінійки.</a:t>
            </a:r>
          </a:p>
          <a:p>
            <a:pPr marL="642144" lvl="1" indent="-321072" algn="l">
              <a:lnSpc>
                <a:spcPts val="4461"/>
              </a:lnSpc>
              <a:buFont typeface="Arial"/>
              <a:buChar char="•"/>
            </a:pPr>
            <a:r>
              <a:rPr lang="en-US" sz="2974">
                <a:solidFill>
                  <a:srgbClr val="F0F1F0"/>
                </a:solidFill>
                <a:latin typeface="Forum"/>
              </a:rPr>
              <a:t>Побудова серединного перпендикуляра: Використання властивостей трикутників і кола (з планіметрії) дозволяє правильно провести серединний перпендикуляр до відрізка в конструктивній геометрії.</a:t>
            </a:r>
          </a:p>
          <a:p>
            <a:pPr algn="l">
              <a:lnSpc>
                <a:spcPts val="4461"/>
              </a:lnSpc>
            </a:pPr>
            <a:r>
              <a:rPr lang="en-US" sz="2974">
                <a:solidFill>
                  <a:srgbClr val="F0F1F0"/>
                </a:solidFill>
                <a:latin typeface="Forum"/>
              </a:rPr>
              <a:t>Отже, планіметрія і конструктивна геометрія доповнюють одна одну, забезпечуючи теоретичні знання і практичні навички для точного моделювання і аналізу геометричних об'єктів.</a:t>
            </a:r>
          </a:p>
          <a:p>
            <a:pPr marL="0" lvl="0" indent="0" algn="l">
              <a:lnSpc>
                <a:spcPts val="4461"/>
              </a:lnSpc>
              <a:spcBef>
                <a:spcPct val="0"/>
              </a:spcBef>
            </a:pPr>
            <a:endParaRPr lang="en-US" sz="2974">
              <a:solidFill>
                <a:srgbClr val="F0F1F0"/>
              </a:solidFill>
              <a:latin typeface="Forum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499379" y="1981356"/>
            <a:ext cx="5072530" cy="437506"/>
          </a:xfrm>
          <a:custGeom>
            <a:avLst/>
            <a:gdLst/>
            <a:ahLst/>
            <a:cxnLst/>
            <a:rect l="l" t="t" r="r" b="b"/>
            <a:pathLst>
              <a:path w="5072530" h="437506">
                <a:moveTo>
                  <a:pt x="0" y="0"/>
                </a:moveTo>
                <a:lnTo>
                  <a:pt x="5072530" y="0"/>
                </a:lnTo>
                <a:lnTo>
                  <a:pt x="5072530" y="437506"/>
                </a:lnTo>
                <a:lnTo>
                  <a:pt x="0" y="4375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0140" y="1150774"/>
            <a:ext cx="6710134" cy="830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FFFFFF"/>
                </a:solidFill>
                <a:latin typeface="Forum"/>
              </a:rPr>
              <a:t>Взаємозв'язок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58000" y="-797231"/>
            <a:ext cx="6808575" cy="7970572"/>
          </a:xfrm>
          <a:custGeom>
            <a:avLst/>
            <a:gdLst/>
            <a:ahLst/>
            <a:cxnLst/>
            <a:rect l="l" t="t" r="r" b="b"/>
            <a:pathLst>
              <a:path w="6808575" h="7970572">
                <a:moveTo>
                  <a:pt x="0" y="0"/>
                </a:moveTo>
                <a:lnTo>
                  <a:pt x="6808575" y="0"/>
                </a:lnTo>
                <a:lnTo>
                  <a:pt x="6808575" y="7970572"/>
                </a:lnTo>
                <a:lnTo>
                  <a:pt x="0" y="7970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7333072" y="5024620"/>
            <a:ext cx="10954928" cy="5262380"/>
          </a:xfrm>
          <a:custGeom>
            <a:avLst/>
            <a:gdLst/>
            <a:ahLst/>
            <a:cxnLst/>
            <a:rect l="l" t="t" r="r" b="b"/>
            <a:pathLst>
              <a:path w="10954928" h="5262380">
                <a:moveTo>
                  <a:pt x="10954928" y="0"/>
                </a:moveTo>
                <a:lnTo>
                  <a:pt x="0" y="0"/>
                </a:lnTo>
                <a:lnTo>
                  <a:pt x="0" y="5262380"/>
                </a:lnTo>
                <a:lnTo>
                  <a:pt x="10954928" y="5262380"/>
                </a:lnTo>
                <a:lnTo>
                  <a:pt x="10954928" y="0"/>
                </a:lnTo>
                <a:close/>
              </a:path>
            </a:pathLst>
          </a:custGeom>
          <a:blipFill>
            <a:blip r:embed="rId4">
              <a:alphaModFix amt="7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30135" y="907363"/>
            <a:ext cx="3115395" cy="3390906"/>
          </a:xfrm>
          <a:custGeom>
            <a:avLst/>
            <a:gdLst/>
            <a:ahLst/>
            <a:cxnLst/>
            <a:rect l="l" t="t" r="r" b="b"/>
            <a:pathLst>
              <a:path w="3115395" h="3390906">
                <a:moveTo>
                  <a:pt x="0" y="0"/>
                </a:moveTo>
                <a:lnTo>
                  <a:pt x="3115395" y="0"/>
                </a:lnTo>
                <a:lnTo>
                  <a:pt x="3115395" y="3390906"/>
                </a:lnTo>
                <a:lnTo>
                  <a:pt x="0" y="3390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13803" y="-1150037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8" y="0"/>
                </a:lnTo>
                <a:lnTo>
                  <a:pt x="3591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1603022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03022" cy="812800"/>
            </a:xfrm>
            <a:custGeom>
              <a:avLst/>
              <a:gdLst/>
              <a:ahLst/>
              <a:cxnLst/>
              <a:rect l="l" t="t" r="r" b="b"/>
              <a:pathLst>
                <a:path w="1603022" h="812800">
                  <a:moveTo>
                    <a:pt x="11925" y="0"/>
                  </a:moveTo>
                  <a:lnTo>
                    <a:pt x="1591097" y="0"/>
                  </a:lnTo>
                  <a:cubicBezTo>
                    <a:pt x="1597683" y="0"/>
                    <a:pt x="1603022" y="5339"/>
                    <a:pt x="1603022" y="11925"/>
                  </a:cubicBezTo>
                  <a:lnTo>
                    <a:pt x="1603022" y="800875"/>
                  </a:lnTo>
                  <a:cubicBezTo>
                    <a:pt x="1603022" y="807461"/>
                    <a:pt x="1597683" y="812800"/>
                    <a:pt x="1591097" y="812800"/>
                  </a:cubicBezTo>
                  <a:lnTo>
                    <a:pt x="11925" y="812800"/>
                  </a:lnTo>
                  <a:cubicBezTo>
                    <a:pt x="5339" y="812800"/>
                    <a:pt x="0" y="807461"/>
                    <a:pt x="0" y="800875"/>
                  </a:cubicBezTo>
                  <a:lnTo>
                    <a:pt x="0" y="11925"/>
                  </a:lnTo>
                  <a:cubicBezTo>
                    <a:pt x="0" y="5339"/>
                    <a:pt x="5339" y="0"/>
                    <a:pt x="11925" y="0"/>
                  </a:cubicBezTo>
                  <a:close/>
                </a:path>
              </a:pathLst>
            </a:custGeom>
            <a:solidFill>
              <a:srgbClr val="DECCB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030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5400" y="2413531"/>
            <a:ext cx="15192432" cy="6280006"/>
            <a:chOff x="0" y="0"/>
            <a:chExt cx="11451533" cy="33834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51533" cy="3383431"/>
            </a:xfrm>
            <a:custGeom>
              <a:avLst/>
              <a:gdLst/>
              <a:ahLst/>
              <a:cxnLst/>
              <a:rect l="l" t="t" r="r" b="b"/>
              <a:pathLst>
                <a:path w="11451533" h="3383431">
                  <a:moveTo>
                    <a:pt x="11327072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327073" y="0"/>
                  </a:lnTo>
                  <a:cubicBezTo>
                    <a:pt x="11395652" y="0"/>
                    <a:pt x="11451533" y="55880"/>
                    <a:pt x="11451533" y="124460"/>
                  </a:cubicBezTo>
                  <a:lnTo>
                    <a:pt x="11451533" y="3258971"/>
                  </a:lnTo>
                  <a:cubicBezTo>
                    <a:pt x="11451533" y="3327551"/>
                    <a:pt x="11395652" y="3383431"/>
                    <a:pt x="11327073" y="3383431"/>
                  </a:cubicBezTo>
                  <a:close/>
                </a:path>
              </a:pathLst>
            </a:custGeom>
            <a:solidFill>
              <a:srgbClr val="F0F1F0"/>
            </a:solidFill>
          </p:spPr>
        </p:sp>
      </p:grpSp>
      <p:sp>
        <p:nvSpPr>
          <p:cNvPr id="11" name="Freeform 11"/>
          <p:cNvSpPr/>
          <p:nvPr/>
        </p:nvSpPr>
        <p:spPr>
          <a:xfrm rot="2298217">
            <a:off x="1003933" y="296517"/>
            <a:ext cx="2184585" cy="4114800"/>
          </a:xfrm>
          <a:custGeom>
            <a:avLst/>
            <a:gdLst/>
            <a:ahLst/>
            <a:cxnLst/>
            <a:rect l="l" t="t" r="r" b="b"/>
            <a:pathLst>
              <a:path w="2184585" h="4114800">
                <a:moveTo>
                  <a:pt x="0" y="0"/>
                </a:moveTo>
                <a:lnTo>
                  <a:pt x="2184585" y="0"/>
                </a:lnTo>
                <a:lnTo>
                  <a:pt x="21845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96225" y="831008"/>
            <a:ext cx="14058175" cy="1047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uk-UA" sz="3600" dirty="0">
                <a:solidFill>
                  <a:srgbClr val="473C38"/>
                </a:solidFill>
                <a:latin typeface="Forum" panose="020B0604020202020204" charset="0"/>
              </a:rPr>
              <a:t>Розберемо задачі </a:t>
            </a:r>
            <a:r>
              <a:rPr lang="ru-UA" sz="3600" dirty="0">
                <a:solidFill>
                  <a:srgbClr val="473C38"/>
                </a:solidFill>
                <a:latin typeface="Forum" panose="020B0604020202020204" charset="0"/>
              </a:rPr>
              <a:t>на </a:t>
            </a:r>
            <a:r>
              <a:rPr lang="uk-UA" sz="3600" dirty="0">
                <a:solidFill>
                  <a:srgbClr val="473C38"/>
                </a:solidFill>
                <a:latin typeface="Forum" panose="020B0604020202020204" charset="0"/>
              </a:rPr>
              <a:t>побудову за допомогою циркуля і лінійки</a:t>
            </a:r>
            <a:endParaRPr lang="en-US" sz="3600" dirty="0">
              <a:solidFill>
                <a:srgbClr val="473C38"/>
              </a:solidFill>
              <a:latin typeface="Forum" panose="020B060402020202020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393451" y="1854687"/>
            <a:ext cx="5072530" cy="437506"/>
          </a:xfrm>
          <a:custGeom>
            <a:avLst/>
            <a:gdLst/>
            <a:ahLst/>
            <a:cxnLst/>
            <a:rect l="l" t="t" r="r" b="b"/>
            <a:pathLst>
              <a:path w="5072530" h="437506">
                <a:moveTo>
                  <a:pt x="0" y="0"/>
                </a:moveTo>
                <a:lnTo>
                  <a:pt x="5072530" y="0"/>
                </a:lnTo>
                <a:lnTo>
                  <a:pt x="5072530" y="437505"/>
                </a:lnTo>
                <a:lnTo>
                  <a:pt x="0" y="437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60973" y="1906431"/>
            <a:ext cx="1285100" cy="1100513"/>
          </a:xfrm>
          <a:custGeom>
            <a:avLst/>
            <a:gdLst/>
            <a:ahLst/>
            <a:cxnLst/>
            <a:rect l="l" t="t" r="r" b="b"/>
            <a:pathLst>
              <a:path w="1285100" h="1100513">
                <a:moveTo>
                  <a:pt x="0" y="0"/>
                </a:moveTo>
                <a:lnTo>
                  <a:pt x="1285100" y="0"/>
                </a:lnTo>
                <a:lnTo>
                  <a:pt x="1285100" y="1100513"/>
                </a:lnTo>
                <a:lnTo>
                  <a:pt x="0" y="11005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804147" y="7666799"/>
            <a:ext cx="3483853" cy="3335152"/>
          </a:xfrm>
          <a:custGeom>
            <a:avLst/>
            <a:gdLst/>
            <a:ahLst/>
            <a:cxnLst/>
            <a:rect l="l" t="t" r="r" b="b"/>
            <a:pathLst>
              <a:path w="3483853" h="3335152">
                <a:moveTo>
                  <a:pt x="0" y="0"/>
                </a:moveTo>
                <a:lnTo>
                  <a:pt x="3483853" y="0"/>
                </a:lnTo>
                <a:lnTo>
                  <a:pt x="3483853" y="3335152"/>
                </a:lnTo>
                <a:lnTo>
                  <a:pt x="0" y="33351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661556" y="2419451"/>
            <a:ext cx="14241967" cy="576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680"/>
              </a:lnSpc>
              <a:spcBef>
                <a:spcPct val="0"/>
              </a:spcBef>
            </a:pPr>
            <a:r>
              <a:rPr lang="uk-UA" sz="3600" dirty="0">
                <a:solidFill>
                  <a:srgbClr val="302623"/>
                </a:solidFill>
                <a:latin typeface="Forum" panose="020B0604020202020204" charset="0"/>
              </a:rPr>
              <a:t>Розглянемо задачу на побудову бісектриси кута </a:t>
            </a:r>
            <a:endParaRPr lang="en-US" sz="3600" dirty="0">
              <a:solidFill>
                <a:srgbClr val="302623"/>
              </a:solidFill>
              <a:latin typeface="Forum" panose="020B0604020202020204" charset="0"/>
            </a:endParaRPr>
          </a:p>
        </p:txBody>
      </p:sp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896ADF85-8968-97C7-FED2-7AB8FE5E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7820" y="4079023"/>
            <a:ext cx="8229600" cy="3369409"/>
          </a:xfrm>
        </p:spPr>
        <p:txBody>
          <a:bodyPr>
            <a:normAutofit fontScale="90000"/>
          </a:bodyPr>
          <a:lstStyle/>
          <a:p>
            <a:pPr algn="l"/>
            <a:r>
              <a:rPr lang="uk-UA" sz="3100" dirty="0">
                <a:latin typeface="Forum" panose="020B0604020202020204" charset="0"/>
              </a:rPr>
              <a:t>1. Будуємо коло з центром у точці О та довільним радіусом і позначаємо точки перетину цього кола з сторонами кута – точки M i N. 2. З точок M I N як із центрів проводимо два кола з довільним радіусом, але так, щоб вони перетиналися в середині кута, в точках P I Q. 3. З вершини кута через точки P і Q проводимо промінь, який і буде бісектрисою кута. Задача №1. Побудова бісектриси кута OK - бісектриса кута К</a:t>
            </a:r>
            <a:endParaRPr lang="uk-UA" sz="3100" b="1" dirty="0">
              <a:latin typeface="Forum" panose="020B060402020202020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F357FB-EBF7-2234-CA0F-A76B902FEA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60463" y="3838578"/>
            <a:ext cx="6176812" cy="42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8720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3226" y="-1035281"/>
            <a:ext cx="3483853" cy="3335152"/>
          </a:xfrm>
          <a:custGeom>
            <a:avLst/>
            <a:gdLst/>
            <a:ahLst/>
            <a:cxnLst/>
            <a:rect l="l" t="t" r="r" b="b"/>
            <a:pathLst>
              <a:path w="3483853" h="3335152">
                <a:moveTo>
                  <a:pt x="0" y="0"/>
                </a:moveTo>
                <a:lnTo>
                  <a:pt x="3483852" y="0"/>
                </a:lnTo>
                <a:lnTo>
                  <a:pt x="3483852" y="3335151"/>
                </a:lnTo>
                <a:lnTo>
                  <a:pt x="0" y="3335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40237" y="7734540"/>
            <a:ext cx="2347763" cy="3047520"/>
          </a:xfrm>
          <a:custGeom>
            <a:avLst/>
            <a:gdLst/>
            <a:ahLst/>
            <a:cxnLst/>
            <a:rect l="l" t="t" r="r" b="b"/>
            <a:pathLst>
              <a:path w="2347763" h="3047520">
                <a:moveTo>
                  <a:pt x="0" y="0"/>
                </a:moveTo>
                <a:lnTo>
                  <a:pt x="2347763" y="0"/>
                </a:lnTo>
                <a:lnTo>
                  <a:pt x="2347763" y="3047520"/>
                </a:lnTo>
                <a:lnTo>
                  <a:pt x="0" y="3047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61171" y="6153044"/>
            <a:ext cx="10494127" cy="7049103"/>
          </a:xfrm>
          <a:custGeom>
            <a:avLst/>
            <a:gdLst/>
            <a:ahLst/>
            <a:cxnLst/>
            <a:rect l="l" t="t" r="r" b="b"/>
            <a:pathLst>
              <a:path w="10494127" h="7049103">
                <a:moveTo>
                  <a:pt x="0" y="0"/>
                </a:moveTo>
                <a:lnTo>
                  <a:pt x="10494127" y="0"/>
                </a:lnTo>
                <a:lnTo>
                  <a:pt x="10494127" y="7049102"/>
                </a:lnTo>
                <a:lnTo>
                  <a:pt x="0" y="70491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9959" b="-10836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7902" y="877700"/>
            <a:ext cx="18801711" cy="9384290"/>
          </a:xfrm>
          <a:custGeom>
            <a:avLst/>
            <a:gdLst/>
            <a:ahLst/>
            <a:cxnLst/>
            <a:rect l="l" t="t" r="r" b="b"/>
            <a:pathLst>
              <a:path w="7464009" h="2983977">
                <a:moveTo>
                  <a:pt x="0" y="0"/>
                </a:moveTo>
                <a:lnTo>
                  <a:pt x="7464009" y="0"/>
                </a:lnTo>
                <a:lnTo>
                  <a:pt x="7464009" y="2983977"/>
                </a:lnTo>
                <a:lnTo>
                  <a:pt x="0" y="29839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52600" y="1544835"/>
            <a:ext cx="16383000" cy="649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20"/>
              </a:lnSpc>
            </a:pPr>
            <a:r>
              <a:rPr lang="uk-UA" sz="3200" spc="-102" dirty="0">
                <a:solidFill>
                  <a:srgbClr val="FFE5B6"/>
                </a:solidFill>
                <a:latin typeface="Forum" panose="020B0604020202020204" charset="0"/>
              </a:rPr>
              <a:t>Розглянемо задачу на поділ даного відрізка на дві рівні частини</a:t>
            </a:r>
            <a:endParaRPr lang="en-US" sz="3200" spc="-102" dirty="0">
              <a:solidFill>
                <a:srgbClr val="FFE5B6"/>
              </a:solidFill>
              <a:latin typeface="Forum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/>
              <p:cNvSpPr txBox="1"/>
              <p:nvPr/>
            </p:nvSpPr>
            <p:spPr>
              <a:xfrm>
                <a:off x="8714608" y="3447870"/>
                <a:ext cx="9027531" cy="281320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ts val="3684"/>
                  </a:lnSpc>
                  <a:spcBef>
                    <a:spcPct val="0"/>
                  </a:spcBef>
                </a:pPr>
                <a:r>
                  <a:rPr lang="uk-UA" sz="2800" dirty="0">
                    <a:solidFill>
                      <a:schemeClr val="bg1"/>
                    </a:solidFill>
                    <a:latin typeface="Forum" panose="020B0604020202020204" charset="0"/>
                  </a:rPr>
                  <a:t>1. З кінців відрізка, точок А і В, як із центрів </a:t>
                </a:r>
                <a:r>
                  <a:rPr lang="ru-RU" sz="2800" dirty="0">
                    <a:solidFill>
                      <a:schemeClr val="bg1"/>
                    </a:solidFill>
                    <a:latin typeface="Forum" panose="020B0604020202020204" charset="0"/>
                  </a:rPr>
                  <a:t>– </a:t>
                </a:r>
                <a:r>
                  <a:rPr lang="uk-UA" sz="2800" dirty="0">
                    <a:solidFill>
                      <a:schemeClr val="bg1"/>
                    </a:solidFill>
                    <a:latin typeface="Forum" panose="020B0604020202020204" charset="0"/>
                  </a:rPr>
                  <a:t>будуємо</a:t>
                </a:r>
                <a:r>
                  <a:rPr lang="ru-RU" sz="2800" dirty="0">
                    <a:solidFill>
                      <a:schemeClr val="bg1"/>
                    </a:solidFill>
                    <a:latin typeface="Forum" panose="020B0604020202020204" charset="0"/>
                  </a:rPr>
                  <a:t> два кола </a:t>
                </a:r>
                <a:r>
                  <a:rPr lang="uk-UA" sz="2800" dirty="0">
                    <a:solidFill>
                      <a:schemeClr val="bg1"/>
                    </a:solidFill>
                    <a:latin typeface="Forum" panose="020B0604020202020204" charset="0"/>
                  </a:rPr>
                  <a:t>рівними радіусами </a:t>
                </a:r>
                <a:r>
                  <a:rPr lang="ru-RU" sz="2800" dirty="0">
                    <a:solidFill>
                      <a:schemeClr val="bg1"/>
                    </a:solidFill>
                    <a:latin typeface="Forum" panose="020B0604020202020204" charset="0"/>
                  </a:rPr>
                  <a:t>але такими, </a:t>
                </a:r>
                <a:r>
                  <a:rPr lang="uk-UA" sz="2800" dirty="0">
                    <a:solidFill>
                      <a:schemeClr val="bg1"/>
                    </a:solidFill>
                    <a:latin typeface="Forum" panose="020B0604020202020204" charset="0"/>
                  </a:rPr>
                  <a:t>щоб вони перетнулися </a:t>
                </a:r>
                <a:r>
                  <a:rPr lang="ru-RU" sz="2800" dirty="0">
                    <a:solidFill>
                      <a:schemeClr val="bg1"/>
                    </a:solidFill>
                    <a:latin typeface="Forum" panose="020B0604020202020204" charset="0"/>
                  </a:rPr>
                  <a:t>в </a:t>
                </a:r>
                <a:r>
                  <a:rPr lang="uk-UA" sz="2800" dirty="0">
                    <a:solidFill>
                      <a:schemeClr val="bg1"/>
                    </a:solidFill>
                    <a:latin typeface="Forum" panose="020B0604020202020204" charset="0"/>
                  </a:rPr>
                  <a:t>довільних точках </a:t>
                </a:r>
                <a:r>
                  <a:rPr lang="en-GB" sz="2800" dirty="0">
                    <a:solidFill>
                      <a:schemeClr val="bg1"/>
                    </a:solidFill>
                    <a:latin typeface="Forum" panose="020B0604020202020204" charset="0"/>
                  </a:rPr>
                  <a:t>M </a:t>
                </a:r>
                <a:r>
                  <a:rPr lang="uk-UA" sz="2800" dirty="0">
                    <a:solidFill>
                      <a:schemeClr val="bg1"/>
                    </a:solidFill>
                    <a:latin typeface="Forum" panose="020B0604020202020204" charset="0"/>
                  </a:rPr>
                  <a:t>i </a:t>
                </a:r>
                <a:r>
                  <a:rPr lang="en-GB" sz="2800" dirty="0">
                    <a:solidFill>
                      <a:schemeClr val="bg1"/>
                    </a:solidFill>
                    <a:latin typeface="Forum" panose="020B0604020202020204" charset="0"/>
                  </a:rPr>
                  <a:t>N. 2. </a:t>
                </a:r>
                <a:r>
                  <a:rPr lang="ru-RU" sz="2800" dirty="0">
                    <a:solidFill>
                      <a:schemeClr val="bg1"/>
                    </a:solidFill>
                    <a:latin typeface="Forum" panose="020B0604020202020204" charset="0"/>
                  </a:rPr>
                  <a:t>Через точки </a:t>
                </a:r>
                <a:r>
                  <a:rPr lang="en-GB" sz="2800" dirty="0">
                    <a:solidFill>
                      <a:schemeClr val="bg1"/>
                    </a:solidFill>
                    <a:latin typeface="Forum" panose="020B0604020202020204" charset="0"/>
                  </a:rPr>
                  <a:t>M I N </a:t>
                </a:r>
                <a:r>
                  <a:rPr lang="ru-RU" sz="2800" dirty="0">
                    <a:solidFill>
                      <a:schemeClr val="bg1"/>
                    </a:solidFill>
                    <a:latin typeface="Forum" panose="020B0604020202020204" charset="0"/>
                  </a:rPr>
                  <a:t>проводимо </a:t>
                </a:r>
                <a:r>
                  <a:rPr lang="uk-UA" sz="2800" dirty="0">
                    <a:solidFill>
                      <a:schemeClr val="bg1"/>
                    </a:solidFill>
                    <a:latin typeface="Forum" panose="020B0604020202020204" charset="0"/>
                  </a:rPr>
                  <a:t>пряму. 3. Точка О – точка перетину відрізка АВ і прямої </a:t>
                </a:r>
                <a:r>
                  <a:rPr lang="en-GB" sz="2800" dirty="0">
                    <a:solidFill>
                      <a:schemeClr val="bg1"/>
                    </a:solidFill>
                    <a:latin typeface="Forum" panose="020B0604020202020204" charset="0"/>
                  </a:rPr>
                  <a:t>MN </a:t>
                </a:r>
                <a:r>
                  <a:rPr lang="ru-RU" sz="2800" dirty="0">
                    <a:solidFill>
                      <a:schemeClr val="bg1"/>
                    </a:solidFill>
                    <a:latin typeface="Forum" panose="020B0604020202020204" charset="0"/>
                  </a:rPr>
                  <a:t>і є середина </a:t>
                </a:r>
                <a:r>
                  <a:rPr lang="uk-UA" sz="2800" dirty="0">
                    <a:solidFill>
                      <a:schemeClr val="bg1"/>
                    </a:solidFill>
                    <a:latin typeface="Forum" panose="020B0604020202020204" charset="0"/>
                  </a:rPr>
                  <a:t>відрізка АВ, а також </a:t>
                </a:r>
                <a14:m>
                  <m:oMath xmlns:m="http://schemas.openxmlformats.org/officeDocument/2006/math">
                    <m:r>
                      <a:rPr lang="uk-UA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uk-UA" sz="28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uk-UA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uk-UA" sz="2800" dirty="0">
                    <a:solidFill>
                      <a:schemeClr val="bg1"/>
                    </a:solidFill>
                    <a:latin typeface="Forum" panose="020B0604020202020204" charset="0"/>
                  </a:rPr>
                  <a:t>.</a:t>
                </a:r>
              </a:p>
              <a:p>
                <a:pPr lvl="0">
                  <a:lnSpc>
                    <a:spcPts val="3684"/>
                  </a:lnSpc>
                  <a:spcBef>
                    <a:spcPct val="0"/>
                  </a:spcBef>
                </a:pPr>
                <a:endParaRPr lang="en-US" sz="2456" dirty="0">
                  <a:solidFill>
                    <a:srgbClr val="F0F1F0"/>
                  </a:solidFill>
                  <a:latin typeface="Forum" panose="020B0604020202020204" charset="0"/>
                </a:endParaRPr>
              </a:p>
            </p:txBody>
          </p:sp>
        </mc:Choice>
        <mc:Fallback xmlns="">
          <p:sp>
            <p:nvSpPr>
              <p:cNvPr id="7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608" y="3447870"/>
                <a:ext cx="9027531" cy="2813206"/>
              </a:xfrm>
              <a:prstGeom prst="rect">
                <a:avLst/>
              </a:prstGeom>
              <a:blipFill>
                <a:blip r:embed="rId10"/>
                <a:stretch>
                  <a:fillRect l="-2432" t="-3037" r="-33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5"/>
          <p:cNvSpPr/>
          <p:nvPr/>
        </p:nvSpPr>
        <p:spPr>
          <a:xfrm rot="10603325">
            <a:off x="9525901" y="-2892257"/>
            <a:ext cx="10494127" cy="7049103"/>
          </a:xfrm>
          <a:custGeom>
            <a:avLst/>
            <a:gdLst/>
            <a:ahLst/>
            <a:cxnLst/>
            <a:rect l="l" t="t" r="r" b="b"/>
            <a:pathLst>
              <a:path w="10494127" h="7049103">
                <a:moveTo>
                  <a:pt x="0" y="0"/>
                </a:moveTo>
                <a:lnTo>
                  <a:pt x="10494127" y="0"/>
                </a:lnTo>
                <a:lnTo>
                  <a:pt x="10494127" y="7049103"/>
                </a:lnTo>
                <a:lnTo>
                  <a:pt x="0" y="70491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9959" b="-108360"/>
            </a:stretch>
          </a:blipFill>
        </p:spPr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519E7C-3C8F-9638-0FA7-29B1D2F978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339" y="3206115"/>
            <a:ext cx="8062899" cy="46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9836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3226" y="-1035281"/>
            <a:ext cx="3483853" cy="3335152"/>
          </a:xfrm>
          <a:custGeom>
            <a:avLst/>
            <a:gdLst/>
            <a:ahLst/>
            <a:cxnLst/>
            <a:rect l="l" t="t" r="r" b="b"/>
            <a:pathLst>
              <a:path w="3483853" h="3335152">
                <a:moveTo>
                  <a:pt x="0" y="0"/>
                </a:moveTo>
                <a:lnTo>
                  <a:pt x="3483852" y="0"/>
                </a:lnTo>
                <a:lnTo>
                  <a:pt x="3483852" y="3335151"/>
                </a:lnTo>
                <a:lnTo>
                  <a:pt x="0" y="3335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61297" y="775020"/>
            <a:ext cx="2034968" cy="2641496"/>
          </a:xfrm>
          <a:custGeom>
            <a:avLst/>
            <a:gdLst/>
            <a:ahLst/>
            <a:cxnLst/>
            <a:rect l="l" t="t" r="r" b="b"/>
            <a:pathLst>
              <a:path w="2034968" h="2641496">
                <a:moveTo>
                  <a:pt x="0" y="0"/>
                </a:moveTo>
                <a:lnTo>
                  <a:pt x="2034968" y="0"/>
                </a:lnTo>
                <a:lnTo>
                  <a:pt x="2034968" y="2641496"/>
                </a:lnTo>
                <a:lnTo>
                  <a:pt x="0" y="26414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50523" y="6793614"/>
            <a:ext cx="5699804" cy="3828666"/>
          </a:xfrm>
          <a:custGeom>
            <a:avLst/>
            <a:gdLst/>
            <a:ahLst/>
            <a:cxnLst/>
            <a:rect l="l" t="t" r="r" b="b"/>
            <a:pathLst>
              <a:path w="5699804" h="3828666">
                <a:moveTo>
                  <a:pt x="0" y="0"/>
                </a:moveTo>
                <a:lnTo>
                  <a:pt x="5699805" y="0"/>
                </a:lnTo>
                <a:lnTo>
                  <a:pt x="5699805" y="3828666"/>
                </a:lnTo>
                <a:lnTo>
                  <a:pt x="0" y="38286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9959" b="-10836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086600" y="2933701"/>
            <a:ext cx="10744200" cy="4823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199"/>
              </a:lnSpc>
              <a:spcBef>
                <a:spcPct val="0"/>
              </a:spcBef>
            </a:pPr>
            <a:r>
              <a:rPr lang="uk-UA" sz="3200" dirty="0">
                <a:solidFill>
                  <a:schemeClr val="bg1"/>
                </a:solidFill>
                <a:latin typeface="Forum" panose="020B0604020202020204" charset="0"/>
              </a:rPr>
              <a:t>Аналіз розв’язку задачі: коло, описане навколо трикутника проходить через усі його вершини, а отже його центр буде рівновіддалений від усіх його вершин, і буде розташований у точці перетину серединних перпендикулярів, проведених до його сторін. План побудови: скориставшись опорною задачею про поділ відрізка на дві рівні частини, побудуємо серединні перпендикуляри до сторін трикутника (достатньо двох). Точка їх перетину і буде центром кола, описаного навколо трикутника</a:t>
            </a:r>
            <a:r>
              <a:rPr lang="uk-UA" sz="3200">
                <a:solidFill>
                  <a:schemeClr val="bg1"/>
                </a:solidFill>
                <a:latin typeface="Forum" panose="020B0604020202020204" charset="0"/>
              </a:rPr>
              <a:t>. </a:t>
            </a:r>
            <a:endParaRPr lang="uk-UA" sz="3200" dirty="0">
              <a:solidFill>
                <a:schemeClr val="bg1"/>
              </a:solidFill>
              <a:latin typeface="Forum" panose="020B06040202020202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19200" y="506145"/>
            <a:ext cx="15074585" cy="581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uk-UA" sz="2800" dirty="0">
                <a:solidFill>
                  <a:srgbClr val="FFE5B6"/>
                </a:solidFill>
                <a:latin typeface="Forum" panose="020B0604020202020204" charset="0"/>
              </a:rPr>
              <a:t>Розглянемо заначу на описання кола навколо трикутника </a:t>
            </a:r>
            <a:endParaRPr lang="en-US" sz="2800" dirty="0">
              <a:solidFill>
                <a:srgbClr val="FFE5B6"/>
              </a:solidFill>
              <a:latin typeface="Forum" panose="020B060402020202020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19200" y="1862365"/>
            <a:ext cx="5072530" cy="437506"/>
          </a:xfrm>
          <a:custGeom>
            <a:avLst/>
            <a:gdLst/>
            <a:ahLst/>
            <a:cxnLst/>
            <a:rect l="l" t="t" r="r" b="b"/>
            <a:pathLst>
              <a:path w="5072530" h="437506">
                <a:moveTo>
                  <a:pt x="0" y="0"/>
                </a:moveTo>
                <a:lnTo>
                  <a:pt x="5072529" y="0"/>
                </a:lnTo>
                <a:lnTo>
                  <a:pt x="5072529" y="437505"/>
                </a:lnTo>
                <a:lnTo>
                  <a:pt x="0" y="4375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5F432A-DDA9-3CEC-314E-BEA4BDE77D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2459600"/>
            <a:ext cx="6132422" cy="53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8680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58000" y="-797231"/>
            <a:ext cx="6808575" cy="7970572"/>
          </a:xfrm>
          <a:custGeom>
            <a:avLst/>
            <a:gdLst/>
            <a:ahLst/>
            <a:cxnLst/>
            <a:rect l="l" t="t" r="r" b="b"/>
            <a:pathLst>
              <a:path w="6808575" h="7970572">
                <a:moveTo>
                  <a:pt x="0" y="0"/>
                </a:moveTo>
                <a:lnTo>
                  <a:pt x="6808575" y="0"/>
                </a:lnTo>
                <a:lnTo>
                  <a:pt x="6808575" y="7970572"/>
                </a:lnTo>
                <a:lnTo>
                  <a:pt x="0" y="7970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7333072" y="5024620"/>
            <a:ext cx="10954928" cy="5262380"/>
          </a:xfrm>
          <a:custGeom>
            <a:avLst/>
            <a:gdLst/>
            <a:ahLst/>
            <a:cxnLst/>
            <a:rect l="l" t="t" r="r" b="b"/>
            <a:pathLst>
              <a:path w="10954928" h="5262380">
                <a:moveTo>
                  <a:pt x="10954928" y="0"/>
                </a:moveTo>
                <a:lnTo>
                  <a:pt x="0" y="0"/>
                </a:lnTo>
                <a:lnTo>
                  <a:pt x="0" y="5262380"/>
                </a:lnTo>
                <a:lnTo>
                  <a:pt x="10954928" y="5262380"/>
                </a:lnTo>
                <a:lnTo>
                  <a:pt x="10954928" y="0"/>
                </a:lnTo>
                <a:close/>
              </a:path>
            </a:pathLst>
          </a:custGeom>
          <a:blipFill>
            <a:blip r:embed="rId4">
              <a:alphaModFix amt="7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30135" y="907363"/>
            <a:ext cx="3115395" cy="3390906"/>
          </a:xfrm>
          <a:custGeom>
            <a:avLst/>
            <a:gdLst/>
            <a:ahLst/>
            <a:cxnLst/>
            <a:rect l="l" t="t" r="r" b="b"/>
            <a:pathLst>
              <a:path w="3115395" h="3390906">
                <a:moveTo>
                  <a:pt x="0" y="0"/>
                </a:moveTo>
                <a:lnTo>
                  <a:pt x="3115395" y="0"/>
                </a:lnTo>
                <a:lnTo>
                  <a:pt x="3115395" y="3390906"/>
                </a:lnTo>
                <a:lnTo>
                  <a:pt x="0" y="3390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13803" y="-1150037"/>
            <a:ext cx="3591098" cy="4114800"/>
          </a:xfrm>
          <a:custGeom>
            <a:avLst/>
            <a:gdLst/>
            <a:ahLst/>
            <a:cxnLst/>
            <a:rect l="l" t="t" r="r" b="b"/>
            <a:pathLst>
              <a:path w="3591098" h="4114800">
                <a:moveTo>
                  <a:pt x="0" y="0"/>
                </a:moveTo>
                <a:lnTo>
                  <a:pt x="3591098" y="0"/>
                </a:lnTo>
                <a:lnTo>
                  <a:pt x="3591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1603022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03022" cy="812800"/>
            </a:xfrm>
            <a:custGeom>
              <a:avLst/>
              <a:gdLst/>
              <a:ahLst/>
              <a:cxnLst/>
              <a:rect l="l" t="t" r="r" b="b"/>
              <a:pathLst>
                <a:path w="1603022" h="812800">
                  <a:moveTo>
                    <a:pt x="11925" y="0"/>
                  </a:moveTo>
                  <a:lnTo>
                    <a:pt x="1591097" y="0"/>
                  </a:lnTo>
                  <a:cubicBezTo>
                    <a:pt x="1597683" y="0"/>
                    <a:pt x="1603022" y="5339"/>
                    <a:pt x="1603022" y="11925"/>
                  </a:cubicBezTo>
                  <a:lnTo>
                    <a:pt x="1603022" y="800875"/>
                  </a:lnTo>
                  <a:cubicBezTo>
                    <a:pt x="1603022" y="807461"/>
                    <a:pt x="1597683" y="812800"/>
                    <a:pt x="1591097" y="812800"/>
                  </a:cubicBezTo>
                  <a:lnTo>
                    <a:pt x="11925" y="812800"/>
                  </a:lnTo>
                  <a:cubicBezTo>
                    <a:pt x="5339" y="812800"/>
                    <a:pt x="0" y="807461"/>
                    <a:pt x="0" y="800875"/>
                  </a:cubicBezTo>
                  <a:lnTo>
                    <a:pt x="0" y="11925"/>
                  </a:lnTo>
                  <a:cubicBezTo>
                    <a:pt x="0" y="5339"/>
                    <a:pt x="5339" y="0"/>
                    <a:pt x="11925" y="0"/>
                  </a:cubicBezTo>
                  <a:close/>
                </a:path>
              </a:pathLst>
            </a:custGeom>
            <a:solidFill>
              <a:srgbClr val="DECCB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030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5400" y="2413531"/>
            <a:ext cx="15192432" cy="6280006"/>
            <a:chOff x="0" y="0"/>
            <a:chExt cx="11451533" cy="33834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51533" cy="3383431"/>
            </a:xfrm>
            <a:custGeom>
              <a:avLst/>
              <a:gdLst/>
              <a:ahLst/>
              <a:cxnLst/>
              <a:rect l="l" t="t" r="r" b="b"/>
              <a:pathLst>
                <a:path w="11451533" h="3383431">
                  <a:moveTo>
                    <a:pt x="11327072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327073" y="0"/>
                  </a:lnTo>
                  <a:cubicBezTo>
                    <a:pt x="11395652" y="0"/>
                    <a:pt x="11451533" y="55880"/>
                    <a:pt x="11451533" y="124460"/>
                  </a:cubicBezTo>
                  <a:lnTo>
                    <a:pt x="11451533" y="3258971"/>
                  </a:lnTo>
                  <a:cubicBezTo>
                    <a:pt x="11451533" y="3327551"/>
                    <a:pt x="11395652" y="3383431"/>
                    <a:pt x="11327073" y="3383431"/>
                  </a:cubicBezTo>
                  <a:close/>
                </a:path>
              </a:pathLst>
            </a:custGeom>
            <a:solidFill>
              <a:srgbClr val="F0F1F0"/>
            </a:solidFill>
          </p:spPr>
        </p:sp>
      </p:grpSp>
      <p:sp>
        <p:nvSpPr>
          <p:cNvPr id="11" name="Freeform 11"/>
          <p:cNvSpPr/>
          <p:nvPr/>
        </p:nvSpPr>
        <p:spPr>
          <a:xfrm rot="2298217">
            <a:off x="1003933" y="296517"/>
            <a:ext cx="2184585" cy="4114800"/>
          </a:xfrm>
          <a:custGeom>
            <a:avLst/>
            <a:gdLst/>
            <a:ahLst/>
            <a:cxnLst/>
            <a:rect l="l" t="t" r="r" b="b"/>
            <a:pathLst>
              <a:path w="2184585" h="4114800">
                <a:moveTo>
                  <a:pt x="0" y="0"/>
                </a:moveTo>
                <a:lnTo>
                  <a:pt x="2184585" y="0"/>
                </a:lnTo>
                <a:lnTo>
                  <a:pt x="21845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96225" y="831008"/>
            <a:ext cx="14084886" cy="1075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uk-UA" sz="4400" dirty="0">
                <a:solidFill>
                  <a:srgbClr val="473C38"/>
                </a:solidFill>
                <a:latin typeface="Forum" panose="020B0604020202020204" charset="0"/>
              </a:rPr>
              <a:t>Розберемо задачі з 11-ого класу з планіметрії </a:t>
            </a:r>
            <a:endParaRPr lang="en-US" sz="4400" dirty="0">
              <a:solidFill>
                <a:srgbClr val="473C38"/>
              </a:solidFill>
              <a:latin typeface="Forum" panose="020B060402020202020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393451" y="1854687"/>
            <a:ext cx="5072530" cy="437506"/>
          </a:xfrm>
          <a:custGeom>
            <a:avLst/>
            <a:gdLst/>
            <a:ahLst/>
            <a:cxnLst/>
            <a:rect l="l" t="t" r="r" b="b"/>
            <a:pathLst>
              <a:path w="5072530" h="437506">
                <a:moveTo>
                  <a:pt x="0" y="0"/>
                </a:moveTo>
                <a:lnTo>
                  <a:pt x="5072530" y="0"/>
                </a:lnTo>
                <a:lnTo>
                  <a:pt x="5072530" y="437505"/>
                </a:lnTo>
                <a:lnTo>
                  <a:pt x="0" y="437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60973" y="1906431"/>
            <a:ext cx="1285100" cy="1100513"/>
          </a:xfrm>
          <a:custGeom>
            <a:avLst/>
            <a:gdLst/>
            <a:ahLst/>
            <a:cxnLst/>
            <a:rect l="l" t="t" r="r" b="b"/>
            <a:pathLst>
              <a:path w="1285100" h="1100513">
                <a:moveTo>
                  <a:pt x="0" y="0"/>
                </a:moveTo>
                <a:lnTo>
                  <a:pt x="1285100" y="0"/>
                </a:lnTo>
                <a:lnTo>
                  <a:pt x="1285100" y="1100513"/>
                </a:lnTo>
                <a:lnTo>
                  <a:pt x="0" y="11005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804147" y="7666799"/>
            <a:ext cx="3483853" cy="3335152"/>
          </a:xfrm>
          <a:custGeom>
            <a:avLst/>
            <a:gdLst/>
            <a:ahLst/>
            <a:cxnLst/>
            <a:rect l="l" t="t" r="r" b="b"/>
            <a:pathLst>
              <a:path w="3483853" h="3335152">
                <a:moveTo>
                  <a:pt x="0" y="0"/>
                </a:moveTo>
                <a:lnTo>
                  <a:pt x="3483853" y="0"/>
                </a:lnTo>
                <a:lnTo>
                  <a:pt x="3483853" y="3335152"/>
                </a:lnTo>
                <a:lnTo>
                  <a:pt x="0" y="33351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661556" y="2419451"/>
            <a:ext cx="14241967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680"/>
              </a:lnSpc>
              <a:spcBef>
                <a:spcPct val="0"/>
              </a:spcBef>
            </a:pPr>
            <a:r>
              <a:rPr lang="en-GB" sz="3600" dirty="0">
                <a:solidFill>
                  <a:srgbClr val="302623"/>
                </a:solidFill>
                <a:latin typeface="Forum" panose="020B0604020202020204" charset="0"/>
              </a:rPr>
              <a:t>19</a:t>
            </a:r>
            <a:r>
              <a:rPr lang="uk-UA" sz="3600" dirty="0">
                <a:solidFill>
                  <a:srgbClr val="302623"/>
                </a:solidFill>
                <a:latin typeface="Forum" panose="020B0604020202020204" charset="0"/>
              </a:rPr>
              <a:t>.1 Знайти периметр прямокутного трикутника, гіпотенуза якого на 7 см більша за один із катетів, а другий катет дорівнює 21 см.</a:t>
            </a:r>
            <a:endParaRPr lang="en-US" sz="3600" dirty="0">
              <a:solidFill>
                <a:srgbClr val="302623"/>
              </a:solidFill>
              <a:latin typeface="Forum" panose="020B060402020202020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82CAB3B-E928-7600-9685-6726B56302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962" y="3743225"/>
            <a:ext cx="4257362" cy="3618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Заголовок 20">
                <a:extLst>
                  <a:ext uri="{FF2B5EF4-FFF2-40B4-BE49-F238E27FC236}">
                    <a16:creationId xmlns:a16="http://schemas.microsoft.com/office/drawing/2014/main" id="{896ADF85-8968-97C7-FED2-7AB8FE5EDB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313729" y="3925268"/>
                <a:ext cx="8229600" cy="3369409"/>
              </a:xfrm>
            </p:spPr>
            <p:txBody>
              <a:bodyPr>
                <a:normAutofit fontScale="90000"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GB" sz="2400" i="0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lang="uk-UA" sz="2400" dirty="0">
                    <a:latin typeface="Forum" panose="020B060402020202020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2400" i="0">
                        <a:latin typeface="Cambria Math" panose="02040503050406030204" pitchFamily="18" charset="0"/>
                      </a:rPr>
                      <m:t>+7</m:t>
                    </m:r>
                    <m:r>
                      <a:rPr lang="uk-UA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uk-UA" sz="2400" dirty="0">
                    <a:latin typeface="Forum" panose="020B0604020202020204" charset="0"/>
                  </a:rPr>
                  <a:t> Далі зробимо заміну, нехай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24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2400" dirty="0">
                    <a:latin typeface="Forum" panose="020B0604020202020204" charset="0"/>
                  </a:rPr>
                  <a:t>, тоді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sz="24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0" dirty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uk-UA" sz="2400" dirty="0">
                    <a:latin typeface="Forum" panose="020B0604020202020204" charset="0"/>
                  </a:rPr>
                  <a:t>. Далі застосуємо теорему Піфагора:</a:t>
                </a:r>
                <a:br>
                  <a:rPr lang="uk-UA" sz="2400" dirty="0">
                    <a:latin typeface="Forum" panose="020B060402020202020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4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2400" i="0" dirty="0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</m:e>
                      <m:sup>
                        <m:r>
                          <a:rPr lang="uk-UA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400" dirty="0">
                    <a:latin typeface="Forum" panose="020B060402020202020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2400" i="0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uk-UA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i="0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  <m:sup>
                        <m:r>
                          <a:rPr lang="uk-UA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uk-UA" sz="2400" dirty="0">
                    <a:latin typeface="Forum" panose="020B060402020202020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uk-UA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2400" i="0" dirty="0" smtClean="0">
                          <a:latin typeface="Cambria Math" panose="02040503050406030204" pitchFamily="18" charset="0"/>
                        </a:rPr>
                        <m:t>+14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2400" i="0" dirty="0" smtClean="0">
                          <a:latin typeface="Cambria Math" panose="02040503050406030204" pitchFamily="18" charset="0"/>
                        </a:rPr>
                        <m:t>+49=</m:t>
                      </m:r>
                      <m:sSup>
                        <m:sSupPr>
                          <m:ctrlPr>
                            <a:rPr lang="uk-UA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uk-UA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2400" i="0" dirty="0" smtClean="0">
                          <a:latin typeface="Cambria Math" panose="02040503050406030204" pitchFamily="18" charset="0"/>
                        </a:rPr>
                        <m:t>+441</m:t>
                      </m:r>
                    </m:oMath>
                    <m:oMath xmlns:m="http://schemas.openxmlformats.org/officeDocument/2006/math">
                      <m:r>
                        <a:rPr lang="uk-UA" sz="2400" dirty="0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2400" i="0" dirty="0" smtClean="0">
                          <a:latin typeface="Cambria Math" panose="02040503050406030204" pitchFamily="18" charset="0"/>
                        </a:rPr>
                        <m:t>=392</m:t>
                      </m:r>
                    </m:oMath>
                  </m:oMathPara>
                </a14:m>
                <a:br>
                  <a:rPr lang="uk-UA" sz="2400" dirty="0">
                    <a:latin typeface="Forum" panose="020B0604020202020204" charset="0"/>
                  </a:rPr>
                </a:b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2400" i="0" dirty="0" smtClean="0"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r>
                  <a:rPr lang="uk-UA" sz="2400" dirty="0">
                    <a:latin typeface="Forum" panose="020B0604020202020204" charset="0"/>
                  </a:rPr>
                  <a:t>(см)</a:t>
                </a:r>
                <a:br>
                  <a:rPr lang="uk-UA" sz="2400" dirty="0">
                    <a:latin typeface="Forum" panose="020B0604020202020204" charset="0"/>
                  </a:rPr>
                </a:br>
                <a:r>
                  <a:rPr lang="uk-UA" sz="2400" dirty="0">
                    <a:latin typeface="Forum" panose="020B0604020202020204" charset="0"/>
                  </a:rPr>
                  <a:t>Знайшли 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2400" dirty="0">
                    <a:latin typeface="Forum" panose="020B0604020202020204" charset="0"/>
                  </a:rPr>
                  <a:t>, отже, катет </a:t>
                </a:r>
                <a14:m>
                  <m:oMath xmlns:m="http://schemas.openxmlformats.org/officeDocument/2006/math">
                    <m:r>
                      <a:rPr lang="uk-UA" sz="240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uk-UA" sz="2400" i="0" smtClean="0">
                        <a:latin typeface="Cambria Math" panose="02040503050406030204" pitchFamily="18" charset="0"/>
                      </a:rPr>
                      <m:t>=28</m:t>
                    </m:r>
                    <m:r>
                      <a:rPr lang="uk-UA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400" dirty="0">
                    <a:latin typeface="Forum" panose="020B0604020202020204" charset="0"/>
                  </a:rPr>
                  <a:t>(см), підставляємо його в початкову форму гіпотенузи і  знаходимо значення:</a:t>
                </a:r>
                <a14:m>
                  <m:oMath xmlns:m="http://schemas.openxmlformats.org/officeDocument/2006/math">
                    <m:r>
                      <a:rPr lang="uk-UA" sz="2400" i="0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uk-UA" sz="2400" i="0" dirty="0" smtClean="0">
                        <a:latin typeface="Cambria Math" panose="02040503050406030204" pitchFamily="18" charset="0"/>
                      </a:rPr>
                      <m:t>=28+7=35</m:t>
                    </m:r>
                  </m:oMath>
                </a14:m>
                <a:r>
                  <a:rPr lang="uk-UA" sz="2400" dirty="0">
                    <a:latin typeface="Forum" panose="020B0604020202020204" charset="0"/>
                  </a:rPr>
                  <a:t>(см)</a:t>
                </a:r>
                <a:br>
                  <a:rPr lang="uk-UA" sz="2400" dirty="0">
                    <a:latin typeface="Forum" panose="020B0604020202020204" charset="0"/>
                  </a:rPr>
                </a:br>
                <a:r>
                  <a:rPr lang="uk-UA" sz="2400" dirty="0">
                    <a:latin typeface="Forum" panose="020B0604020202020204" charset="0"/>
                  </a:rPr>
                  <a:t>Далі знайдемо периметр: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uk-UA" sz="2400" i="1" dirty="0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uk-UA" sz="2400" i="0" dirty="0" smtClean="0">
                        <a:latin typeface="Cambria Math" panose="02040503050406030204" pitchFamily="18" charset="0"/>
                      </a:rPr>
                      <m:t>=21+28+35=84</m:t>
                    </m:r>
                  </m:oMath>
                </a14:m>
                <a:r>
                  <a:rPr lang="uk-UA" sz="2400" dirty="0">
                    <a:latin typeface="Forum" panose="020B0604020202020204" charset="0"/>
                  </a:rPr>
                  <a:t>(см)</a:t>
                </a:r>
                <a:br>
                  <a:rPr lang="uk-UA" sz="2400" dirty="0">
                    <a:latin typeface="Forum" panose="020B0604020202020204" charset="0"/>
                  </a:rPr>
                </a:br>
                <a:r>
                  <a:rPr lang="uk-UA" sz="2400" dirty="0">
                    <a:latin typeface="Forum" panose="020B0604020202020204" charset="0"/>
                  </a:rPr>
                  <a:t>Відповідь: 84 см периметр трикутника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uk-UA" sz="2400" dirty="0">
                    <a:latin typeface="Forum" panose="020B0604020202020204" charset="0"/>
                  </a:rPr>
                  <a:t>.</a:t>
                </a:r>
                <a:endParaRPr lang="en-GB" sz="2400" dirty="0">
                  <a:latin typeface="Forum" panose="020B0604020202020204" charset="0"/>
                </a:endParaRPr>
              </a:p>
            </p:txBody>
          </p:sp>
        </mc:Choice>
        <mc:Fallback xmlns="">
          <p:sp>
            <p:nvSpPr>
              <p:cNvPr id="21" name="Заголовок 20">
                <a:extLst>
                  <a:ext uri="{FF2B5EF4-FFF2-40B4-BE49-F238E27FC236}">
                    <a16:creationId xmlns:a16="http://schemas.microsoft.com/office/drawing/2014/main" id="{896ADF85-8968-97C7-FED2-7AB8FE5ED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13729" y="3925268"/>
                <a:ext cx="8229600" cy="3369409"/>
              </a:xfrm>
              <a:blipFill>
                <a:blip r:embed="rId19"/>
                <a:stretch>
                  <a:fillRect l="-963" t="-2170" r="-667" b="-4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1218</Words>
  <Application>Microsoft Office PowerPoint</Application>
  <PresentationFormat>Произвольный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Jella</vt:lpstr>
      <vt:lpstr>Forum</vt:lpstr>
      <vt:lpstr>Times New Roman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Будуємо коло з центром у точці О та довільним радіусом і позначаємо точки перетину цього кола з сторонами кута – точки M i N. 2. З точок M I N як із центрів проводимо два кола з довільним радіусом, але так, щоб вони перетиналися в середині кута, в точках P I Q. 3. З вершини кута через точки P і Q проводимо промінь, який і буде бісектрисою кута. Задача №1. Побудова бісектриси кута OK - бісектриса кута К</vt:lpstr>
      <vt:lpstr>Презентация PowerPoint</vt:lpstr>
      <vt:lpstr>Презентация PowerPoint</vt:lpstr>
      <vt:lpstr>CB=21, AB=AC+7. Далі зробимо заміну, нехай AC=x, тоді AB=x+7. Далі застосуємо теорему Піфагора: (x+7)^2=x^2+21^2 x^2+14x+49=x^2+441 14x=392 x=28(см) Знайшли x, отже, катет AC=28 (см), підставляємо його в початкову форму гіпотенузи і  знаходимо значення:AB=28+7=35(см) Далі знайдемо периметр: P_ABC=21+28+35=84(см) Відповідь: 84 см периметр трикутника ABC.</vt:lpstr>
      <vt:lpstr>Презентация PowerPoint</vt:lpstr>
      <vt:lpstr>Презентация PowerPoint</vt:lpstr>
      <vt:lpstr>AB=CD=a, кут BAD=60^0. S_ABCD-? S_ABCD=(BC+AD)/2 CL З трикутника CLD: sin⁡CDL=CL/CD; CL=asin⁡〖60^0 〗=(a√3)/2 BC+AD=AB+CD=2a S_ABCD=2a/2×(a√3)/2=(a^2 √3)/2 Відповідь: (a^2 √3)/2.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Елементи конструктивної геометрії. Планіметричні задачі на побудову</dc:title>
  <cp:lastModifiedBy>Eva Nigalchuk</cp:lastModifiedBy>
  <cp:revision>7</cp:revision>
  <dcterms:created xsi:type="dcterms:W3CDTF">2006-08-16T00:00:00Z</dcterms:created>
  <dcterms:modified xsi:type="dcterms:W3CDTF">2024-05-22T19:49:31Z</dcterms:modified>
  <dc:identifier>DAGFyjmU95U</dc:identifier>
</cp:coreProperties>
</file>