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19-02-05T14:28:57.113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19-02-05T14:28:57.738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19-02-05T14:28:58.972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3.31707" units="1/cm"/>
          <inkml:channelProperty channel="Y" name="resolution" value="33.3913" units="1/cm"/>
          <inkml:channelProperty channel="T" name="resolution" value="1" units="1/dev"/>
        </inkml:channelProperties>
      </inkml:inkSource>
      <inkml:timestamp xml:id="ts0" timeString="2019-02-05T14:28:59.316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02A73-9519-4783-9BF8-CC415149E583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D32FD-939B-49C0-9067-08EF25C3A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810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D32FD-939B-49C0-9067-08EF25C3ADF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39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5508-F383-482F-B77D-CA31F63A159A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F79D5-FA1B-463B-9403-E4A166956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3051C-98A1-4290-91DD-174B51075976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4BBDE-165F-428F-B1A0-B5A4D15FE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C1CE2-2A38-44A2-BAB2-8E8EC8351928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4167F-0FDD-4D77-9DDA-CD949E40A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3296B-B880-47E5-97DE-6AE073022C66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49096-E3BC-48DA-B3C1-EA06A9153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96ED8-F5B8-4DF8-94C5-76C481773D3E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502C-96F9-4C72-BFB3-57778676D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78965-FC1B-48D2-8FC2-2AADA24C63EA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7BCF8-3DCD-4EE1-9FFF-151B7C33E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A4ECE-5749-41B3-A243-F498868FF3AA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133E-2A26-4CE2-90C3-18B8012D3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726A4-74D8-44D0-BD99-462373192391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F2FF1-6A28-48DD-BD22-737767DE9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25253-6CE6-4A90-85FE-7A471D5E01D4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FC91A-882B-40D8-B21F-4C6156FF4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11D39-A878-433D-95EC-335D5D1C47BC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35861-E47D-4FE9-9BB8-207691F87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2FEE-22FC-493F-8F37-60301A465BE1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ED586-3B3C-42A4-A917-5216EE533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987D3B-C538-43A5-A5FB-91D4435BAE8D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53444C-2F51-49BC-A52E-7FEFA0DF0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3.xml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emf"/><Relationship Id="rId5" Type="http://schemas.openxmlformats.org/officeDocument/2006/relationships/image" Target="../media/image3.png"/><Relationship Id="rId10" Type="http://schemas.openxmlformats.org/officeDocument/2006/relationships/customXml" Target="../ink/ink1.xml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customXml" Target="../ink/ink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0" y="0"/>
            <a:ext cx="850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подготовка 6"/>
          <p:cNvSpPr/>
          <p:nvPr/>
        </p:nvSpPr>
        <p:spPr>
          <a:xfrm>
            <a:off x="271191" y="1916832"/>
            <a:ext cx="3774161" cy="1224136"/>
          </a:xfrm>
          <a:prstGeom prst="flowChartPreparation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extrusionH="57150" contourW="6350" prstMaterial="metal">
              <a:bevelT w="127000" h="31750" prst="convex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Times New Roman"/>
              </a:rPr>
              <a:t>Х</a:t>
            </a:r>
            <a:r>
              <a:rPr lang="uk-UA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Times New Roman"/>
              </a:rPr>
              <a:t>Е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Times New Roman"/>
              </a:rPr>
              <a:t>РСОНСЬКИЙ ДЕРЖАВНИЙ УН</a:t>
            </a:r>
            <a:r>
              <a:rPr lang="uk-UA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Times New Roman"/>
              </a:rPr>
              <a:t>І</a:t>
            </a: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Times New Roman"/>
              </a:rPr>
              <a:t>ВЕРСИСТЕТ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ea typeface="Times New Roman"/>
              <a:cs typeface="Times New Roman"/>
            </a:endParaRPr>
          </a:p>
        </p:txBody>
      </p:sp>
      <p:sp>
        <p:nvSpPr>
          <p:cNvPr id="9" name="Блок-схема: подготовка 8"/>
          <p:cNvSpPr/>
          <p:nvPr/>
        </p:nvSpPr>
        <p:spPr>
          <a:xfrm>
            <a:off x="191226" y="5374652"/>
            <a:ext cx="3633991" cy="1224136"/>
          </a:xfrm>
          <a:prstGeom prst="flowChartPreparation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extrusionH="57150" contourW="6350" prstMaterial="metal">
              <a:bevelT w="127000" h="31750" prst="convex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  <a:cs typeface="Times New Roman"/>
              </a:rPr>
              <a:t>КАФЕДРА ПРОФЕСІЙНОЇ ОСВІТИ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ea typeface="Times New Roman"/>
              <a:cs typeface="Times New Roman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1067892" y="0"/>
            <a:ext cx="5893659" cy="1800200"/>
          </a:xfrm>
          <a:prstGeom prst="horizontalScroll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Презентація дисципліни за вільним вибором студентів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" name="Picture 3" descr="C:\Users\Darth Vader\Desktop\ПДД\stati4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992262" y="2204864"/>
            <a:ext cx="4901426" cy="404434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7075" y="2632262"/>
            <a:ext cx="6511925" cy="2133600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319" name="Picture 2" descr="F:\Презентація дисципліни\Романцова\пдр\images (4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188913"/>
            <a:ext cx="17526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3" descr="F:\Презентація дисципліни\Романцова\пдр\images (15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21575" y="3644900"/>
            <a:ext cx="16224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87" y="3392861"/>
            <a:ext cx="37084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083175"/>
            <a:ext cx="47879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Прямоугольник 12">
            <a:extLst>
              <a:ext uri="{FF2B5EF4-FFF2-40B4-BE49-F238E27FC236}">
                <a16:creationId xmlns:a16="http://schemas.microsoft.com/office/drawing/2014/main" id="{E9CB137D-BB40-4FCE-839C-741368655759}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4918" y="2632262"/>
            <a:ext cx="6511925" cy="2133600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23F41E5A-28CA-4CAE-8549-E071CCA60526}"/>
                  </a:ext>
                </a:extLst>
              </p14:cNvPr>
              <p14:cNvContentPartPr/>
              <p14:nvPr/>
            </p14:nvContentPartPr>
            <p14:xfrm>
              <a:off x="6850966" y="3671557"/>
              <a:ext cx="360" cy="360"/>
            </p14:xfrm>
          </p:contentPart>
        </mc:Choice>
        <mc:Fallback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23F41E5A-28CA-4CAE-8549-E071CCA6052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41966" y="36625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09560042-0086-49FB-9E10-81EF2C6FFBEF}"/>
                  </a:ext>
                </a:extLst>
              </p14:cNvPr>
              <p14:cNvContentPartPr/>
              <p14:nvPr/>
            </p14:nvContentPartPr>
            <p14:xfrm>
              <a:off x="6865006" y="4051357"/>
              <a:ext cx="360" cy="360"/>
            </p14:xfrm>
          </p:contentPart>
        </mc:Choice>
        <mc:Fallback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09560042-0086-49FB-9E10-81EF2C6FFBE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56006" y="404235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155B1D5F-A1BC-465D-9E46-238BEF73EC87}"/>
                  </a:ext>
                </a:extLst>
              </p14:cNvPr>
              <p14:cNvContentPartPr/>
              <p14:nvPr/>
            </p14:nvContentPartPr>
            <p14:xfrm>
              <a:off x="6625966" y="3714037"/>
              <a:ext cx="360" cy="360"/>
            </p14:xfrm>
          </p:contentPart>
        </mc:Choice>
        <mc:Fallback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155B1D5F-A1BC-465D-9E46-238BEF73EC8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16966" y="370503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A7B6FDDE-337E-4F6D-B67D-BD93D9309392}"/>
                  </a:ext>
                </a:extLst>
              </p14:cNvPr>
              <p14:cNvContentPartPr/>
              <p14:nvPr/>
            </p14:nvContentPartPr>
            <p14:xfrm>
              <a:off x="6625966" y="3615397"/>
              <a:ext cx="360" cy="360"/>
            </p14:xfrm>
          </p:contentPart>
        </mc:Choice>
        <mc:Fallback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A7B6FDDE-337E-4F6D-B67D-BD93D930939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16966" y="360639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Darth Vader\Desktop\ПДД\teen-dri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8892480" cy="4154984"/>
          </a:xfrm>
          <a:prstGeom prst="rect">
            <a:avLst/>
          </a:prstGeom>
          <a:noFill/>
        </p:spPr>
        <p:txBody>
          <a:bodyPr>
            <a:spAutoFit/>
            <a:scene3d>
              <a:camera prst="perspectiveAbove"/>
              <a:lightRig rig="brightRoom" dir="t"/>
            </a:scene3d>
            <a:sp3d extrusionH="57150" contourW="6350" prstMaterial="plastic">
              <a:bevelT w="20320" h="20320" prst="convex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cap="all" dirty="0">
                <a:ln/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Бажаєте вивчити правила дорожнього руху, отримати посвідчення водія та Безпечно керувати своїм автомобілем? Тоді приєднуйтесь до наших занять! </a:t>
            </a:r>
            <a:endParaRPr lang="ru-RU" sz="4400" b="1" cap="all" dirty="0">
              <a:ln/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20483" name="Picture 2" descr="F:\Презентація дисципліни\Романцова\пдр\images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04220"/>
            <a:ext cx="3786181" cy="176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F:\Презентація дисципліни\Романцова\пдр\images (2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5072074"/>
            <a:ext cx="2843212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Darth Vader\Desktop\ПДД\1360745647_pravyla-dorozhnoho-rukhu-ukrain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1259632" y="260648"/>
            <a:ext cx="6696744" cy="792088"/>
          </a:xfrm>
          <a:prstGeom prst="flowChartAlternateProcess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Актуальність дисципліни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323528" y="1196752"/>
            <a:ext cx="8568952" cy="5544616"/>
          </a:xfrm>
          <a:prstGeom prst="foldedCorner">
            <a:avLst>
              <a:gd name="adj" fmla="val 1191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/>
                <a:ea typeface="Times New Roman"/>
              </a:rPr>
              <a:t>    </a:t>
            </a:r>
          </a:p>
          <a:p>
            <a:pPr algn="just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uk-U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/>
                <a:ea typeface="Times New Roman"/>
              </a:rPr>
              <a:t>    </a:t>
            </a:r>
            <a:endParaRPr lang="ru-RU" dirty="0">
              <a:ea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149080"/>
            <a:ext cx="6264696" cy="27315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Times New Roman"/>
                <a:cs typeface="Times New Roman"/>
              </a:rPr>
              <a:t>      </a:t>
            </a:r>
            <a:r>
              <a:rPr lang="uk-UA" b="1" cap="all" dirty="0">
                <a:ln w="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+mn-lt"/>
                <a:ea typeface="Times New Roman"/>
                <a:cs typeface="Times New Roman"/>
              </a:rPr>
              <a:t>Знання правил дорожнього руху ніколи не буде зайвим і водіям, і тим хто збирається стати водієм, і іншим учасникам дорожнього руху.  Їх знання завжди знадобляться у повсякденному житті. </a:t>
            </a:r>
          </a:p>
          <a:p>
            <a:pPr algn="just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 w="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+mn-lt"/>
                <a:ea typeface="Times New Roman"/>
                <a:cs typeface="Times New Roman"/>
              </a:rPr>
              <a:t>    Всіх бажаючих запрошуємо на заняття з дисципліни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uk-UA" b="1" cap="all" dirty="0">
                <a:ln w="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+mn-lt"/>
                <a:ea typeface="Times New Roman"/>
                <a:cs typeface="Times New Roman"/>
              </a:rPr>
              <a:t>правила дорожнього руху</a:t>
            </a:r>
            <a:r>
              <a:rPr lang="uk-UA" b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r>
              <a:rPr lang="uk-UA" b="1" cap="all" dirty="0">
                <a:ln w="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+mn-lt"/>
                <a:ea typeface="Times New Roman"/>
                <a:cs typeface="Times New Roman"/>
              </a:rPr>
              <a:t>.  Для цього треба трохи часу та терпіння!!!</a:t>
            </a:r>
            <a:endParaRPr lang="uk-UA" sz="1400" b="1" cap="all" dirty="0">
              <a:ln w="0"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+mn-lt"/>
              <a:ea typeface="Times New Roman"/>
              <a:cs typeface="Times New Roman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cap="all" dirty="0">
                <a:ln w="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+mn-lt"/>
                <a:ea typeface="Times New Roman"/>
                <a:cs typeface="Times New Roman"/>
              </a:rPr>
              <a:t>    </a:t>
            </a:r>
            <a:endParaRPr lang="ru-RU" sz="1400" b="1" cap="all" dirty="0">
              <a:ln w="0"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1412776"/>
            <a:ext cx="6336704" cy="3077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  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Times New Roman"/>
                <a:cs typeface="Times New Roman"/>
              </a:rPr>
              <a:t>Безпека на дорогах – одна із найстаріших проблем людства, що доставляє немало турбот всім учасникам дорожнього руху, а саме: водіям, пасажирам і пішоходам. Життя і здоров'я  людини - найдорожчий її скарб. Незнання або не дотримання Правил поведінки на вулично-дорожній мережі, необережність, часто призводять до втрати здоров'я або життя. Щоб цього не сталося, кожний учасник дорожнього руху зобов'язаний знати й неухильно виконувати вимоги  Правил дорожнього руху, які являються дорожньою грамотою.</a:t>
            </a:r>
            <a:r>
              <a:rPr lang="uk-UA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Times New Roman"/>
                <a:cs typeface="Times New Roman"/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Times New Roman"/>
                <a:cs typeface="Times New Roman"/>
              </a:rPr>
              <a:t>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ea typeface="Times New Roman"/>
            </a:endParaRPr>
          </a:p>
        </p:txBody>
      </p:sp>
      <p:pic>
        <p:nvPicPr>
          <p:cNvPr id="12" name="Picture 3" descr="C:\Users\Darth Vader\Desktop\ПДД\rreedf.jpg"/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95536" y="1268760"/>
            <a:ext cx="165618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43" name="Picture 2" descr="F:\Презентація дисципліни\Романцова\пдр\images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7025" y="4221163"/>
            <a:ext cx="22161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Darth Vader\Desktop\ПДД\0x0_n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1259632" y="260648"/>
            <a:ext cx="6696744" cy="1239526"/>
          </a:xfrm>
          <a:prstGeom prst="flowChartAlternateProcess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glow" dir="tl">
              <a:rot lat="0" lon="0" rev="5400000"/>
            </a:lightRig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Значення дисципліни та сфера її використання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-12463" y="2202429"/>
            <a:ext cx="2655637" cy="1410443"/>
          </a:xfrm>
          <a:prstGeom prst="rightArrowCallout">
            <a:avLst>
              <a:gd name="adj1" fmla="val 22251"/>
              <a:gd name="adj2" fmla="val 25000"/>
              <a:gd name="adj3" fmla="val 26374"/>
              <a:gd name="adj4" fmla="val 77310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Значення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pSp>
        <p:nvGrpSpPr>
          <p:cNvPr id="7" name="Прямоугольная выноска 6"/>
          <p:cNvGrpSpPr>
            <a:grpSpLocks/>
          </p:cNvGrpSpPr>
          <p:nvPr/>
        </p:nvGrpSpPr>
        <p:grpSpPr bwMode="auto">
          <a:xfrm>
            <a:off x="3500430" y="1500174"/>
            <a:ext cx="5857915" cy="2785313"/>
            <a:chOff x="2055" y="979"/>
            <a:chExt cx="3333" cy="1590"/>
          </a:xfrm>
        </p:grpSpPr>
        <p:pic>
          <p:nvPicPr>
            <p:cNvPr id="15364" name="Прямоугольная выноска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97" y="979"/>
              <a:ext cx="3291" cy="1479"/>
            </a:xfrm>
            <a:prstGeom prst="rect">
              <a:avLst/>
            </a:prstGeom>
            <a:noFill/>
          </p:spPr>
        </p:pic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2055" y="1071"/>
              <a:ext cx="3211" cy="149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uk-UA" sz="2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indent="180000" algn="ctr"/>
              <a:r>
                <a:rPr lang="uk-UA" sz="2000" b="1" dirty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Дисципліна «Правила дорожнього руху» є складовою навчального плану  підготовки водіїв транспортних засобів всіх категорій і отримання посвідчення водія. </a:t>
              </a:r>
            </a:p>
            <a:p>
              <a:pPr indent="180000" algn="ctr"/>
              <a:r>
                <a:rPr lang="uk-UA" sz="2200" b="1" dirty="0">
                  <a:solidFill>
                    <a:srgbClr val="FF2929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Дисципліна надає студентам знання щодо вимог Правил дорожнього руху</a:t>
              </a:r>
              <a:r>
                <a:rPr lang="uk-UA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обов'язків і прав її учасників, правил безпечної  поведінки на дорозі.</a:t>
              </a:r>
              <a:endParaRPr lang="ru-RU" sz="2200" b="1" dirty="0">
                <a:solidFill>
                  <a:srgbClr val="FF292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algn="ctr"/>
              <a:r>
                <a:rPr lang="uk-UA" sz="2000" b="1" dirty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8" name="Выноска со стрелкой вправо 7"/>
          <p:cNvSpPr/>
          <p:nvPr/>
        </p:nvSpPr>
        <p:spPr>
          <a:xfrm>
            <a:off x="-1" y="4857760"/>
            <a:ext cx="2714613" cy="1214446"/>
          </a:xfrm>
          <a:prstGeom prst="rightArrowCallout">
            <a:avLst>
              <a:gd name="adj1" fmla="val 22251"/>
              <a:gd name="adj2" fmla="val 25000"/>
              <a:gd name="adj3" fmla="val 26374"/>
              <a:gd name="adj4" fmla="val 77310"/>
            </a:avLst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Сфера</a:t>
            </a:r>
            <a:r>
              <a:rPr lang="uk-UA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використання</a:t>
            </a:r>
            <a:endParaRPr lang="ru-RU" sz="2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pSp>
        <p:nvGrpSpPr>
          <p:cNvPr id="9" name="Прямоугольная выноска 8"/>
          <p:cNvGrpSpPr>
            <a:grpSpLocks/>
          </p:cNvGrpSpPr>
          <p:nvPr/>
        </p:nvGrpSpPr>
        <p:grpSpPr bwMode="auto">
          <a:xfrm>
            <a:off x="3714744" y="4429131"/>
            <a:ext cx="5429256" cy="2039844"/>
            <a:chOff x="2177" y="3173"/>
            <a:chExt cx="3287" cy="1012"/>
          </a:xfrm>
        </p:grpSpPr>
        <p:pic>
          <p:nvPicPr>
            <p:cNvPr id="15368" name="Прямоугольная выноска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77" y="3222"/>
              <a:ext cx="3287" cy="943"/>
            </a:xfrm>
            <a:prstGeom prst="rect">
              <a:avLst/>
            </a:prstGeom>
            <a:noFill/>
          </p:spPr>
        </p:pic>
        <p:sp>
          <p:nvSpPr>
            <p:cNvPr id="15369" name="Text Box 9"/>
            <p:cNvSpPr txBox="1">
              <a:spLocks noChangeArrowheads="1"/>
            </p:cNvSpPr>
            <p:nvPr/>
          </p:nvSpPr>
          <p:spPr bwMode="auto">
            <a:xfrm>
              <a:off x="2280" y="3173"/>
              <a:ext cx="3184" cy="1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uk-UA" sz="2000" b="1" dirty="0">
                  <a:solidFill>
                    <a:srgbClr val="00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Знання дисципліни можуть бути використані у повсякденному житті в якості учасника дорожнього руху (водій, пішохід, пасажир).</a:t>
              </a:r>
              <a:endParaRPr lang="ru-RU" sz="20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Darth Vader\Desktop\ПДД\0x0_non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520222" y="260648"/>
            <a:ext cx="6120680" cy="1152128"/>
          </a:xfrm>
          <a:prstGeom prst="snip2Diag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</a:rPr>
              <a:t>Мета та завдання навчальної дисципліни 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ea typeface="Calibri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1772816"/>
            <a:ext cx="3059832" cy="1440160"/>
          </a:xfrm>
          <a:prstGeom prst="ellips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3275856" y="2078850"/>
            <a:ext cx="594320" cy="828092"/>
          </a:xfrm>
          <a:prstGeom prst="striped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995936" y="1556792"/>
            <a:ext cx="4896544" cy="1656184"/>
          </a:xfrm>
          <a:prstGeom prst="flowChartAlternateProcess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brightRoom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Ознайомлення студентів з основними вимогами правил дорожнього руху та нормативно-правовими актами у сфері дорожнього руху.</a:t>
            </a:r>
          </a:p>
        </p:txBody>
      </p:sp>
      <p:sp>
        <p:nvSpPr>
          <p:cNvPr id="9" name="Овал 8"/>
          <p:cNvSpPr/>
          <p:nvPr/>
        </p:nvSpPr>
        <p:spPr>
          <a:xfrm>
            <a:off x="0" y="4216058"/>
            <a:ext cx="3203847" cy="1440160"/>
          </a:xfrm>
          <a:prstGeom prst="ellips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009791" y="3428999"/>
            <a:ext cx="4896544" cy="3312369"/>
          </a:xfrm>
          <a:prstGeom prst="flowChartAlternateProcess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brightRoom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latin typeface="Times New Roman"/>
                <a:ea typeface="TimesNewRoman"/>
                <a:cs typeface="Times New Roman"/>
              </a:rPr>
              <a:t>    Сформувати у студентів навички правильної орієнтації в дорожній обстановці, оцінки ситуації та прогнозування її розвитку; вміння користуватися нормативно-правовими актами у сфері дорожнього руху.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3275857" y="4498658"/>
            <a:ext cx="600324" cy="828092"/>
          </a:xfrm>
          <a:prstGeom prst="striped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1520222" y="260648"/>
            <a:ext cx="6120680" cy="1152128"/>
          </a:xfrm>
          <a:prstGeom prst="snip2Diag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</a:rPr>
              <a:t>У результаті вивчення навчальної дисципліни студент повинен</a:t>
            </a:r>
          </a:p>
        </p:txBody>
      </p:sp>
      <p:sp>
        <p:nvSpPr>
          <p:cNvPr id="7" name="Овал 6"/>
          <p:cNvSpPr/>
          <p:nvPr/>
        </p:nvSpPr>
        <p:spPr>
          <a:xfrm>
            <a:off x="244337" y="1936074"/>
            <a:ext cx="2551767" cy="1434289"/>
          </a:xfrm>
          <a:prstGeom prst="ellips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Знати</a:t>
            </a: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2930740" y="2305075"/>
            <a:ext cx="1008112" cy="828092"/>
          </a:xfrm>
          <a:prstGeom prst="striped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032030" y="1700808"/>
            <a:ext cx="4896544" cy="2036627"/>
          </a:xfrm>
          <a:prstGeom prst="flowChartAlternateProcess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brightRoom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Законодавство України про дорожній рух,  Правила дорожнього руху, правила безпечного руху транспортних засобів і пішоходів на дорозі</a:t>
            </a:r>
          </a:p>
        </p:txBody>
      </p:sp>
      <p:sp>
        <p:nvSpPr>
          <p:cNvPr id="10" name="Овал 9"/>
          <p:cNvSpPr/>
          <p:nvPr/>
        </p:nvSpPr>
        <p:spPr>
          <a:xfrm>
            <a:off x="292554" y="4494053"/>
            <a:ext cx="2551767" cy="1434289"/>
          </a:xfrm>
          <a:prstGeom prst="ellips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Вміти </a:t>
            </a: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2930740" y="4797152"/>
            <a:ext cx="1008112" cy="828092"/>
          </a:xfrm>
          <a:prstGeom prst="striped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040057" y="3933056"/>
            <a:ext cx="4896544" cy="2808311"/>
          </a:xfrm>
          <a:prstGeom prst="flowChartAlternateProcess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brightRoom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Виконувати вимоги правил дорожнього руху, оцінювати і аналізувати умови руху транспортних засобів, користуватися нормативно-правовими актами у сфері дорожнього руху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Darth Vader\Desktop\ПДД\ekzamen_v_gibdd.jpg.740x555_q85_box-42041203054_crop_detail_upsc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1520222" y="260648"/>
            <a:ext cx="6120680" cy="1152128"/>
          </a:xfrm>
          <a:prstGeom prst="snip2Diag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3d extrusionH="57150" contourW="6350" prstMaterial="metal">
              <a:bevelT w="127000" h="31750" prst="angle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/>
                <a:ea typeface="Calibri"/>
              </a:rPr>
              <a:t>Програма передбачає</a:t>
            </a:r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4067944" y="1718810"/>
            <a:ext cx="1008112" cy="828092"/>
          </a:xfrm>
          <a:prstGeom prst="stripedRightArrow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35410" y="3055098"/>
            <a:ext cx="7920880" cy="3816425"/>
          </a:xfrm>
          <a:prstGeom prst="round2Diag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p3d extrusionH="57150" contourW="6350" prstMaterial="metal">
              <a:bevelT w="127000" h="317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imes New Roman"/>
                <a:ea typeface="TimesNewRoman"/>
                <a:cs typeface="Times New Roman"/>
              </a:rPr>
              <a:t>ознайомлення студентів із загальними положеннями, термінами та визначеннями, обов’язками і правами учасників дорожнього руху, особливими умовами руху, дорожніми умовами, класифікацією дорожньо-транспортних пригод та заходами запобігання їм, обов’язками посадових осіб щодо гарантування безпеки дорожнього руху та іншими вимогами до організації безпечного руху транспортних засобів; регулювання дорожнього руху, зупинки і стоянки транспортних засобів.</a:t>
            </a:r>
            <a:endParaRPr lang="ru-RU" sz="1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Darth Vader\Desktop\ПДД\Экзамен в ГИБДД экстерном реально ли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ятиугольник 3"/>
          <p:cNvSpPr/>
          <p:nvPr/>
        </p:nvSpPr>
        <p:spPr>
          <a:xfrm>
            <a:off x="327511" y="368660"/>
            <a:ext cx="2304256" cy="1656184"/>
          </a:xfrm>
          <a:prstGeom prst="homePlat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Times New Roman"/>
                <a:ea typeface="TimesNewRoman,Bold"/>
              </a:rPr>
              <a:t>Засвоєння навчального матеріалу </a:t>
            </a:r>
            <a:r>
              <a:rPr lang="uk-UA" sz="2000" b="1" dirty="0">
                <a:latin typeface="Times New Roman"/>
                <a:ea typeface="TimesNewRoman"/>
              </a:rPr>
              <a:t>дисципліни</a:t>
            </a:r>
            <a:endParaRPr lang="ru-RU" sz="2000" b="1" dirty="0"/>
          </a:p>
        </p:txBody>
      </p:sp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771800" y="188640"/>
            <a:ext cx="6120680" cy="2016224"/>
          </a:xfrm>
          <a:prstGeom prst="snip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07000"/>
              </a:lnSpc>
            </a:pPr>
            <a:r>
              <a:rPr lang="uk-UA" b="1" dirty="0">
                <a:solidFill>
                  <a:srgbClr val="000000"/>
                </a:solidFill>
                <a:latin typeface="Times New Roman" pitchFamily="18" charset="0"/>
                <a:ea typeface="TimesNewRoman"/>
                <a:cs typeface="Times New Roman" pitchFamily="18" charset="0"/>
              </a:rPr>
              <a:t>передбачається в процесі проведення лекційних, практичних занять і самостійної роботи студентів, яка включає в себе: опрацювання теоретичного матеріалу та виконання комплексних завдань на комп’ютері, а також письмове виконання комплексно-кваліфікаційних завдань. </a:t>
            </a:r>
          </a:p>
          <a:p>
            <a:pPr algn="just">
              <a:lnSpc>
                <a:spcPct val="107000"/>
              </a:lnSpc>
            </a:pPr>
            <a:endParaRPr lang="ru-RU" sz="1400" b="1" dirty="0">
              <a:solidFill>
                <a:srgbClr val="000000"/>
              </a:solidFill>
              <a:ea typeface="TimesNewRoman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39878" y="2600908"/>
            <a:ext cx="2304256" cy="1656184"/>
          </a:xfrm>
          <a:prstGeom prst="homePlate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Times New Roman"/>
                <a:ea typeface="TimesNewRoman,Bold"/>
              </a:rPr>
              <a:t>Організація занять </a:t>
            </a:r>
            <a:endParaRPr lang="ru-RU" sz="2000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327511" y="4785409"/>
            <a:ext cx="2304256" cy="1656184"/>
          </a:xfrm>
          <a:prstGeom prst="homePlat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latin typeface="Times New Roman"/>
                <a:ea typeface="TimesNewRoman"/>
              </a:rPr>
              <a:t>Вивчаючи дисципліну «Правила дорожнього руху»</a:t>
            </a:r>
            <a:endParaRPr lang="ru-RU" sz="2000" b="1" dirty="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771800" y="2400106"/>
            <a:ext cx="6120680" cy="2016224"/>
          </a:xfrm>
          <a:prstGeom prst="snip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/>
                <a:ea typeface="TimesNewRoman"/>
              </a:rPr>
              <a:t>повинна якнайповніше сприяти індивідуалізації навчання студентів. Вивчення даної дисципліни базується на знаннях будови автомобіля, технології технічного обслуговування і ремонту автомобілів, основ керування автомобілем, основних елементів автомобільних доріг, основ медичних та юридичних знань. </a:t>
            </a:r>
            <a:endParaRPr lang="ru-RU" sz="1400" b="1" dirty="0">
              <a:ea typeface="Calibri"/>
              <a:cs typeface="Times New Roman"/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2771800" y="4605389"/>
            <a:ext cx="6120680" cy="2016224"/>
          </a:xfrm>
          <a:prstGeom prst="snip2Diag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atin typeface="Times New Roman"/>
                <a:ea typeface="TimesNewRoman"/>
                <a:cs typeface="Times New Roman"/>
              </a:rPr>
              <a:t>широко застосовуються наочні посібники, макети перехресть, електрифіковані стенди проїзду регульованих і нерегульованих перехресть, світлофорів, плакати, діафільми, кінофільми, комп’ютерна техніка</a:t>
            </a:r>
            <a:r>
              <a:rPr lang="uk-UA" b="1" dirty="0">
                <a:latin typeface="Times New Roman"/>
                <a:ea typeface="TimesNewRoman,Bold"/>
                <a:cs typeface="Times New Roman"/>
              </a:rPr>
              <a:t> </a:t>
            </a:r>
            <a:endParaRPr lang="ru-RU" sz="1400" b="1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2571768" cy="7969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5286412"/>
          </a:xfrm>
          <a:ln w="508000"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Лекція 1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Загальні положення Правил дорожнього руху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Лекція 2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Обов'язки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права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дорожнього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водіїв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механічних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транспортних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велосипедистів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пішоходів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пасажирів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Лекція 3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Рух транспортних засобів із спеціальними сигналами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Лекція 4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Засоби регулювання дорожнього руху (регулювання дорожнього руху за допомогою дорожніх знаків, дорожньої розмітки, сигналів світлофора, сигналів регулювальника)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Лекція 5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Попереджувальні сигнали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Лекція 6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Початок руху та зміна його напрямку</a:t>
            </a:r>
          </a:p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Лекція 7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Розташування транспортних засобів на дорозі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"/>
            <a:ext cx="571504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604</Words>
  <Application>Microsoft Office PowerPoint</Application>
  <PresentationFormat>Экран (4:3)</PresentationFormat>
  <Paragraphs>46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TimesNewRoman</vt:lpstr>
      <vt:lpstr>TimesNewRoman,Bold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Darth Vader</dc:creator>
  <cp:lastModifiedBy>Черная Марина Николаевна</cp:lastModifiedBy>
  <cp:revision>69</cp:revision>
  <dcterms:created xsi:type="dcterms:W3CDTF">2015-08-31T05:09:20Z</dcterms:created>
  <dcterms:modified xsi:type="dcterms:W3CDTF">2019-02-05T14:32:59Z</dcterms:modified>
</cp:coreProperties>
</file>