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3" r:id="rId8"/>
    <p:sldId id="261"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286846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561793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130654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224047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312954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403600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423948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78641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982168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421615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0AAEF69-1A52-4765-9B86-0F1C1033FE84}" type="datetimeFigureOut">
              <a:rPr lang="ru-RU" smtClean="0"/>
              <a:t>07.04.2020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6E47BED-A482-4456-BF4D-C96179F99A1D}" type="slidenum">
              <a:rPr lang="ru-RU" smtClean="0"/>
              <a:t>‹#›</a:t>
            </a:fld>
            <a:endParaRPr lang="ru-RU" dirty="0"/>
          </a:p>
        </p:txBody>
      </p:sp>
    </p:spTree>
    <p:extLst>
      <p:ext uri="{BB962C8B-B14F-4D97-AF65-F5344CB8AC3E}">
        <p14:creationId xmlns:p14="http://schemas.microsoft.com/office/powerpoint/2010/main" val="2817315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7000"/>
            <a:lum/>
          </a:blip>
          <a:srcRect/>
          <a:stretch>
            <a:fillRect t="-13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AEF69-1A52-4765-9B86-0F1C1033FE84}" type="datetimeFigureOut">
              <a:rPr lang="ru-RU" smtClean="0"/>
              <a:t>07.04.2020</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47BED-A482-4456-BF4D-C96179F99A1D}" type="slidenum">
              <a:rPr lang="ru-RU" smtClean="0"/>
              <a:t>‹#›</a:t>
            </a:fld>
            <a:endParaRPr lang="ru-RU" dirty="0"/>
          </a:p>
        </p:txBody>
      </p:sp>
    </p:spTree>
    <p:extLst>
      <p:ext uri="{BB962C8B-B14F-4D97-AF65-F5344CB8AC3E}">
        <p14:creationId xmlns:p14="http://schemas.microsoft.com/office/powerpoint/2010/main" val="3132496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uk.wikipedia.org/wiki/%D0%94%D1%83%D1%88%D0%B0" TargetMode="External"/><Relationship Id="rId2" Type="http://schemas.openxmlformats.org/officeDocument/2006/relationships/hyperlink" Target="https://uk.wikipedia.org/wiki/%D0%92%D1%96%D1%80%D1%83%D0%B2%D0%B0%D0%BD%D0%BD%D1%8F" TargetMode="External"/><Relationship Id="rId1" Type="http://schemas.openxmlformats.org/officeDocument/2006/relationships/slideLayout" Target="../slideLayouts/slideLayout4.xml"/><Relationship Id="rId5" Type="http://schemas.openxmlformats.org/officeDocument/2006/relationships/image" Target="../media/image14.jpg"/><Relationship Id="rId4" Type="http://schemas.openxmlformats.org/officeDocument/2006/relationships/image" Target="../media/image13.jpg"/></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s://uk.wikipedia.org/wiki/%D0%92%D1%96%D1%80%D0%B0" TargetMode="External"/><Relationship Id="rId1" Type="http://schemas.openxmlformats.org/officeDocument/2006/relationships/slideLayout" Target="../slideLayouts/slideLayout4.xml"/><Relationship Id="rId4" Type="http://schemas.openxmlformats.org/officeDocument/2006/relationships/image" Target="../media/image16.jpg"/></Relationships>
</file>

<file path=ppt/slides/_rels/slide1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uk.wikipedia.org/wiki/%D0%94%D0%B5%D0%BA%D0%BE%D1%80%D0%B0%D1%82%D0%B8%D0%B2%D0%BD%D0%BE-%D1%83%D0%B6%D0%B8%D1%82%D0%BA%D0%BE%D0%B2%D0%B5_%D0%BC%D0%B8%D1%81%D1%82%D0%B5%D1%86%D1%82%D0%B2%D0%BE" TargetMode="External"/><Relationship Id="rId13" Type="http://schemas.openxmlformats.org/officeDocument/2006/relationships/hyperlink" Target="https://uk.wikipedia.org/wiki/%D0%A2%D1%80%D0%B8%D0%BF%D1%96%D0%BB%D1%8C%D1%81%D1%8C%D0%BA%D0%B0_%D0%BA%D1%83%D0%BB%D1%8C%D1%82%D1%83%D1%80%D0%B0" TargetMode="External"/><Relationship Id="rId3" Type="http://schemas.openxmlformats.org/officeDocument/2006/relationships/hyperlink" Target="https://uk.wikipedia.org/wiki/%D0%9F%D1%96%D0%B7%D0%BD%D1%96%D0%B9_%D0%BF%D0%B0%D0%BB%D0%B5%D0%BE%D0%BB%D1%96%D1%82" TargetMode="External"/><Relationship Id="rId7" Type="http://schemas.openxmlformats.org/officeDocument/2006/relationships/hyperlink" Target="https://uk.wikipedia.org/wiki/%D0%9C%D0%B0%D0%BC%D0%BE%D0%BD%D1%82" TargetMode="External"/><Relationship Id="rId12" Type="http://schemas.openxmlformats.org/officeDocument/2006/relationships/hyperlink" Target="https://uk.wikipedia.org/wiki/%D0%95%D0%BD%D0%B5%D0%BE%D0%BB%D1%96%D1%82" TargetMode="External"/><Relationship Id="rId2" Type="http://schemas.openxmlformats.org/officeDocument/2006/relationships/hyperlink" Target="https://uk.wikipedia.org/wiki/%D0%9F%D0%B5%D1%80%D0%B2%D1%96%D1%81%D0%BD%D0%B5_%D1%81%D1%83%D1%81%D0%BF%D1%96%D0%BB%D1%8C%D1%81%D1%82%D0%B2%D0%BE" TargetMode="External"/><Relationship Id="rId1" Type="http://schemas.openxmlformats.org/officeDocument/2006/relationships/slideLayout" Target="../slideLayouts/slideLayout7.xml"/><Relationship Id="rId6" Type="http://schemas.openxmlformats.org/officeDocument/2006/relationships/hyperlink" Target="https://uk.wikipedia.org/wiki/%D0%9F%D0%BE%D0%BB%D1%8E%D0%B2%D0%B0%D0%BD%D0%BD%D1%8F" TargetMode="External"/><Relationship Id="rId11" Type="http://schemas.openxmlformats.org/officeDocument/2006/relationships/hyperlink" Target="https://uk.wikipedia.org/wiki/%D0%9D%D0%B5%D0%BE%D0%BB%D1%96%D1%82" TargetMode="External"/><Relationship Id="rId5" Type="http://schemas.openxmlformats.org/officeDocument/2006/relationships/hyperlink" Target="https://uk.wikipedia.org/wiki/%D0%9F%D0%B0%D0%BB%D0%B5%D0%BE%D0%BB%D1%96%D1%82%D0%B8%D1%87%D0%BD%D0%B0_%D0%92%D0%B5%D0%BD%D0%B5%D1%80%D0%B0" TargetMode="External"/><Relationship Id="rId10" Type="http://schemas.openxmlformats.org/officeDocument/2006/relationships/hyperlink" Target="https://uk.wikipedia.org/wiki/%D0%9C%D1%96%D0%B7%D0%B8%D0%BD%D1%81%D1%8C%D0%BA%D0%B0_%D1%81%D1%82%D0%BE%D1%8F%D0%BD%D0%BA%D0%B0" TargetMode="External"/><Relationship Id="rId4" Type="http://schemas.openxmlformats.org/officeDocument/2006/relationships/hyperlink" Target="https://uk.wikipedia.org/wiki/%D0%A4%D0%B0%D0%B9%D0%BB:Venus_de_Lespugue_(replica).jpg" TargetMode="External"/><Relationship Id="rId9" Type="http://schemas.openxmlformats.org/officeDocument/2006/relationships/hyperlink" Target="https://uk.wikipedia.org/wiki/%D0%A3%D0%BA%D1%80%D0%B0%D1%97%D0%BD%D0%B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hyperlink" Target="http://wikiinfo.mdpu.org.ua/index.php?title=%D0%9A%D1%96%D1%81%D1%82%D0%BA%D0%B0" TargetMode="External"/><Relationship Id="rId13" Type="http://schemas.openxmlformats.org/officeDocument/2006/relationships/hyperlink" Target="http://wikiinfo.mdpu.org.ua/index.php?title=%D0%95%D1%82%D0%BD%D0%BE%D0%B3%D1%80%D0%B0%D1%84%D1%96%D1%8F" TargetMode="External"/><Relationship Id="rId18" Type="http://schemas.openxmlformats.org/officeDocument/2006/relationships/hyperlink" Target="http://wikiinfo.mdpu.org.ua/index.php?title=%D0%9F%D0%B5%D1%87%D0%B5%D1%80%D0%B0_%D0%A2%D1%80%D1%8C%D0%BE%D1%85_%D0%B1%D1%80%D0%B0%D1%82%D1%96%D0%B2&amp;action=edit&amp;redlink=1" TargetMode="External"/><Relationship Id="rId3" Type="http://schemas.openxmlformats.org/officeDocument/2006/relationships/hyperlink" Target="http://wikiinfo.mdpu.org.ua/index.php?title=%D0%9E%D0%B1%D1%80%D0%B0%D0%B7%D0%BE%D1%82%D0%B2%D0%BE%D1%80%D1%87%D0%B5_%D0%BC%D0%B8%D1%81%D1%82%D0%B5%D1%86%D1%82%D0%B2%D0%BE" TargetMode="External"/><Relationship Id="rId7" Type="http://schemas.openxmlformats.org/officeDocument/2006/relationships/hyperlink" Target="http://wikiinfo.mdpu.org.ua/index.php?title=%D0%93%D1%80%D0%B0%D0%B2%D1%8E%D1%80%D0%B0&amp;action=edit&amp;redlink=1" TargetMode="External"/><Relationship Id="rId12" Type="http://schemas.openxmlformats.org/officeDocument/2006/relationships/hyperlink" Target="http://wikiinfo.mdpu.org.ua/index.php?title=%D0%A1%D0%BA%D1%83%D0%BB%D1%8C%D0%BF%D1%82%D1%83%D1%80%D0%B8&amp;action=edit&amp;redlink=1" TargetMode="External"/><Relationship Id="rId17" Type="http://schemas.openxmlformats.org/officeDocument/2006/relationships/hyperlink" Target="http://wikiinfo.mdpu.org.ua/index.php?title=%D0%9C%D0%B0%D1%81%D0%BA%D0%B0" TargetMode="External"/><Relationship Id="rId2" Type="http://schemas.openxmlformats.org/officeDocument/2006/relationships/hyperlink" Target="http://wikiinfo.mdpu.org.ua/index.php?title=%D0%A1%D0%BE%D1%86%D1%96%D0%B0%D0%BB%D1%8C%D0%BD%D1%96_%D0%B7%D0%B2'%D1%8F%D0%B7%D0%BA%D0%B8&amp;action=edit&amp;redlink=1" TargetMode="External"/><Relationship Id="rId16" Type="http://schemas.openxmlformats.org/officeDocument/2006/relationships/hyperlink" Target="http://wikiinfo.mdpu.org.ua/index.php?title=%D0%90%D0%B1%D0%BE%D1%80%D0%B8%D0%B3%D0%B5%D0%BD%D0%B8" TargetMode="External"/><Relationship Id="rId20" Type="http://schemas.openxmlformats.org/officeDocument/2006/relationships/hyperlink" Target="http://wikiinfo.mdpu.org.ua/index.php?title=%D0%9E%D0%BF%D1%83%D0%B4%D0%B0%D0%BB%D0%BE&amp;action=edit&amp;redlink=1" TargetMode="External"/><Relationship Id="rId1" Type="http://schemas.openxmlformats.org/officeDocument/2006/relationships/slideLayout" Target="../slideLayouts/slideLayout7.xml"/><Relationship Id="rId6" Type="http://schemas.openxmlformats.org/officeDocument/2006/relationships/hyperlink" Target="http://wikiinfo.mdpu.org.ua/index.php?title=%D0%9B%D1%8E%D0%B4%D0%B8%D0%BD%D0%B0&amp;action=edit&amp;redlink=1" TargetMode="External"/><Relationship Id="rId11" Type="http://schemas.openxmlformats.org/officeDocument/2006/relationships/hyperlink" Target="http://wikiinfo.mdpu.org.ua/index.php?title=%D0%9C%D0%B0%D0%BB%D1%8E%D0%BD%D0%BE%D0%BA&amp;action=edit&amp;redlink=1" TargetMode="External"/><Relationship Id="rId5" Type="http://schemas.openxmlformats.org/officeDocument/2006/relationships/hyperlink" Target="http://wikiinfo.mdpu.org.ua/index.php?title=%D0%A2%D0%B2%D0%B0%D1%80%D0%B8%D0%BD%D0%B8" TargetMode="External"/><Relationship Id="rId15" Type="http://schemas.openxmlformats.org/officeDocument/2006/relationships/hyperlink" Target="http://wikiinfo.mdpu.org.ua/index.php?title=%D0%90%D0%B2%D1%81%D1%82%D1%80%D0%B0%D0%BB%D1%96%D1%8F" TargetMode="External"/><Relationship Id="rId10" Type="http://schemas.openxmlformats.org/officeDocument/2006/relationships/hyperlink" Target="http://wikiinfo.mdpu.org.ua/index.php?title=%D0%A0%D0%B5%D0%BB%D1%8C%D1%94%D1%84" TargetMode="External"/><Relationship Id="rId19" Type="http://schemas.openxmlformats.org/officeDocument/2006/relationships/hyperlink" Target="http://wikiinfo.mdpu.org.ua/index.php?title=%D0%93%D0%BB%D0%B8%D0%BD%D0%B0" TargetMode="External"/><Relationship Id="rId4" Type="http://schemas.openxmlformats.org/officeDocument/2006/relationships/hyperlink" Target="http://wikiinfo.mdpu.org.ua/index.php?title=%D0%9F%D0%B5%D1%82%D1%80%D0%BE%D0%B3%D0%BB%D1%96%D1%84%D0%B8" TargetMode="External"/><Relationship Id="rId9" Type="http://schemas.openxmlformats.org/officeDocument/2006/relationships/hyperlink" Target="http://wikiinfo.mdpu.org.ua/index.php?title=%D0%A0%D0%BE%D0%B3%D0%B8&amp;action=edit&amp;redlink=1" TargetMode="External"/><Relationship Id="rId14" Type="http://schemas.openxmlformats.org/officeDocument/2006/relationships/hyperlink" Target="http://wikiinfo.mdpu.org.ua/index.php?title=%D0%97%D0%B0%D0%BA%D0%BB%D0%B8%D0%BD%D0%B0%D0%BD%D0%BD%D1%8F&amp;action=edit&amp;redlink=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ikiinfo.mdpu.org.ua/index.php?title=%D0%9C%D1%96%D0%BD%D0%B5%D1%80%D0%B0%D0%BB%D1%8C%D0%BD%D1%96_%D1%84%D0%B0%D1%80%D0%B1%D0%B8&amp;action=edit&amp;redlink=1" TargetMode="External"/><Relationship Id="rId13" Type="http://schemas.openxmlformats.org/officeDocument/2006/relationships/hyperlink" Target="http://wikiinfo.mdpu.org.ua/index.php?title=%D0%9F%D1%83%D1%80%D0%BF%D1%83%D1%80%D0%BD%D0%B8%D0%B9_%D0%BA%D0%BE%D0%BB%D1%96%D1%80&amp;action=edit&amp;redlink=1" TargetMode="External"/><Relationship Id="rId18" Type="http://schemas.openxmlformats.org/officeDocument/2006/relationships/hyperlink" Target="http://wikiinfo.mdpu.org.ua/index.php?title=%D0%97%D1%83%D0%B1%D1%80&amp;action=edit&amp;redlink=1" TargetMode="External"/><Relationship Id="rId26" Type="http://schemas.openxmlformats.org/officeDocument/2006/relationships/hyperlink" Target="http://wikiinfo.mdpu.org.ua/index.php?title=%D0%9A%D0%BE%D0%BB%D1%96%D1%80" TargetMode="External"/><Relationship Id="rId3" Type="http://schemas.openxmlformats.org/officeDocument/2006/relationships/hyperlink" Target="http://wikiinfo.mdpu.org.ua/index.php?title=%D0%A1%D0%B2%D1%96%D1%82%D0%B8%D0%BB%D1%8C%D0%BD%D0%B8%D0%BA&amp;action=edit&amp;redlink=1" TargetMode="External"/><Relationship Id="rId21" Type="http://schemas.openxmlformats.org/officeDocument/2006/relationships/hyperlink" Target="http://wikiinfo.mdpu.org.ua/index.php?title=%D0%9C%D0%B0%D0%BC%D0%BE%D0%BD%D1%82%D1%96%D0%B2&amp;action=edit&amp;redlink=1" TargetMode="External"/><Relationship Id="rId7" Type="http://schemas.openxmlformats.org/officeDocument/2006/relationships/hyperlink" Target="http://wikiinfo.mdpu.org.ua/index.php?title=%D0%A1%D0%B0%D0%B6%D0%B0&amp;action=edit&amp;redlink=1" TargetMode="External"/><Relationship Id="rId12" Type="http://schemas.openxmlformats.org/officeDocument/2006/relationships/hyperlink" Target="http://wikiinfo.mdpu.org.ua/index.php?title=%D0%96%D0%BE%D0%B2%D1%82%D0%B8%D0%B9_%D0%BA%D0%BE%D0%BB%D1%96%D1%80" TargetMode="External"/><Relationship Id="rId17" Type="http://schemas.openxmlformats.org/officeDocument/2006/relationships/hyperlink" Target="http://wikiinfo.mdpu.org.ua/index.php?title=%D0%97%D0%B0%D0%BB%D1%96%D0%B7%D0%BD%D1%8F%D0%BA" TargetMode="External"/><Relationship Id="rId25" Type="http://schemas.openxmlformats.org/officeDocument/2006/relationships/hyperlink" Target="http://wikiinfo.mdpu.org.ua/index.php?title=%D0%A0%D0%BE%D0%B7%D1%84%D0%B0%D1%80%D0%B1%D1%83%D0%B2%D0%B0%D0%BD%D0%BD%D1%8F&amp;action=edit&amp;redlink=1" TargetMode="External"/><Relationship Id="rId33" Type="http://schemas.openxmlformats.org/officeDocument/2006/relationships/hyperlink" Target="http://wikiinfo.mdpu.org.ua/index.php?title=%D0%9A%D0%BE%D0%BC%D0%BF%D0%BE%D0%B7%D0%B8%D1%86%D1%96%D1%8F&amp;action=edit&amp;redlink=1" TargetMode="External"/><Relationship Id="rId2" Type="http://schemas.openxmlformats.org/officeDocument/2006/relationships/hyperlink" Target="http://wikiinfo.mdpu.org.ua/index.php?title=%D0%A1%D0%BC%D0%BE%D0%BB%D0%BE%D1%81%D0%BA%D0%B8%D0%BF&amp;action=edit&amp;redlink=1" TargetMode="External"/><Relationship Id="rId16" Type="http://schemas.openxmlformats.org/officeDocument/2006/relationships/hyperlink" Target="http://wikiinfo.mdpu.org.ua/index.php?title=%D0%A1%D0%BF%D0%BE%D0%BB%D1%83%D0%BA%D0%B8_%D0%BC%D0%B0%D1%80%D0%B3%D0%B0%D0%BD%D1%86%D1%8E&amp;action=edit&amp;redlink=1" TargetMode="External"/><Relationship Id="rId20" Type="http://schemas.openxmlformats.org/officeDocument/2006/relationships/hyperlink" Target="http://wikiinfo.mdpu.org.ua/index.php?title=%D0%9E%D0%BB%D0%B5%D0%BD%D1%96&amp;action=edit&amp;redlink=1" TargetMode="External"/><Relationship Id="rId29" Type="http://schemas.openxmlformats.org/officeDocument/2006/relationships/hyperlink" Target="http://wikiinfo.mdpu.org.ua/index.php?title=%D0%86%D1%81%D0%BF%D0%B0%D0%BD%D1%96%D1%8F" TargetMode="External"/><Relationship Id="rId1" Type="http://schemas.openxmlformats.org/officeDocument/2006/relationships/slideLayout" Target="../slideLayouts/slideLayout7.xml"/><Relationship Id="rId6" Type="http://schemas.openxmlformats.org/officeDocument/2006/relationships/hyperlink" Target="http://wikiinfo.mdpu.org.ua/index.php?title=%D0%A2%D1%80%D0%B0%D0%B2%D0%B0" TargetMode="External"/><Relationship Id="rId11" Type="http://schemas.openxmlformats.org/officeDocument/2006/relationships/hyperlink" Target="http://wikiinfo.mdpu.org.ua/index.php?title=%D0%A4%D0%B0%D1%80%D0%B1%D0%B0" TargetMode="External"/><Relationship Id="rId24" Type="http://schemas.openxmlformats.org/officeDocument/2006/relationships/hyperlink" Target="http://wikiinfo.mdpu.org.ua/index.php?title=%D0%A8%D1%82%D1%80%D0%B8%D1%85%D0%BE%D0%B2%D0%BA%D0%B0&amp;action=edit&amp;redlink=1" TargetMode="External"/><Relationship Id="rId32" Type="http://schemas.openxmlformats.org/officeDocument/2006/relationships/hyperlink" Target="http://wikiinfo.mdpu.org.ua/index.php?title=%D0%A4%D1%80%D0%B0%D0%BD%D1%86%D1%96%D1%8F" TargetMode="External"/><Relationship Id="rId5" Type="http://schemas.openxmlformats.org/officeDocument/2006/relationships/hyperlink" Target="http://wikiinfo.mdpu.org.ua/index.php?title=%D0%92%D0%BE%D0%B2%D0%BD%D0%B0&amp;action=edit&amp;redlink=1" TargetMode="External"/><Relationship Id="rId15" Type="http://schemas.openxmlformats.org/officeDocument/2006/relationships/hyperlink" Target="http://wikiinfo.mdpu.org.ua/index.php?title=%D0%A1%D0%BF%D0%BE%D0%BB%D1%83%D0%BA%D0%B8_%D0%B7%D0%B0%D0%BB%D1%96%D0%B7%D0%B0&amp;action=edit&amp;redlink=1" TargetMode="External"/><Relationship Id="rId23" Type="http://schemas.openxmlformats.org/officeDocument/2006/relationships/hyperlink" Target="http://wikiinfo.mdpu.org.ua/index.php?title=%D0%9F%D1%80%D0%BE%D0%BF%D0%BE%D1%80%D1%86%D1%96%D1%8F&amp;action=edit&amp;redlink=1" TargetMode="External"/><Relationship Id="rId28" Type="http://schemas.openxmlformats.org/officeDocument/2006/relationships/hyperlink" Target="http://wikiinfo.mdpu.org.ua/index.php?title=%D0%90%D0%BB%D1%8C%D1%82%D0%B0%D0%BC%D1%96%D1%80%D0%B0" TargetMode="External"/><Relationship Id="rId10" Type="http://schemas.openxmlformats.org/officeDocument/2006/relationships/hyperlink" Target="http://wikiinfo.mdpu.org.ua/index.php?title=%D0%A7%D0%B5%D1%80%D0%B2%D0%BE%D0%BD%D0%B8%D0%B9_%D0%BA%D0%BE%D0%BB%D1%96%D1%80" TargetMode="External"/><Relationship Id="rId19" Type="http://schemas.openxmlformats.org/officeDocument/2006/relationships/hyperlink" Target="http://wikiinfo.mdpu.org.ua/index.php?title=%D0%9A%D0%BE%D0%BD%D1%96" TargetMode="External"/><Relationship Id="rId31" Type="http://schemas.openxmlformats.org/officeDocument/2006/relationships/hyperlink" Target="http://wikiinfo.mdpu.org.ua/index.php?title=%D0%A4%D0%BE%D0%BD-%D0%B4%D0%B5-%D0%93%D0%BE%D0%BC&amp;action=edit&amp;redlink=1" TargetMode="External"/><Relationship Id="rId4" Type="http://schemas.openxmlformats.org/officeDocument/2006/relationships/hyperlink" Target="http://wikiinfo.mdpu.org.ua/index.php?title=%D0%9F%D0%B5%D0%BD%D0%B7%D0%B5%D0%BB%D1%8C&amp;action=edit&amp;redlink=1" TargetMode="External"/><Relationship Id="rId9" Type="http://schemas.openxmlformats.org/officeDocument/2006/relationships/hyperlink" Target="http://wikiinfo.mdpu.org.ua/index.php?title=%D0%9E%D1%85%D1%80%D0%B0&amp;action=edit&amp;redlink=1" TargetMode="External"/><Relationship Id="rId14" Type="http://schemas.openxmlformats.org/officeDocument/2006/relationships/hyperlink" Target="http://wikiinfo.mdpu.org.ua/index.php?title=%D0%93%D0%BB%D0%B8%D0%BD%D0%B0" TargetMode="External"/><Relationship Id="rId22" Type="http://schemas.openxmlformats.org/officeDocument/2006/relationships/hyperlink" Target="http://wikiinfo.mdpu.org.ua/index.php?title=%D0%A4%D1%96%D0%B3%D1%83%D1%80%D0%B0&amp;action=edit&amp;redlink=1" TargetMode="External"/><Relationship Id="rId27" Type="http://schemas.openxmlformats.org/officeDocument/2006/relationships/hyperlink" Target="http://wikiinfo.mdpu.org.ua/index.php?title=%D0%9E%D0%B1'%D1%94%D0%BC&amp;action=edit&amp;redlink=1" TargetMode="External"/><Relationship Id="rId30" Type="http://schemas.openxmlformats.org/officeDocument/2006/relationships/hyperlink" Target="http://wikiinfo.mdpu.org.ua/index.php?title=%D0%9F%D0%B5%D1%87%D0%B5%D1%80%D0%B0_%D0%9B%D0%B0%D1%81%D0%BA%D0%BE&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Історичні закономірності розвитку мистецтва.</a:t>
            </a:r>
            <a:endParaRPr lang="ru-RU" dirty="0"/>
          </a:p>
        </p:txBody>
      </p:sp>
      <p:sp>
        <p:nvSpPr>
          <p:cNvPr id="3" name="Подзаголовок 2"/>
          <p:cNvSpPr>
            <a:spLocks noGrp="1"/>
          </p:cNvSpPr>
          <p:nvPr>
            <p:ph type="subTitle" idx="1"/>
          </p:nvPr>
        </p:nvSpPr>
        <p:spPr/>
        <p:txBody>
          <a:bodyPr>
            <a:normAutofit/>
          </a:bodyPr>
          <a:lstStyle/>
          <a:p>
            <a:r>
              <a:rPr lang="uk-UA" sz="4800" dirty="0" smtClean="0">
                <a:latin typeface="Times New Roman" panose="02020603050405020304" pitchFamily="18" charset="0"/>
                <a:cs typeface="Times New Roman" panose="02020603050405020304" pitchFamily="18" charset="0"/>
              </a:rPr>
              <a:t>Первісне мистецтво</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890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Первісне мистецтво</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59417" y="2472742"/>
            <a:ext cx="3786187" cy="3786387"/>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06107" y="2472741"/>
            <a:ext cx="3755265" cy="3786387"/>
          </a:xfrm>
        </p:spPr>
      </p:pic>
    </p:spTree>
    <p:extLst>
      <p:ext uri="{BB962C8B-B14F-4D97-AF65-F5344CB8AC3E}">
        <p14:creationId xmlns:p14="http://schemas.microsoft.com/office/powerpoint/2010/main" val="2258487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219" y="515221"/>
            <a:ext cx="3011443" cy="2936317"/>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7604" y="515221"/>
            <a:ext cx="2879569" cy="2936317"/>
          </a:xfrm>
          <a:prstGeom prst="rect">
            <a:avLst/>
          </a:prstGeom>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01574" y="515220"/>
            <a:ext cx="3328048" cy="2936317"/>
          </a:xfrm>
          <a:prstGeom prst="rect">
            <a:avLst/>
          </a:prstGeom>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52294" y="3992451"/>
            <a:ext cx="2588653" cy="2511380"/>
          </a:xfrm>
          <a:prstGeom prst="rect">
            <a:avLst/>
          </a:prstGeom>
        </p:spPr>
      </p:pic>
      <p:pic>
        <p:nvPicPr>
          <p:cNvPr id="6" name="Рисунок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67928" y="3992451"/>
            <a:ext cx="2628900" cy="2511380"/>
          </a:xfrm>
          <a:prstGeom prst="rect">
            <a:avLst/>
          </a:prstGeom>
        </p:spPr>
      </p:pic>
    </p:spTree>
    <p:extLst>
      <p:ext uri="{BB962C8B-B14F-4D97-AF65-F5344CB8AC3E}">
        <p14:creationId xmlns:p14="http://schemas.microsoft.com/office/powerpoint/2010/main" val="2197472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5625" y="2863626"/>
            <a:ext cx="10515600" cy="1325563"/>
          </a:xfrm>
        </p:spPr>
        <p:txBody>
          <a:bodyPr/>
          <a:lstStyle/>
          <a:p>
            <a:r>
              <a:rPr lang="uk-UA" dirty="0" smtClean="0"/>
              <a:t>3.Роль мистецтва в ритуально-культовій сфері первісних людей.</a:t>
            </a:r>
            <a:endParaRPr lang="ru-RU" dirty="0"/>
          </a:p>
        </p:txBody>
      </p:sp>
    </p:spTree>
    <p:extLst>
      <p:ext uri="{BB962C8B-B14F-4D97-AF65-F5344CB8AC3E}">
        <p14:creationId xmlns:p14="http://schemas.microsoft.com/office/powerpoint/2010/main" val="949448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98489" y="805615"/>
            <a:ext cx="10509161" cy="5324535"/>
          </a:xfrm>
          <a:prstGeom prst="rect">
            <a:avLst/>
          </a:prstGeom>
        </p:spPr>
        <p:txBody>
          <a:bodyPr wrap="square">
            <a:spAutoFit/>
          </a:bodyPr>
          <a:lstStyle/>
          <a:p>
            <a:pPr algn="just"/>
            <a:r>
              <a:rPr lang="ru-RU" sz="2000" b="1" i="0" dirty="0" smtClean="0">
                <a:effectLst/>
                <a:latin typeface="Times New Roman" panose="02020603050405020304" pitchFamily="18" charset="0"/>
                <a:cs typeface="Times New Roman" panose="02020603050405020304" pitchFamily="18" charset="0"/>
              </a:rPr>
              <a:t>Тотемізм </a:t>
            </a:r>
            <a:r>
              <a:rPr lang="ru-RU" sz="2000" i="0" dirty="0" smtClean="0">
                <a:effectLst/>
                <a:latin typeface="Times New Roman" panose="02020603050405020304" pitchFamily="18" charset="0"/>
                <a:cs typeface="Times New Roman" panose="02020603050405020304" pitchFamily="18" charset="0"/>
              </a:rPr>
              <a:t>— це віра в існування тісного зв'язку між людиною або якоюсь родовою групою та її тотемом — певним видом тварин, рідше рослин. Рід носив ім'я свого тотема, і члени роду вірили, що походять від спільних з ним предків, перебувають з ним у кровному спорідненні. Тоте­мові не поклонялися. Його вважали батьком, старшим братом тощо, який допомагає людям роду. Люди, зі свого боку, не повинні вбивати свій тотем, завдавати йому якоїсь шкоди. Взагалі тотемізм був своєрідним ідеологічним відображенням зв'язку роду з його природним середовищем, зв'язку, який усвідомлювався в єдино зрозумілій на той час формі кровного споріднення.</a:t>
            </a:r>
          </a:p>
          <a:p>
            <a:pPr algn="just"/>
            <a:r>
              <a:rPr lang="ru-RU" sz="2000" b="1" i="0" dirty="0" smtClean="0">
                <a:effectLst/>
                <a:latin typeface="Times New Roman" panose="02020603050405020304" pitchFamily="18" charset="0"/>
                <a:cs typeface="Times New Roman" panose="02020603050405020304" pitchFamily="18" charset="0"/>
              </a:rPr>
              <a:t>Фетишизм</a:t>
            </a:r>
            <a:r>
              <a:rPr lang="ru-RU" sz="2000" i="0" dirty="0" smtClean="0">
                <a:effectLst/>
                <a:latin typeface="Times New Roman" panose="02020603050405020304" pitchFamily="18" charset="0"/>
                <a:cs typeface="Times New Roman" panose="02020603050405020304" pitchFamily="18" charset="0"/>
              </a:rPr>
              <a:t> — віра в надприродні властивості неодухотворених пред­метів, у те, що останні можуть якось допомагати людині. Таким предметом, фетишем, може бути певне знаряддя праці, дерево, камінь, а пізніше спе­ціально виготовлений культовий предмет.</a:t>
            </a:r>
          </a:p>
          <a:p>
            <a:pPr algn="just"/>
            <a:r>
              <a:rPr lang="ru-RU" sz="2000" b="1" i="0" dirty="0" smtClean="0">
                <a:effectLst/>
                <a:latin typeface="Times New Roman" panose="02020603050405020304" pitchFamily="18" charset="0"/>
                <a:cs typeface="Times New Roman" panose="02020603050405020304" pitchFamily="18" charset="0"/>
              </a:rPr>
              <a:t>Магія</a:t>
            </a:r>
            <a:r>
              <a:rPr lang="ru-RU" sz="2000" i="0" dirty="0" smtClean="0">
                <a:effectLst/>
                <a:latin typeface="Times New Roman" panose="02020603050405020304" pitchFamily="18" charset="0"/>
                <a:cs typeface="Times New Roman" panose="02020603050405020304" pitchFamily="18" charset="0"/>
              </a:rPr>
              <a:t> — віра у здатність людини особливим чином впливати на інших людей, тварин, рослин, явища природи. Не розуміючи справжнього взаємо­зв'язку певних фактів та явищ, хибно тлумачачи випадкові збіги, первісна людина вважала, що з допомогою особливих слів та дій можна викликати дощ або здіймати вітер, забезпечувати успіх полювання або збирання, допо­магати або шкодити людям. Залежно від призначення магія поділялася на кілька видів: виробничу, охоронну, любовну, лікувальну.</a:t>
            </a:r>
            <a:endParaRPr lang="ru-RU" sz="20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6264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6976" y="270833"/>
            <a:ext cx="10406128" cy="6247864"/>
          </a:xfrm>
          <a:prstGeom prst="rect">
            <a:avLst/>
          </a:prstGeom>
        </p:spPr>
        <p:txBody>
          <a:bodyPr wrap="square">
            <a:spAutoFit/>
          </a:bodyPr>
          <a:lstStyle/>
          <a:p>
            <a:pPr algn="just"/>
            <a:r>
              <a:rPr lang="ru-RU" sz="2000" dirty="0" smtClean="0">
                <a:effectLst/>
                <a:latin typeface="Times New Roman" panose="02020603050405020304" pitchFamily="18" charset="0"/>
                <a:cs typeface="Times New Roman" panose="02020603050405020304" pitchFamily="18" charset="0"/>
              </a:rPr>
              <a:t>З розвитком вірувань і ускладненням культу виконання останнього потребувало певних знань, умінь, досвідченості. Найважливіші культові дії почали виконувати старійшини або певна група людей — чаклуни, шамани.</a:t>
            </a:r>
          </a:p>
          <a:p>
            <a:pPr algn="just"/>
            <a:r>
              <a:rPr lang="ru-RU" sz="2000" dirty="0" smtClean="0">
                <a:effectLst/>
                <a:latin typeface="Times New Roman" panose="02020603050405020304" pitchFamily="18" charset="0"/>
                <a:cs typeface="Times New Roman" panose="02020603050405020304" pitchFamily="18" charset="0"/>
              </a:rPr>
              <a:t>Духовній культурі ранньородової общини було властиве тісне пере­плетення раціональних та релігійних уявлень. Так, лікуючи рану, первісна людина вдавалася і до магії. Протинаючи списом зображення тварини, вона одночасно практикувалася в прийомах полювання, показувала їх молоді, "магічно забезпечувала" успіх наступної справи.</a:t>
            </a:r>
          </a:p>
          <a:p>
            <a:pPr algn="just"/>
            <a:r>
              <a:rPr lang="ru-RU" sz="2000" dirty="0" smtClean="0">
                <a:effectLst/>
                <a:latin typeface="Times New Roman" panose="02020603050405020304" pitchFamily="18" charset="0"/>
                <a:cs typeface="Times New Roman" panose="02020603050405020304" pitchFamily="18" charset="0"/>
              </a:rPr>
              <a:t>З ускладненням виробничої діяльності первісної людини збільшувався і запас її позитивних знань. З виникненням землеробства і скотарства нагромаджувалися знання в галузі селекції — штучного добору найкорис­ніших сортів рослин і порід тварин.</a:t>
            </a:r>
          </a:p>
          <a:p>
            <a:pPr algn="just"/>
            <a:r>
              <a:rPr lang="ru-RU" sz="2000" dirty="0" smtClean="0">
                <a:effectLst/>
                <a:latin typeface="Times New Roman" panose="02020603050405020304" pitchFamily="18" charset="0"/>
                <a:cs typeface="Times New Roman" panose="02020603050405020304" pitchFamily="18" charset="0"/>
              </a:rPr>
              <a:t>Розвиток математичних знань зумовив появу перших лічильних при­строїв — в'язки соломи або купки камінців, шнурів з вузликами чи нани­заними на них черепашками.</a:t>
            </a:r>
          </a:p>
          <a:p>
            <a:pPr algn="just"/>
            <a:r>
              <a:rPr lang="ru-RU" sz="2000" dirty="0" smtClean="0">
                <a:effectLst/>
                <a:latin typeface="Times New Roman" panose="02020603050405020304" pitchFamily="18" charset="0"/>
                <a:cs typeface="Times New Roman" panose="02020603050405020304" pitchFamily="18" charset="0"/>
              </a:rPr>
              <a:t>Розвиток топографічних і географічних знань привів до створення пер­ших карт — позначень маршрутів, нанесених на кору, дерево або шкіру.</a:t>
            </a:r>
          </a:p>
          <a:p>
            <a:pPr algn="just"/>
            <a:r>
              <a:rPr lang="ru-RU" sz="2000" dirty="0" smtClean="0">
                <a:effectLst/>
                <a:latin typeface="Times New Roman" panose="02020603050405020304" pitchFamily="18" charset="0"/>
                <a:cs typeface="Times New Roman" panose="02020603050405020304" pitchFamily="18" charset="0"/>
              </a:rPr>
              <a:t>Образотворче мистецтво пізньонеолітичних і енеолітичних племен в основному було досить умовним: замість цілого зображувалася якась ха­рактерна частина предмета. Поширився декоративний напрям, тобто при­крашання ужиткових речей (особливо одягу, зброї та хатнього начиння) художнім розписом, різьбленням, вишивкою, аплікацією тощо. Так, кераміку, яку в ранньому неоліті не прикрашали, у пізньому неоліті орнаментували хвилястими лініями, колами, трикутниками тощо.</a:t>
            </a:r>
            <a:endParaRPr lang="ru-RU" sz="2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3728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 Анімізм-</a:t>
            </a:r>
            <a:r>
              <a:rPr lang="ru-RU" dirty="0" smtClean="0">
                <a:hlinkClick r:id="rId2" tooltip="Вірування"/>
              </a:rPr>
              <a:t>віра</a:t>
            </a:r>
            <a:r>
              <a:rPr lang="ru-RU" dirty="0"/>
              <a:t> в те, що предмети, природні явища, тварини або люди наділені </a:t>
            </a:r>
            <a:r>
              <a:rPr lang="ru-RU" dirty="0">
                <a:hlinkClick r:id="rId3" tooltip="Душа"/>
              </a:rPr>
              <a:t>душею</a:t>
            </a:r>
            <a:r>
              <a:rPr lang="ru-RU" dirty="0"/>
              <a:t>. </a:t>
            </a:r>
          </a:p>
        </p:txBody>
      </p:sp>
      <p:pic>
        <p:nvPicPr>
          <p:cNvPr id="6" name="Объект 5"/>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880315" y="2601532"/>
            <a:ext cx="3515933" cy="3361385"/>
          </a:xfrm>
        </p:spPr>
      </p:pic>
      <p:pic>
        <p:nvPicPr>
          <p:cNvPr id="5" name="Объект 4"/>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250806" y="2601533"/>
            <a:ext cx="3528811" cy="3361384"/>
          </a:xfrm>
        </p:spPr>
      </p:pic>
    </p:spTree>
    <p:extLst>
      <p:ext uri="{BB962C8B-B14F-4D97-AF65-F5344CB8AC3E}">
        <p14:creationId xmlns:p14="http://schemas.microsoft.com/office/powerpoint/2010/main" val="275144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Тотемізм-</a:t>
            </a:r>
            <a:r>
              <a:rPr lang="ru-RU" dirty="0">
                <a:hlinkClick r:id="rId2" tooltip="Віра"/>
              </a:rPr>
              <a:t>віра</a:t>
            </a:r>
            <a:r>
              <a:rPr lang="ru-RU" dirty="0"/>
              <a:t> в існування кровно-родинного зв'язку між групами людей і </a:t>
            </a:r>
            <a:r>
              <a:rPr lang="ru-RU" dirty="0" smtClean="0"/>
              <a:t>твариною.</a:t>
            </a:r>
            <a:endParaRPr lang="ru-RU" dirty="0"/>
          </a:p>
        </p:txBody>
      </p:sp>
      <p:pic>
        <p:nvPicPr>
          <p:cNvPr id="5" name="Объект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38200" y="2395470"/>
            <a:ext cx="3824287" cy="3760631"/>
          </a:xfrm>
        </p:spPr>
      </p:pic>
      <p:pic>
        <p:nvPicPr>
          <p:cNvPr id="6" name="Объект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727325" y="2395470"/>
            <a:ext cx="3626475" cy="3760631"/>
          </a:xfrm>
        </p:spPr>
      </p:pic>
    </p:spTree>
    <p:extLst>
      <p:ext uri="{BB962C8B-B14F-4D97-AF65-F5344CB8AC3E}">
        <p14:creationId xmlns:p14="http://schemas.microsoft.com/office/powerpoint/2010/main" val="1050532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Фетишизм-</a:t>
            </a:r>
            <a:r>
              <a:rPr lang="ru-RU" dirty="0" smtClean="0"/>
              <a:t>поклоніння </a:t>
            </a:r>
            <a:r>
              <a:rPr lang="ru-RU" dirty="0"/>
              <a:t>предметам неживої природи </a:t>
            </a: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5777" y="2060620"/>
            <a:ext cx="4042893" cy="4069724"/>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93228" y="2060620"/>
            <a:ext cx="3729507" cy="4069724"/>
          </a:xfrm>
        </p:spPr>
      </p:pic>
    </p:spTree>
    <p:extLst>
      <p:ext uri="{BB962C8B-B14F-4D97-AF65-F5344CB8AC3E}">
        <p14:creationId xmlns:p14="http://schemas.microsoft.com/office/powerpoint/2010/main" val="3052868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Магія-</a:t>
            </a:r>
            <a:r>
              <a:rPr lang="ru-RU" dirty="0"/>
              <a:t> сукупність дій, що здійснюються з метою спричиняти події шляхом задіяння невидимих чи надприродних </a:t>
            </a:r>
            <a:r>
              <a:rPr lang="ru-RU" dirty="0" smtClean="0"/>
              <a:t>сил.</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53355" y="2472744"/>
            <a:ext cx="3664106" cy="3412901"/>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56779" y="2472744"/>
            <a:ext cx="3700865" cy="3412901"/>
          </a:xfrm>
        </p:spPr>
      </p:pic>
    </p:spTree>
    <p:extLst>
      <p:ext uri="{BB962C8B-B14F-4D97-AF65-F5344CB8AC3E}">
        <p14:creationId xmlns:p14="http://schemas.microsoft.com/office/powerpoint/2010/main" val="1275438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4000"/>
            <a:lum/>
          </a:blip>
          <a:srcRect/>
          <a:stretch>
            <a:fillRect t="-13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4567" y="2799232"/>
            <a:ext cx="10515600" cy="1325563"/>
          </a:xfrm>
        </p:spPr>
        <p:txBody>
          <a:bodyPr/>
          <a:lstStyle/>
          <a:p>
            <a:r>
              <a:rPr lang="uk-UA" dirty="0" smtClean="0"/>
              <a:t>1.Особливості первісного мистецтва.</a:t>
            </a:r>
            <a:endParaRPr lang="ru-RU" dirty="0"/>
          </a:p>
        </p:txBody>
      </p:sp>
    </p:spTree>
    <p:extLst>
      <p:ext uri="{BB962C8B-B14F-4D97-AF65-F5344CB8AC3E}">
        <p14:creationId xmlns:p14="http://schemas.microsoft.com/office/powerpoint/2010/main" val="3543444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6214" y="399620"/>
            <a:ext cx="11539471" cy="6340197"/>
          </a:xfrm>
          <a:prstGeom prst="rect">
            <a:avLst/>
          </a:prstGeom>
        </p:spPr>
        <p:txBody>
          <a:bodyPr wrap="square">
            <a:spAutoFit/>
          </a:bodyPr>
          <a:lstStyle/>
          <a:p>
            <a:pPr algn="ctr"/>
            <a:r>
              <a:rPr lang="ru-RU" sz="2800" b="0" i="0" dirty="0" smtClean="0">
                <a:solidFill>
                  <a:srgbClr val="000000"/>
                </a:solidFill>
                <a:effectLst/>
                <a:latin typeface="Times New Roman" panose="02020603050405020304" pitchFamily="18" charset="0"/>
                <a:cs typeface="Times New Roman" panose="02020603050405020304" pitchFamily="18" charset="0"/>
              </a:rPr>
              <a:t>Особливості первісного мистецтва.</a:t>
            </a:r>
          </a:p>
          <a:p>
            <a:pPr algn="ctr"/>
            <a:endParaRPr lang="ru-RU" b="0" i="0" dirty="0" smtClean="0">
              <a:solidFill>
                <a:srgbClr val="000000"/>
              </a:solidFill>
              <a:effectLst/>
              <a:latin typeface="Arial" panose="020B0604020202020204" pitchFamily="34" charset="0"/>
            </a:endParaRPr>
          </a:p>
          <a:p>
            <a:r>
              <a:rPr lang="ru-RU" sz="2000" b="0" dirty="0" smtClean="0">
                <a:solidFill>
                  <a:srgbClr val="000000"/>
                </a:solidFill>
                <a:effectLst/>
                <a:latin typeface="Times New Roman" panose="02020603050405020304" pitchFamily="18" charset="0"/>
                <a:cs typeface="Times New Roman" panose="02020603050405020304" pitchFamily="18" charset="0"/>
              </a:rPr>
              <a:t>Мистецтво на ранніх етапах розвитку людства </a:t>
            </a:r>
            <a:r>
              <a:rPr lang="ru-RU" sz="2000" dirty="0">
                <a:latin typeface="Times New Roman" panose="02020603050405020304" pitchFamily="18" charset="0"/>
                <a:cs typeface="Times New Roman" panose="02020603050405020304" pitchFamily="18" charset="0"/>
              </a:rPr>
              <a:t>можна</a:t>
            </a:r>
            <a:r>
              <a:rPr lang="ru-RU" sz="2000" b="0" dirty="0" smtClean="0">
                <a:solidFill>
                  <a:srgbClr val="000000"/>
                </a:solidFill>
                <a:effectLst/>
                <a:latin typeface="Times New Roman" panose="02020603050405020304" pitchFamily="18" charset="0"/>
                <a:cs typeface="Times New Roman" panose="02020603050405020304" pitchFamily="18" charset="0"/>
              </a:rPr>
              <a:t> розглядати як сво­єрідну магічну форму інобуття реальності, що є підставою для розповсюдження теорії магічного походження мистецтва, яка вважається найбільш поширеною та визнаною. Згідно до цієї теорії, першими митцями були шамани, а твори мистецтва – зображення тварин, на яких вони вражені списами чи стрілами – символізували успіх у полюванні тощо.</a:t>
            </a:r>
          </a:p>
          <a:p>
            <a:r>
              <a:rPr lang="ru-RU" sz="2000" b="0" dirty="0" smtClean="0">
                <a:solidFill>
                  <a:srgbClr val="000000"/>
                </a:solidFill>
                <a:effectLst/>
                <a:latin typeface="Times New Roman" panose="02020603050405020304" pitchFamily="18" charset="0"/>
                <a:cs typeface="Times New Roman" panose="02020603050405020304" pitchFamily="18" charset="0"/>
              </a:rPr>
              <a:t>Первісне мистецтво виступало універсальною мовою духовного життя первісного суспільства, виражало колективний погляд на світ, а не особисті погляди авторів художніх творів. Мистецтво як засіб виразу духовного життя первісної людини було безпосередньо вплетене в практичне життя. Тому ритуальні маски, статуетки, натільні та наскальні малюнки ніколи не виступали за властивими їм функці­ями для своїх творців в якості витворів мистецтва. Для первісної людини художня функція в них поки що немовби “спить”, і тому сьогодні, сприймаючи їх як мистецтво і відносячи їх до арсеналу художньої культури людства, сам термін «первісне мис­тецтво» нам слід вживати із значною мірою умовності.</a:t>
            </a:r>
          </a:p>
          <a:p>
            <a:r>
              <a:rPr lang="ru-RU" sz="2000" b="0" dirty="0" smtClean="0">
                <a:solidFill>
                  <a:srgbClr val="000000"/>
                </a:solidFill>
                <a:effectLst/>
                <a:latin typeface="Times New Roman" panose="02020603050405020304" pitchFamily="18" charset="0"/>
                <a:cs typeface="Times New Roman" panose="02020603050405020304" pitchFamily="18" charset="0"/>
              </a:rPr>
              <a:t>Вершиною первісного синтезу людської діяльності було образотворче мистецтво, яке починається із знаково-символічних зображень. Вони закріплювали необхідний досвід і важливі форми поведінки. Приблизно таке ж ідеологічне навантаження мав танок, який міг бути ритуальним та побутовим, мисливським і військовим, чоловічим або жіночим, імітував сцени господарської діяльності, статевих відносин тощо.</a:t>
            </a:r>
            <a:endParaRPr lang="ru-RU" sz="2000" b="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499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76325" y="815975"/>
            <a:ext cx="9780104" cy="5324535"/>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1" i="0" u="none" strike="noStrike" cap="none" normalizeH="0" baseline="0" dirty="0" smtClean="0">
                <a:ln>
                  <a:noFill/>
                </a:ln>
                <a:effectLst/>
                <a:latin typeface="Times New Roman" panose="02020603050405020304" pitchFamily="18" charset="0"/>
                <a:cs typeface="Times New Roman" panose="02020603050405020304" pitchFamily="18" charset="0"/>
              </a:rPr>
              <a:t>Пе́рвісне мисте́цтво</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 мистецтво, що склалося в умовах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2" tooltip="Первісне суспільство"/>
              </a:rPr>
              <a:t>первісного суспільства</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в процесі трудової діяльності людини. Виникло близько 30 тис. років тому, за доби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3" tooltip="Пізній палеоліт"/>
              </a:rPr>
              <a:t>пізнього палеоліту</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4"/>
              </a:rPr>
              <a:t>  </a:t>
            </a:r>
            <a:endPar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5" tooltip="Палеолітична Венера"/>
              </a:rPr>
              <a:t>Фігурка «венери»</a:t>
            </a:r>
            <a:endPar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Первісне мистецтво представлене, насамперед, розписами, рельєфними зображеннями на стінах печер і відкритих скелях. Зображували на них переважно тварин, на яких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6" tooltip="Полювання"/>
              </a:rPr>
              <a:t>полювали</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Часто малюнки гравірували на кістці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7" tooltip="Мамонт"/>
              </a:rPr>
              <a:t>мамонта</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або камені. Згодом виникла кругла скульптура — жіночі статуетки (т. з. венери), фігурки тварин тощо. Розквітло також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8" tooltip="Декоративно-ужиткове мистецтво"/>
              </a:rPr>
              <a:t>декоративно-ужиткове мистецтво</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широко відоме з розписів керамічного посуду.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В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9" tooltip="Україна"/>
              </a:rPr>
              <a:t>Україні</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первісне мистецтво представлене визначними пам'ятками різних етапів його розвитку: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3" tooltip="Пізній палеоліт"/>
              </a:rPr>
              <a:t>пізній палеоліт</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 знахідками з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10" tooltip="Мізинська стоянка"/>
              </a:rPr>
              <a:t>Мізинської стоянки</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11" tooltip="Неоліт"/>
              </a:rPr>
              <a:t>неоліт</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та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12" tooltip="Енеоліт"/>
              </a:rPr>
              <a:t>енеоліт</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розписами з Кам'яної могили, мистецтво землеробсько-скотарських племен 3-2 тис р. до н. е. — розписною керамікою та дрібною пластикою </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hlinkClick r:id="rId13" tooltip="Трипільська культура"/>
              </a:rPr>
              <a:t>трипільської культури</a:t>
            </a:r>
            <a:r>
              <a:rPr kumimoji="0" lang="ru-RU" altLang="ru-RU" sz="2000" b="0" i="0" u="none" strike="noStrike" cap="none" normalizeH="0" baseline="0" dirty="0" smtClean="0">
                <a:ln>
                  <a:noFill/>
                </a:ln>
                <a:effectLst/>
                <a:latin typeface="Times New Roman" panose="02020603050405020304" pitchFamily="18" charset="0"/>
                <a:cs typeface="Times New Roman" panose="02020603050405020304" pitchFamily="18" charset="0"/>
              </a:rPr>
              <a:t>, мистецтво доби міді та бронзи — пам'ятками з Усатівських поселень та курганів.</a:t>
            </a:r>
          </a:p>
        </p:txBody>
      </p:sp>
      <p:sp>
        <p:nvSpPr>
          <p:cNvPr id="3" name="AutoShape 3" descr="https://upload.wikimedia.org/wikipedia/commons/thumb/8/89/Venus_de_Lespugue_%28replica%29.jpg/200px-Venus_de_Lespugue_%28replica%29.jpg">
            <a:hlinkClick r:id="rId4"/>
          </p:cNvPr>
          <p:cNvSpPr>
            <a:spLocks noChangeAspect="1" noChangeArrowheads="1"/>
          </p:cNvSpPr>
          <p:nvPr/>
        </p:nvSpPr>
        <p:spPr bwMode="auto">
          <a:xfrm>
            <a:off x="3472332" y="553791"/>
            <a:ext cx="19050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Tree>
    <p:extLst>
      <p:ext uri="{BB962C8B-B14F-4D97-AF65-F5344CB8AC3E}">
        <p14:creationId xmlns:p14="http://schemas.microsoft.com/office/powerpoint/2010/main" val="890216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Печера Ласко</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199" y="2302881"/>
            <a:ext cx="4635321" cy="3396826"/>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302881"/>
            <a:ext cx="5181600" cy="3396826"/>
          </a:xfrm>
        </p:spPr>
      </p:pic>
    </p:spTree>
    <p:extLst>
      <p:ext uri="{BB962C8B-B14F-4D97-AF65-F5344CB8AC3E}">
        <p14:creationId xmlns:p14="http://schemas.microsoft.com/office/powerpoint/2010/main" val="649577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Печера Шове</a:t>
            </a:r>
            <a:endParaRPr lang="ru-RU"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13645" y="2408349"/>
            <a:ext cx="4082603" cy="3503054"/>
          </a:xfrm>
        </p:spPr>
      </p:pic>
      <p:pic>
        <p:nvPicPr>
          <p:cNvPr id="6" name="Объект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632620" y="2408349"/>
            <a:ext cx="4399208" cy="3503054"/>
          </a:xfrm>
        </p:spPr>
      </p:pic>
    </p:spTree>
    <p:extLst>
      <p:ext uri="{BB962C8B-B14F-4D97-AF65-F5344CB8AC3E}">
        <p14:creationId xmlns:p14="http://schemas.microsoft.com/office/powerpoint/2010/main" val="1989713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6837" y="2747716"/>
            <a:ext cx="10515600" cy="1325563"/>
          </a:xfrm>
        </p:spPr>
        <p:txBody>
          <a:bodyPr/>
          <a:lstStyle/>
          <a:p>
            <a:r>
              <a:rPr lang="uk-UA" dirty="0" smtClean="0"/>
              <a:t>2.Первісне мистецтво як засіб комунікації.</a:t>
            </a:r>
            <a:endParaRPr lang="ru-RU" dirty="0"/>
          </a:p>
        </p:txBody>
      </p:sp>
    </p:spTree>
    <p:extLst>
      <p:ext uri="{BB962C8B-B14F-4D97-AF65-F5344CB8AC3E}">
        <p14:creationId xmlns:p14="http://schemas.microsoft.com/office/powerpoint/2010/main" val="358720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98490" y="686124"/>
            <a:ext cx="10393249" cy="5724644"/>
          </a:xfrm>
          <a:prstGeom prst="rect">
            <a:avLst/>
          </a:prstGeom>
        </p:spPr>
        <p:txBody>
          <a:bodyPr wrap="square">
            <a:spAutoFit/>
          </a:bodyPr>
          <a:lstStyle/>
          <a:p>
            <a:r>
              <a:rPr lang="ru-RU" sz="2400" dirty="0" smtClean="0">
                <a:effectLst/>
                <a:latin typeface="Times New Roman" panose="02020603050405020304" pitchFamily="18" charset="0"/>
                <a:cs typeface="Times New Roman" panose="02020603050405020304" pitchFamily="18" charset="0"/>
              </a:rPr>
              <a:t>                                Первісне мистецтво як засіб комунікації.</a:t>
            </a:r>
          </a:p>
          <a:p>
            <a:r>
              <a:rPr lang="ru-RU" dirty="0" smtClean="0">
                <a:effectLst/>
                <a:latin typeface="Times New Roman" panose="02020603050405020304" pitchFamily="18" charset="0"/>
                <a:cs typeface="Times New Roman" panose="02020603050405020304" pitchFamily="18" charset="0"/>
              </a:rPr>
              <a:t>Виникнення мистецтва</a:t>
            </a:r>
            <a:endParaRPr lang="ru-RU" dirty="0">
              <a:latin typeface="Times New Roman" panose="02020603050405020304" pitchFamily="18" charset="0"/>
              <a:cs typeface="Times New Roman" panose="02020603050405020304" pitchFamily="18" charset="0"/>
            </a:endParaRPr>
          </a:p>
          <a:p>
            <a:r>
              <a:rPr lang="ru-RU" dirty="0" smtClean="0">
                <a:effectLst/>
                <a:latin typeface="Times New Roman" panose="02020603050405020304" pitchFamily="18" charset="0"/>
                <a:cs typeface="Times New Roman" panose="02020603050405020304" pitchFamily="18" charset="0"/>
              </a:rPr>
              <a:t> Мистецтво зміцнювало </a:t>
            </a:r>
            <a:r>
              <a:rPr lang="ru-RU" strike="noStrike" dirty="0" smtClean="0">
                <a:effectLst/>
                <a:latin typeface="Times New Roman" panose="02020603050405020304" pitchFamily="18" charset="0"/>
                <a:cs typeface="Times New Roman" panose="02020603050405020304" pitchFamily="18" charset="0"/>
                <a:hlinkClick r:id="rId2" tooltip="Соціальні зв'язки (страница не существует)"/>
              </a:rPr>
              <a:t>соціальні зв'язки</a:t>
            </a:r>
            <a:r>
              <a:rPr lang="ru-RU" dirty="0" smtClean="0">
                <a:effectLst/>
                <a:latin typeface="Times New Roman" panose="02020603050405020304" pitchFamily="18" charset="0"/>
                <a:cs typeface="Times New Roman" panose="02020603050405020304" pitchFamily="18" charset="0"/>
              </a:rPr>
              <a:t>, допомагало формуванню первісної общини, ставало засобом передачі досвіду. Види </a:t>
            </a:r>
            <a:r>
              <a:rPr lang="ru-RU" strike="noStrike" dirty="0" smtClean="0">
                <a:effectLst/>
                <a:latin typeface="Times New Roman" panose="02020603050405020304" pitchFamily="18" charset="0"/>
                <a:cs typeface="Times New Roman" panose="02020603050405020304" pitchFamily="18" charset="0"/>
                <a:hlinkClick r:id="rId3" tooltip="Образотворче мистецтво"/>
              </a:rPr>
              <a:t>образотворчого мистецтва</a:t>
            </a:r>
            <a:r>
              <a:rPr lang="ru-RU" dirty="0" smtClean="0">
                <a:effectLst/>
                <a:latin typeface="Times New Roman" panose="02020603050405020304" pitchFamily="18" charset="0"/>
                <a:cs typeface="Times New Roman" panose="02020603050405020304" pitchFamily="18" charset="0"/>
              </a:rPr>
              <a:t> палеоліту досить різноманітні: </a:t>
            </a:r>
            <a:r>
              <a:rPr lang="ru-RU" strike="noStrike" dirty="0" smtClean="0">
                <a:effectLst/>
                <a:latin typeface="Times New Roman" panose="02020603050405020304" pitchFamily="18" charset="0"/>
                <a:cs typeface="Times New Roman" panose="02020603050405020304" pitchFamily="18" charset="0"/>
                <a:hlinkClick r:id="rId4" tooltip="Петрогліфи"/>
              </a:rPr>
              <a:t>петрогліфи</a:t>
            </a:r>
            <a:r>
              <a:rPr lang="ru-RU" dirty="0" smtClean="0">
                <a:effectLst/>
                <a:latin typeface="Times New Roman" panose="02020603050405020304" pitchFamily="18" charset="0"/>
                <a:cs typeface="Times New Roman" panose="02020603050405020304" pitchFamily="18" charset="0"/>
              </a:rPr>
              <a:t> (зображення </a:t>
            </a:r>
            <a:r>
              <a:rPr lang="ru-RU" strike="noStrike" dirty="0" smtClean="0">
                <a:effectLst/>
                <a:latin typeface="Times New Roman" panose="02020603050405020304" pitchFamily="18" charset="0"/>
                <a:cs typeface="Times New Roman" panose="02020603050405020304" pitchFamily="18" charset="0"/>
                <a:hlinkClick r:id="rId5" tooltip="Тварини"/>
              </a:rPr>
              <a:t>тварин</a:t>
            </a:r>
            <a:r>
              <a:rPr lang="ru-RU" dirty="0" smtClean="0">
                <a:effectLst/>
                <a:latin typeface="Times New Roman" panose="02020603050405020304" pitchFamily="18" charset="0"/>
                <a:cs typeface="Times New Roman" panose="02020603050405020304" pitchFamily="18" charset="0"/>
              </a:rPr>
              <a:t> і </a:t>
            </a:r>
            <a:r>
              <a:rPr lang="ru-RU" strike="noStrike" dirty="0" smtClean="0">
                <a:effectLst/>
                <a:latin typeface="Times New Roman" panose="02020603050405020304" pitchFamily="18" charset="0"/>
                <a:cs typeface="Times New Roman" panose="02020603050405020304" pitchFamily="18" charset="0"/>
                <a:hlinkClick r:id="rId6" tooltip="Людина (страница не существует)"/>
              </a:rPr>
              <a:t>людей</a:t>
            </a:r>
            <a:r>
              <a:rPr lang="ru-RU" dirty="0" smtClean="0">
                <a:effectLst/>
                <a:latin typeface="Times New Roman" panose="02020603050405020304" pitchFamily="18" charset="0"/>
                <a:cs typeface="Times New Roman" panose="02020603050405020304" pitchFamily="18" charset="0"/>
              </a:rPr>
              <a:t>, виконані на камені), </a:t>
            </a:r>
            <a:r>
              <a:rPr lang="ru-RU" strike="noStrike" dirty="0" smtClean="0">
                <a:effectLst/>
                <a:latin typeface="Times New Roman" panose="02020603050405020304" pitchFamily="18" charset="0"/>
                <a:cs typeface="Times New Roman" panose="02020603050405020304" pitchFamily="18" charset="0"/>
                <a:hlinkClick r:id="rId7" tooltip="Гравюра (страница не существует)"/>
              </a:rPr>
              <a:t>гравюри</a:t>
            </a:r>
            <a:r>
              <a:rPr lang="ru-RU" dirty="0" smtClean="0">
                <a:effectLst/>
                <a:latin typeface="Times New Roman" panose="02020603050405020304" pitchFamily="18" charset="0"/>
                <a:cs typeface="Times New Roman" panose="02020603050405020304" pitchFamily="18" charset="0"/>
              </a:rPr>
              <a:t> на </a:t>
            </a:r>
            <a:r>
              <a:rPr lang="ru-RU" strike="noStrike" dirty="0" smtClean="0">
                <a:effectLst/>
                <a:latin typeface="Times New Roman" panose="02020603050405020304" pitchFamily="18" charset="0"/>
                <a:cs typeface="Times New Roman" panose="02020603050405020304" pitchFamily="18" charset="0"/>
                <a:hlinkClick r:id="rId8" tooltip="Кістка"/>
              </a:rPr>
              <a:t>кістках</a:t>
            </a:r>
            <a:r>
              <a:rPr lang="ru-RU" dirty="0" smtClean="0">
                <a:effectLst/>
                <a:latin typeface="Times New Roman" panose="02020603050405020304" pitchFamily="18" charset="0"/>
                <a:cs typeface="Times New Roman" panose="02020603050405020304" pitchFamily="18" charset="0"/>
              </a:rPr>
              <a:t> і </a:t>
            </a:r>
            <a:r>
              <a:rPr lang="ru-RU" strike="noStrike" dirty="0" smtClean="0">
                <a:effectLst/>
                <a:latin typeface="Times New Roman" panose="02020603050405020304" pitchFamily="18" charset="0"/>
                <a:cs typeface="Times New Roman" panose="02020603050405020304" pitchFamily="18" charset="0"/>
                <a:hlinkClick r:id="rId9" tooltip="Роги (страница не существует)"/>
              </a:rPr>
              <a:t>рогах</a:t>
            </a:r>
            <a:r>
              <a:rPr lang="ru-RU" dirty="0" smtClean="0">
                <a:effectLst/>
                <a:latin typeface="Times New Roman" panose="02020603050405020304" pitchFamily="18" charset="0"/>
                <a:cs typeface="Times New Roman" panose="02020603050405020304" pitchFamily="18" charset="0"/>
              </a:rPr>
              <a:t>, </a:t>
            </a:r>
            <a:r>
              <a:rPr lang="ru-RU" strike="noStrike" dirty="0" smtClean="0">
                <a:effectLst/>
                <a:latin typeface="Times New Roman" panose="02020603050405020304" pitchFamily="18" charset="0"/>
                <a:cs typeface="Times New Roman" panose="02020603050405020304" pitchFamily="18" charset="0"/>
                <a:hlinkClick r:id="rId10" tooltip="Рельєф"/>
              </a:rPr>
              <a:t>рельєфи</a:t>
            </a:r>
            <a:r>
              <a:rPr lang="ru-RU" dirty="0" smtClean="0">
                <a:effectLst/>
                <a:latin typeface="Times New Roman" panose="02020603050405020304" pitchFamily="18" charset="0"/>
                <a:cs typeface="Times New Roman" panose="02020603050405020304" pitchFamily="18" charset="0"/>
              </a:rPr>
              <a:t>, </a:t>
            </a:r>
            <a:r>
              <a:rPr lang="ru-RU" strike="noStrike" dirty="0" smtClean="0">
                <a:effectLst/>
                <a:latin typeface="Times New Roman" panose="02020603050405020304" pitchFamily="18" charset="0"/>
                <a:cs typeface="Times New Roman" panose="02020603050405020304" pitchFamily="18" charset="0"/>
                <a:hlinkClick r:id="rId11" tooltip="Малюнок (страница не существует)"/>
              </a:rPr>
              <a:t>малюнки</a:t>
            </a:r>
            <a:r>
              <a:rPr lang="ru-RU" dirty="0" smtClean="0">
                <a:effectLst/>
                <a:latin typeface="Times New Roman" panose="02020603050405020304" pitchFamily="18" charset="0"/>
                <a:cs typeface="Times New Roman" panose="02020603050405020304" pitchFamily="18" charset="0"/>
              </a:rPr>
              <a:t>, глиняні і кам'яні </a:t>
            </a:r>
            <a:r>
              <a:rPr lang="ru-RU" strike="noStrike" dirty="0" smtClean="0">
                <a:effectLst/>
                <a:latin typeface="Times New Roman" panose="02020603050405020304" pitchFamily="18" charset="0"/>
                <a:cs typeface="Times New Roman" panose="02020603050405020304" pitchFamily="18" charset="0"/>
                <a:hlinkClick r:id="rId12" tooltip="Скульптури (страница не существует)"/>
              </a:rPr>
              <a:t>скульптури</a:t>
            </a:r>
            <a:r>
              <a:rPr lang="ru-RU" dirty="0" smtClean="0">
                <a:effectLst/>
                <a:latin typeface="Times New Roman" panose="02020603050405020304" pitchFamily="18" charset="0"/>
                <a:cs typeface="Times New Roman" panose="02020603050405020304" pitchFamily="18" charset="0"/>
              </a:rPr>
              <a:t>.</a:t>
            </a:r>
          </a:p>
          <a:p>
            <a:r>
              <a:rPr lang="ru-RU" dirty="0" smtClean="0">
                <a:effectLst/>
                <a:latin typeface="Times New Roman" panose="02020603050405020304" pitchFamily="18" charset="0"/>
                <a:cs typeface="Times New Roman" panose="02020603050405020304" pitchFamily="18" charset="0"/>
              </a:rPr>
              <a:t>Більшість вчених пов'язує появу у людини потреби передати навколишній світ художніми засобами з релігійними магічними уявленнями, виникнення яких належить до того самого часу. </a:t>
            </a:r>
            <a:r>
              <a:rPr lang="ru-RU" strike="noStrike" dirty="0" smtClean="0">
                <a:effectLst/>
                <a:latin typeface="Times New Roman" panose="02020603050405020304" pitchFamily="18" charset="0"/>
                <a:cs typeface="Times New Roman" panose="02020603050405020304" pitchFamily="18" charset="0"/>
                <a:hlinkClick r:id="rId13" tooltip="Етнографія"/>
              </a:rPr>
              <a:t>Етнографія</a:t>
            </a:r>
            <a:r>
              <a:rPr lang="ru-RU" dirty="0" smtClean="0">
                <a:effectLst/>
                <a:latin typeface="Times New Roman" panose="02020603050405020304" pitchFamily="18" charset="0"/>
                <a:cs typeface="Times New Roman" panose="02020603050405020304" pitchFamily="18" charset="0"/>
              </a:rPr>
              <a:t> знає безліч прикладів, коли </a:t>
            </a:r>
            <a:r>
              <a:rPr lang="ru-RU" strike="noStrike" dirty="0" smtClean="0">
                <a:effectLst/>
                <a:latin typeface="Times New Roman" panose="02020603050405020304" pitchFamily="18" charset="0"/>
                <a:cs typeface="Times New Roman" panose="02020603050405020304" pitchFamily="18" charset="0"/>
                <a:hlinkClick r:id="rId14" tooltip="Заклинання (страница не существует)"/>
              </a:rPr>
              <a:t>заклинання</a:t>
            </a:r>
            <a:r>
              <a:rPr lang="ru-RU" dirty="0" smtClean="0">
                <a:effectLst/>
                <a:latin typeface="Times New Roman" panose="02020603050405020304" pitchFamily="18" charset="0"/>
                <a:cs typeface="Times New Roman" panose="02020603050405020304" pitchFamily="18" charset="0"/>
              </a:rPr>
              <a:t>, танці навколо зображень вважалися засобом впливу на реальних тварин. Так, </a:t>
            </a:r>
            <a:r>
              <a:rPr lang="ru-RU" strike="noStrike" dirty="0" smtClean="0">
                <a:effectLst/>
                <a:latin typeface="Times New Roman" panose="02020603050405020304" pitchFamily="18" charset="0"/>
                <a:cs typeface="Times New Roman" panose="02020603050405020304" pitchFamily="18" charset="0"/>
                <a:hlinkClick r:id="rId15" tooltip="Австралія"/>
              </a:rPr>
              <a:t>австралійські</a:t>
            </a:r>
            <a:r>
              <a:rPr lang="ru-RU" dirty="0" smtClean="0">
                <a:effectLst/>
                <a:latin typeface="Times New Roman" panose="02020603050405020304" pitchFamily="18" charset="0"/>
                <a:cs typeface="Times New Roman" panose="02020603050405020304" pitchFamily="18" charset="0"/>
              </a:rPr>
              <a:t> </a:t>
            </a:r>
            <a:r>
              <a:rPr lang="ru-RU" strike="noStrike" dirty="0" smtClean="0">
                <a:effectLst/>
                <a:latin typeface="Times New Roman" panose="02020603050405020304" pitchFamily="18" charset="0"/>
                <a:cs typeface="Times New Roman" panose="02020603050405020304" pitchFamily="18" charset="0"/>
                <a:hlinkClick r:id="rId16" tooltip="Аборигени"/>
              </a:rPr>
              <a:t>аборигени</a:t>
            </a:r>
            <a:r>
              <a:rPr lang="ru-RU" dirty="0" smtClean="0">
                <a:effectLst/>
                <a:latin typeface="Times New Roman" panose="02020603050405020304" pitchFamily="18" charset="0"/>
                <a:cs typeface="Times New Roman" panose="02020603050405020304" pitchFamily="18" charset="0"/>
              </a:rPr>
              <a:t> і сьогодні вірять: якщо чоловіки намалюють або «освіжать» новим розфарбуванням зображення тварин або рослин на стінах священної печери, то справжні тварини і рослини будуть добре розмножуватися. Серед малюнків палеоліту рідко, але зустрічаються зображення людей у </a:t>
            </a:r>
            <a:r>
              <a:rPr lang="ru-RU" strike="noStrike" dirty="0" smtClean="0">
                <a:effectLst/>
                <a:latin typeface="Times New Roman" panose="02020603050405020304" pitchFamily="18" charset="0"/>
                <a:cs typeface="Times New Roman" panose="02020603050405020304" pitchFamily="18" charset="0"/>
                <a:hlinkClick r:id="rId17" tooltip="Маска"/>
              </a:rPr>
              <a:t>масках</a:t>
            </a:r>
            <a:r>
              <a:rPr lang="ru-RU" dirty="0" smtClean="0">
                <a:effectLst/>
                <a:latin typeface="Times New Roman" panose="02020603050405020304" pitchFamily="18" charset="0"/>
                <a:cs typeface="Times New Roman" panose="02020603050405020304" pitchFamily="18" charset="0"/>
              </a:rPr>
              <a:t>. Широко відомий так званий «Чаклун» з </a:t>
            </a:r>
            <a:r>
              <a:rPr lang="ru-RU" strike="noStrike" dirty="0" smtClean="0">
                <a:effectLst/>
                <a:latin typeface="Times New Roman" panose="02020603050405020304" pitchFamily="18" charset="0"/>
                <a:cs typeface="Times New Roman" panose="02020603050405020304" pitchFamily="18" charset="0"/>
                <a:hlinkClick r:id="rId18" tooltip="Печера Трьох братів (страница не существует)"/>
              </a:rPr>
              <a:t>печери Трьох братів</a:t>
            </a:r>
            <a:r>
              <a:rPr lang="ru-RU" dirty="0" smtClean="0">
                <a:effectLst/>
                <a:latin typeface="Times New Roman" panose="02020603050405020304" pitchFamily="18" charset="0"/>
                <a:cs typeface="Times New Roman" panose="02020603050405020304" pitchFamily="18" charset="0"/>
              </a:rPr>
              <a:t> у Франції — напіволень-напівлюдина. Мистецтво танцю, ймовірно, також розвивається з імітації поведінки тварин, мисливських і військових вправ.</a:t>
            </a:r>
          </a:p>
          <a:p>
            <a:r>
              <a:rPr lang="ru-RU" dirty="0" smtClean="0">
                <a:effectLst/>
                <a:latin typeface="Times New Roman" panose="02020603050405020304" pitchFamily="18" charset="0"/>
                <a:cs typeface="Times New Roman" panose="02020603050405020304" pitchFamily="18" charset="0"/>
              </a:rPr>
              <a:t>Питання про шляхи становлення образотворчого мистецтва є складною науковою проблемою. Одні дослідники першим прагненням зобразити щось вважають смуги на наносному шарі </a:t>
            </a:r>
            <a:r>
              <a:rPr lang="ru-RU" strike="noStrike" dirty="0" smtClean="0">
                <a:effectLst/>
                <a:latin typeface="Times New Roman" panose="02020603050405020304" pitchFamily="18" charset="0"/>
                <a:cs typeface="Times New Roman" panose="02020603050405020304" pitchFamily="18" charset="0"/>
                <a:hlinkClick r:id="rId19" tooltip="Глина"/>
              </a:rPr>
              <a:t>глини</a:t>
            </a:r>
            <a:r>
              <a:rPr lang="ru-RU" dirty="0" smtClean="0">
                <a:effectLst/>
                <a:latin typeface="Times New Roman" panose="02020603050405020304" pitchFamily="18" charset="0"/>
                <a:cs typeface="Times New Roman" panose="02020603050405020304" pitchFamily="18" charset="0"/>
              </a:rPr>
              <a:t> на стінах печер (їх називають «маскарони») і «відбитки» рук. Інші ж доводять, що найдавнішим було «натуральне» мистецтво — виготовлення </a:t>
            </a:r>
            <a:r>
              <a:rPr lang="ru-RU" strike="noStrike" dirty="0" smtClean="0">
                <a:effectLst/>
                <a:latin typeface="Times New Roman" panose="02020603050405020304" pitchFamily="18" charset="0"/>
                <a:cs typeface="Times New Roman" panose="02020603050405020304" pitchFamily="18" charset="0"/>
                <a:hlinkClick r:id="rId20" tooltip="Опудало (страница не существует)"/>
              </a:rPr>
              <a:t>опудал</a:t>
            </a:r>
            <a:r>
              <a:rPr lang="ru-RU" dirty="0" smtClean="0">
                <a:effectLst/>
                <a:latin typeface="Times New Roman" panose="02020603050405020304" pitchFamily="18" charset="0"/>
                <a:cs typeface="Times New Roman" panose="02020603050405020304" pitchFamily="18" charset="0"/>
              </a:rPr>
              <a:t> тварин, на цій основі виникла скульптура, а вже потім — </a:t>
            </a:r>
            <a:r>
              <a:rPr lang="ru-RU" strike="noStrike" dirty="0" smtClean="0">
                <a:effectLst/>
                <a:latin typeface="Times New Roman" panose="02020603050405020304" pitchFamily="18" charset="0"/>
                <a:cs typeface="Times New Roman" panose="02020603050405020304" pitchFamily="18" charset="0"/>
                <a:hlinkClick r:id="rId10" tooltip="Рельєф"/>
              </a:rPr>
              <a:t>рельєф</a:t>
            </a:r>
            <a:r>
              <a:rPr lang="ru-RU" dirty="0" smtClean="0">
                <a:effectLst/>
                <a:latin typeface="Times New Roman" panose="02020603050405020304" pitchFamily="18" charset="0"/>
                <a:cs typeface="Times New Roman" panose="02020603050405020304" pitchFamily="18" charset="0"/>
              </a:rPr>
              <a:t>, </a:t>
            </a:r>
            <a:r>
              <a:rPr lang="ru-RU" strike="noStrike" dirty="0" smtClean="0">
                <a:effectLst/>
                <a:latin typeface="Times New Roman" panose="02020603050405020304" pitchFamily="18" charset="0"/>
                <a:cs typeface="Times New Roman" panose="02020603050405020304" pitchFamily="18" charset="0"/>
                <a:hlinkClick r:id="rId7" tooltip="Гравюра (страница не существует)"/>
              </a:rPr>
              <a:t>гравюра</a:t>
            </a:r>
            <a:r>
              <a:rPr lang="ru-RU" dirty="0" smtClean="0">
                <a:effectLst/>
                <a:latin typeface="Times New Roman" panose="02020603050405020304" pitchFamily="18" charset="0"/>
                <a:cs typeface="Times New Roman" panose="02020603050405020304" pitchFamily="18" charset="0"/>
              </a:rPr>
              <a:t>, </a:t>
            </a:r>
            <a:r>
              <a:rPr lang="ru-RU" strike="noStrike" dirty="0" smtClean="0">
                <a:effectLst/>
                <a:latin typeface="Times New Roman" panose="02020603050405020304" pitchFamily="18" charset="0"/>
                <a:cs typeface="Times New Roman" panose="02020603050405020304" pitchFamily="18" charset="0"/>
                <a:hlinkClick r:id="rId11" tooltip="Малюнок (страница не существует)"/>
              </a:rPr>
              <a:t>малюнок</a:t>
            </a:r>
            <a:r>
              <a:rPr lang="ru-RU" dirty="0" smtClean="0">
                <a:effectLst/>
                <a:latin typeface="Times New Roman" panose="02020603050405020304" pitchFamily="18" charset="0"/>
                <a:cs typeface="Times New Roman" panose="02020603050405020304" pitchFamily="18" charset="0"/>
              </a:rPr>
              <a:t>.</a:t>
            </a:r>
            <a:endParaRPr lang="ru-RU"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2971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7735" y="702791"/>
            <a:ext cx="9504609" cy="4708981"/>
          </a:xfrm>
          <a:prstGeom prst="rect">
            <a:avLst/>
          </a:prstGeom>
        </p:spPr>
        <p:txBody>
          <a:bodyPr wrap="square">
            <a:spAutoFit/>
          </a:bodyPr>
          <a:lstStyle/>
          <a:p>
            <a:r>
              <a:rPr lang="ru-RU" sz="2000" dirty="0" smtClean="0">
                <a:latin typeface="Times New Roman" panose="02020603050405020304" pitchFamily="18" charset="0"/>
                <a:cs typeface="Times New Roman" panose="02020603050405020304" pitchFamily="18" charset="0"/>
              </a:rPr>
              <a:t>Працювали давні художники при світлі </a:t>
            </a:r>
            <a:r>
              <a:rPr lang="ru-RU" sz="2000" strike="noStrike" dirty="0" smtClean="0">
                <a:latin typeface="Times New Roman" panose="02020603050405020304" pitchFamily="18" charset="0"/>
                <a:cs typeface="Times New Roman" panose="02020603050405020304" pitchFamily="18" charset="0"/>
                <a:hlinkClick r:id="rId2" tooltip="Смолоскип (страница не существует)"/>
              </a:rPr>
              <a:t>смолоскип</a:t>
            </a:r>
            <a:r>
              <a:rPr lang="ru-RU" sz="2000" dirty="0" smtClean="0">
                <a:latin typeface="Times New Roman" panose="02020603050405020304" pitchFamily="18" charset="0"/>
                <a:cs typeface="Times New Roman" panose="02020603050405020304" pitchFamily="18" charset="0"/>
              </a:rPr>
              <a:t>ів або </a:t>
            </a:r>
            <a:r>
              <a:rPr lang="ru-RU" sz="2000" strike="noStrike" dirty="0" smtClean="0">
                <a:latin typeface="Times New Roman" panose="02020603050405020304" pitchFamily="18" charset="0"/>
                <a:cs typeface="Times New Roman" panose="02020603050405020304" pitchFamily="18" charset="0"/>
                <a:hlinkClick r:id="rId3" tooltip="Світильник (страница не существует)"/>
              </a:rPr>
              <a:t>світильник</a:t>
            </a:r>
            <a:r>
              <a:rPr lang="ru-RU" sz="2000" dirty="0" smtClean="0">
                <a:latin typeface="Times New Roman" panose="02020603050405020304" pitchFamily="18" charset="0"/>
                <a:cs typeface="Times New Roman" panose="02020603050405020304" pitchFamily="18" charset="0"/>
              </a:rPr>
              <a:t>ів з мохом. Рукою чи примітивними </a:t>
            </a:r>
            <a:r>
              <a:rPr lang="ru-RU" sz="2000" strike="noStrike" dirty="0" smtClean="0">
                <a:latin typeface="Times New Roman" panose="02020603050405020304" pitchFamily="18" charset="0"/>
                <a:cs typeface="Times New Roman" panose="02020603050405020304" pitchFamily="18" charset="0"/>
                <a:hlinkClick r:id="rId4" tooltip="Пензель (страница не существует)"/>
              </a:rPr>
              <a:t>пензлями</a:t>
            </a:r>
            <a:r>
              <a:rPr lang="ru-RU" sz="2000" dirty="0" smtClean="0">
                <a:latin typeface="Times New Roman" panose="02020603050405020304" pitchFamily="18" charset="0"/>
                <a:cs typeface="Times New Roman" panose="02020603050405020304" pitchFamily="18" charset="0"/>
              </a:rPr>
              <a:t> (жмут </a:t>
            </a:r>
            <a:r>
              <a:rPr lang="ru-RU" sz="2000" strike="noStrike" dirty="0" smtClean="0">
                <a:latin typeface="Times New Roman" panose="02020603050405020304" pitchFamily="18" charset="0"/>
                <a:cs typeface="Times New Roman" panose="02020603050405020304" pitchFamily="18" charset="0"/>
                <a:hlinkClick r:id="rId5" tooltip="Вовна (страница не существует)"/>
              </a:rPr>
              <a:t>вовни</a:t>
            </a:r>
            <a:r>
              <a:rPr lang="ru-RU" sz="2000" dirty="0" smtClean="0">
                <a:latin typeface="Times New Roman" panose="02020603050405020304" pitchFamily="18" charset="0"/>
                <a:cs typeface="Times New Roman" panose="02020603050405020304" pitchFamily="18" charset="0"/>
              </a:rPr>
              <a:t>, пучок </a:t>
            </a:r>
            <a:r>
              <a:rPr lang="ru-RU" sz="2000" strike="noStrike" dirty="0" smtClean="0">
                <a:latin typeface="Times New Roman" panose="02020603050405020304" pitchFamily="18" charset="0"/>
                <a:cs typeface="Times New Roman" panose="02020603050405020304" pitchFamily="18" charset="0"/>
                <a:hlinkClick r:id="rId6" tooltip="Трава"/>
              </a:rPr>
              <a:t>трави</a:t>
            </a:r>
            <a:r>
              <a:rPr lang="ru-RU" sz="2000" dirty="0" smtClean="0">
                <a:latin typeface="Times New Roman" panose="02020603050405020304" pitchFamily="18" charset="0"/>
                <a:cs typeface="Times New Roman" panose="02020603050405020304" pitchFamily="18" charset="0"/>
              </a:rPr>
              <a:t>) наносилися </a:t>
            </a:r>
            <a:r>
              <a:rPr lang="ru-RU" sz="2000" strike="noStrike" dirty="0" smtClean="0">
                <a:latin typeface="Times New Roman" panose="02020603050405020304" pitchFamily="18" charset="0"/>
                <a:cs typeface="Times New Roman" panose="02020603050405020304" pitchFamily="18" charset="0"/>
                <a:hlinkClick r:id="rId7" tooltip="Сажа (страница не существует)"/>
              </a:rPr>
              <a:t>сажа</a:t>
            </a:r>
            <a:r>
              <a:rPr lang="ru-RU" sz="2000" dirty="0" smtClean="0">
                <a:latin typeface="Times New Roman" panose="02020603050405020304" pitchFamily="18" charset="0"/>
                <a:cs typeface="Times New Roman" panose="02020603050405020304" pitchFamily="18" charset="0"/>
              </a:rPr>
              <a:t>, </a:t>
            </a:r>
            <a:r>
              <a:rPr lang="ru-RU" sz="2000" strike="noStrike" dirty="0" smtClean="0">
                <a:latin typeface="Times New Roman" panose="02020603050405020304" pitchFamily="18" charset="0"/>
                <a:cs typeface="Times New Roman" panose="02020603050405020304" pitchFamily="18" charset="0"/>
                <a:hlinkClick r:id="rId8" tooltip="Мінеральні фарби (страница не существует)"/>
              </a:rPr>
              <a:t>мінеральні фарби</a:t>
            </a:r>
            <a:r>
              <a:rPr lang="ru-RU" sz="2000" dirty="0" smtClean="0">
                <a:latin typeface="Times New Roman" panose="02020603050405020304" pitchFamily="18" charset="0"/>
                <a:cs typeface="Times New Roman" panose="02020603050405020304" pitchFamily="18" charset="0"/>
              </a:rPr>
              <a:t>. Широко застосовували </a:t>
            </a:r>
            <a:r>
              <a:rPr lang="ru-RU" sz="2000" strike="noStrike" dirty="0" smtClean="0">
                <a:latin typeface="Times New Roman" panose="02020603050405020304" pitchFamily="18" charset="0"/>
                <a:cs typeface="Times New Roman" panose="02020603050405020304" pitchFamily="18" charset="0"/>
                <a:hlinkClick r:id="rId9" tooltip="Охра (страница не существует)"/>
              </a:rPr>
              <a:t>охру</a:t>
            </a:r>
            <a:r>
              <a:rPr lang="ru-RU" sz="2000" dirty="0" smtClean="0">
                <a:latin typeface="Times New Roman" panose="02020603050405020304" pitchFamily="18" charset="0"/>
                <a:cs typeface="Times New Roman" panose="02020603050405020304" pitchFamily="18" charset="0"/>
              </a:rPr>
              <a:t> — природну </a:t>
            </a:r>
            <a:r>
              <a:rPr lang="ru-RU" sz="2000" strike="noStrike" dirty="0" smtClean="0">
                <a:latin typeface="Times New Roman" panose="02020603050405020304" pitchFamily="18" charset="0"/>
                <a:cs typeface="Times New Roman" panose="02020603050405020304" pitchFamily="18" charset="0"/>
                <a:hlinkClick r:id="rId10" tooltip="Червоний колір"/>
              </a:rPr>
              <a:t>червону</a:t>
            </a:r>
            <a:r>
              <a:rPr lang="ru-RU" sz="2000" dirty="0" smtClean="0">
                <a:latin typeface="Times New Roman" panose="02020603050405020304" pitchFamily="18" charset="0"/>
                <a:cs typeface="Times New Roman" panose="02020603050405020304" pitchFamily="18" charset="0"/>
              </a:rPr>
              <a:t> </a:t>
            </a:r>
            <a:r>
              <a:rPr lang="ru-RU" sz="2000" strike="noStrike" dirty="0" smtClean="0">
                <a:latin typeface="Times New Roman" panose="02020603050405020304" pitchFamily="18" charset="0"/>
                <a:cs typeface="Times New Roman" panose="02020603050405020304" pitchFamily="18" charset="0"/>
                <a:hlinkClick r:id="rId11" tooltip="Фарба"/>
              </a:rPr>
              <a:t>фарбу</a:t>
            </a:r>
            <a:r>
              <a:rPr lang="ru-RU" sz="2000" dirty="0" smtClean="0">
                <a:latin typeface="Times New Roman" panose="02020603050405020304" pitchFamily="18" charset="0"/>
                <a:cs typeface="Times New Roman" panose="02020603050405020304" pitchFamily="18" charset="0"/>
              </a:rPr>
              <a:t> різних відтінків — від </a:t>
            </a:r>
            <a:r>
              <a:rPr lang="ru-RU" sz="2000" strike="noStrike" dirty="0" smtClean="0">
                <a:latin typeface="Times New Roman" panose="02020603050405020304" pitchFamily="18" charset="0"/>
                <a:cs typeface="Times New Roman" panose="02020603050405020304" pitchFamily="18" charset="0"/>
                <a:hlinkClick r:id="rId12" tooltip="Жовтий колір"/>
              </a:rPr>
              <a:t>жовтуватого</a:t>
            </a:r>
            <a:r>
              <a:rPr lang="ru-RU" sz="2000" dirty="0" smtClean="0">
                <a:latin typeface="Times New Roman" panose="02020603050405020304" pitchFamily="18" charset="0"/>
                <a:cs typeface="Times New Roman" panose="02020603050405020304" pitchFamily="18" charset="0"/>
              </a:rPr>
              <a:t> до </a:t>
            </a:r>
            <a:r>
              <a:rPr lang="ru-RU" sz="2000" strike="noStrike" dirty="0" smtClean="0">
                <a:latin typeface="Times New Roman" panose="02020603050405020304" pitchFamily="18" charset="0"/>
                <a:cs typeface="Times New Roman" panose="02020603050405020304" pitchFamily="18" charset="0"/>
                <a:hlinkClick r:id="rId13" tooltip="Пурпурний колір (страница не существует)"/>
              </a:rPr>
              <a:t>пурпурного</a:t>
            </a:r>
            <a:r>
              <a:rPr lang="ru-RU" sz="2000" dirty="0" smtClean="0">
                <a:latin typeface="Times New Roman" panose="02020603050405020304" pitchFamily="18" charset="0"/>
                <a:cs typeface="Times New Roman" panose="02020603050405020304" pitchFamily="18" charset="0"/>
              </a:rPr>
              <a:t>, її компонентами є </a:t>
            </a:r>
            <a:r>
              <a:rPr lang="ru-RU" sz="2000" strike="noStrike" dirty="0" smtClean="0">
                <a:latin typeface="Times New Roman" panose="02020603050405020304" pitchFamily="18" charset="0"/>
                <a:cs typeface="Times New Roman" panose="02020603050405020304" pitchFamily="18" charset="0"/>
                <a:hlinkClick r:id="rId14" tooltip="Глина"/>
              </a:rPr>
              <a:t>глина</a:t>
            </a:r>
            <a:r>
              <a:rPr lang="ru-RU" sz="2000" dirty="0" smtClean="0">
                <a:latin typeface="Times New Roman" panose="02020603050405020304" pitchFamily="18" charset="0"/>
                <a:cs typeface="Times New Roman" panose="02020603050405020304" pitchFamily="18" charset="0"/>
              </a:rPr>
              <a:t> і </a:t>
            </a:r>
            <a:r>
              <a:rPr lang="ru-RU" sz="2000" strike="noStrike" dirty="0" smtClean="0">
                <a:latin typeface="Times New Roman" panose="02020603050405020304" pitchFamily="18" charset="0"/>
                <a:cs typeface="Times New Roman" panose="02020603050405020304" pitchFamily="18" charset="0"/>
                <a:hlinkClick r:id="rId15" tooltip="Сполуки заліза (страница не существует)"/>
              </a:rPr>
              <a:t>сполуки заліза</a:t>
            </a:r>
            <a:r>
              <a:rPr lang="ru-RU" sz="2000" dirty="0" smtClean="0">
                <a:latin typeface="Times New Roman" panose="02020603050405020304" pitchFamily="18" charset="0"/>
                <a:cs typeface="Times New Roman" panose="02020603050405020304" pitchFamily="18" charset="0"/>
              </a:rPr>
              <a:t> або </a:t>
            </a:r>
            <a:r>
              <a:rPr lang="ru-RU" sz="2000" strike="noStrike" dirty="0" smtClean="0">
                <a:latin typeface="Times New Roman" panose="02020603050405020304" pitchFamily="18" charset="0"/>
                <a:cs typeface="Times New Roman" panose="02020603050405020304" pitchFamily="18" charset="0"/>
                <a:hlinkClick r:id="rId16" tooltip="Сполуки марганцю (страница не существует)"/>
              </a:rPr>
              <a:t>марганцю</a:t>
            </a:r>
            <a:r>
              <a:rPr lang="ru-RU" sz="2000" dirty="0" smtClean="0">
                <a:latin typeface="Times New Roman" panose="02020603050405020304" pitchFamily="18" charset="0"/>
                <a:cs typeface="Times New Roman" panose="02020603050405020304" pitchFamily="18" charset="0"/>
              </a:rPr>
              <a:t>. Охру спочатку знаходили в натуральному вигляді, а пізніше стали виготовляти, перепалюючи </a:t>
            </a:r>
            <a:r>
              <a:rPr lang="ru-RU" sz="2000" strike="noStrike" dirty="0" smtClean="0">
                <a:latin typeface="Times New Roman" panose="02020603050405020304" pitchFamily="18" charset="0"/>
                <a:cs typeface="Times New Roman" panose="02020603050405020304" pitchFamily="18" charset="0"/>
                <a:hlinkClick r:id="rId17" tooltip="Залізняк"/>
              </a:rPr>
              <a:t>залізняк</a:t>
            </a:r>
            <a:r>
              <a:rPr lang="ru-RU" sz="2000" dirty="0" smtClean="0">
                <a:latin typeface="Times New Roman" panose="02020603050405020304" pitchFamily="18" charset="0"/>
                <a:cs typeface="Times New Roman" panose="02020603050405020304" pitchFamily="18" charset="0"/>
              </a:rPr>
              <a:t>.</a:t>
            </a:r>
          </a:p>
          <a:p>
            <a:r>
              <a:rPr lang="ru-RU" sz="2000" dirty="0" smtClean="0">
                <a:latin typeface="Times New Roman" panose="02020603050405020304" pitchFamily="18" charset="0"/>
                <a:cs typeface="Times New Roman" panose="02020603050405020304" pitchFamily="18" charset="0"/>
              </a:rPr>
              <a:t>Художники палеоліту зображували переважно тварин: </a:t>
            </a:r>
            <a:r>
              <a:rPr lang="ru-RU" sz="2000" strike="noStrike" dirty="0" smtClean="0">
                <a:latin typeface="Times New Roman" panose="02020603050405020304" pitchFamily="18" charset="0"/>
                <a:cs typeface="Times New Roman" panose="02020603050405020304" pitchFamily="18" charset="0"/>
                <a:hlinkClick r:id="rId18" tooltip="Зубр (страница не существует)"/>
              </a:rPr>
              <a:t>зубр</a:t>
            </a:r>
            <a:r>
              <a:rPr lang="ru-RU" sz="2000" dirty="0" smtClean="0">
                <a:latin typeface="Times New Roman" panose="02020603050405020304" pitchFamily="18" charset="0"/>
                <a:cs typeface="Times New Roman" panose="02020603050405020304" pitchFamily="18" charset="0"/>
              </a:rPr>
              <a:t>ів, </a:t>
            </a:r>
            <a:r>
              <a:rPr lang="ru-RU" sz="2000" strike="noStrike" dirty="0" smtClean="0">
                <a:latin typeface="Times New Roman" panose="02020603050405020304" pitchFamily="18" charset="0"/>
                <a:cs typeface="Times New Roman" panose="02020603050405020304" pitchFamily="18" charset="0"/>
                <a:hlinkClick r:id="rId19" tooltip="Коні"/>
              </a:rPr>
              <a:t>коней</a:t>
            </a:r>
            <a:r>
              <a:rPr lang="ru-RU" sz="2000" dirty="0" smtClean="0">
                <a:latin typeface="Times New Roman" panose="02020603050405020304" pitchFamily="18" charset="0"/>
                <a:cs typeface="Times New Roman" panose="02020603050405020304" pitchFamily="18" charset="0"/>
              </a:rPr>
              <a:t>, </a:t>
            </a:r>
            <a:r>
              <a:rPr lang="ru-RU" sz="2000" strike="noStrike" dirty="0" smtClean="0">
                <a:latin typeface="Times New Roman" panose="02020603050405020304" pitchFamily="18" charset="0"/>
                <a:cs typeface="Times New Roman" panose="02020603050405020304" pitchFamily="18" charset="0"/>
                <a:hlinkClick r:id="rId20" tooltip="Олені (страница не существует)"/>
              </a:rPr>
              <a:t>оленів</a:t>
            </a:r>
            <a:r>
              <a:rPr lang="ru-RU" sz="2000" dirty="0" smtClean="0">
                <a:latin typeface="Times New Roman" panose="02020603050405020304" pitchFamily="18" charset="0"/>
                <a:cs typeface="Times New Roman" panose="02020603050405020304" pitchFamily="18" charset="0"/>
              </a:rPr>
              <a:t>, </a:t>
            </a:r>
            <a:r>
              <a:rPr lang="ru-RU" sz="2000" strike="noStrike" dirty="0" smtClean="0">
                <a:latin typeface="Times New Roman" panose="02020603050405020304" pitchFamily="18" charset="0"/>
                <a:cs typeface="Times New Roman" panose="02020603050405020304" pitchFamily="18" charset="0"/>
                <a:hlinkClick r:id="rId21" tooltip="Мамонтів (страница не существует)"/>
              </a:rPr>
              <a:t>мамтів</a:t>
            </a:r>
            <a:r>
              <a:rPr lang="ru-RU" sz="2000" dirty="0" smtClean="0">
                <a:latin typeface="Times New Roman" panose="02020603050405020304" pitchFamily="18" charset="0"/>
                <a:cs typeface="Times New Roman" panose="02020603050405020304" pitchFamily="18" charset="0"/>
              </a:rPr>
              <a:t>. Перші малюнки недосконалі, але згодом майстерність досягла вражаючого рівня. </a:t>
            </a:r>
            <a:r>
              <a:rPr lang="ru-RU" sz="2000" strike="noStrike" dirty="0" smtClean="0">
                <a:latin typeface="Times New Roman" panose="02020603050405020304" pitchFamily="18" charset="0"/>
                <a:cs typeface="Times New Roman" panose="02020603050405020304" pitchFamily="18" charset="0"/>
                <a:hlinkClick r:id="rId22" tooltip="Фігура (страница не существует)"/>
              </a:rPr>
              <a:t>Фігури</a:t>
            </a:r>
            <a:r>
              <a:rPr lang="ru-RU" sz="2000" dirty="0" smtClean="0">
                <a:latin typeface="Times New Roman" panose="02020603050405020304" pitchFamily="18" charset="0"/>
                <a:cs typeface="Times New Roman" panose="02020603050405020304" pitchFamily="18" charset="0"/>
              </a:rPr>
              <a:t> тварин стали малювати упевненою лінією, дотримувалися </a:t>
            </a:r>
            <a:r>
              <a:rPr lang="ru-RU" sz="2000" strike="noStrike" dirty="0" smtClean="0">
                <a:latin typeface="Times New Roman" panose="02020603050405020304" pitchFamily="18" charset="0"/>
                <a:cs typeface="Times New Roman" panose="02020603050405020304" pitchFamily="18" charset="0"/>
                <a:hlinkClick r:id="rId23" tooltip="Пропорція (страница не существует)"/>
              </a:rPr>
              <a:t>пропорції</a:t>
            </a:r>
            <a:r>
              <a:rPr lang="ru-RU" sz="2000" dirty="0" smtClean="0">
                <a:latin typeface="Times New Roman" panose="02020603050405020304" pitchFamily="18" charset="0"/>
                <a:cs typeface="Times New Roman" panose="02020603050405020304" pitchFamily="18" charset="0"/>
              </a:rPr>
              <a:t>. З'явилася </a:t>
            </a:r>
            <a:r>
              <a:rPr lang="ru-RU" sz="2000" strike="noStrike" dirty="0" smtClean="0">
                <a:latin typeface="Times New Roman" panose="02020603050405020304" pitchFamily="18" charset="0"/>
                <a:cs typeface="Times New Roman" panose="02020603050405020304" pitchFamily="18" charset="0"/>
                <a:hlinkClick r:id="rId24" tooltip="Штриховка (страница не существует)"/>
              </a:rPr>
              <a:t>штриховка</a:t>
            </a:r>
            <a:r>
              <a:rPr lang="ru-RU" sz="2000" dirty="0" smtClean="0">
                <a:latin typeface="Times New Roman" panose="02020603050405020304" pitchFamily="18" charset="0"/>
                <a:cs typeface="Times New Roman" panose="02020603050405020304" pitchFamily="18" charset="0"/>
              </a:rPr>
              <a:t>, суцільне </a:t>
            </a:r>
            <a:r>
              <a:rPr lang="ru-RU" sz="2000" strike="noStrike" dirty="0" smtClean="0">
                <a:latin typeface="Times New Roman" panose="02020603050405020304" pitchFamily="18" charset="0"/>
                <a:cs typeface="Times New Roman" panose="02020603050405020304" pitchFamily="18" charset="0"/>
                <a:hlinkClick r:id="rId25" tooltip="Розфарбування (страница не существует)"/>
              </a:rPr>
              <a:t>розфарбування</a:t>
            </a:r>
            <a:r>
              <a:rPr lang="ru-RU" sz="2000" dirty="0" smtClean="0">
                <a:latin typeface="Times New Roman" panose="02020603050405020304" pitchFamily="18" charset="0"/>
                <a:cs typeface="Times New Roman" panose="02020603050405020304" pitchFamily="18" charset="0"/>
              </a:rPr>
              <a:t>, застосування різних </a:t>
            </a:r>
            <a:r>
              <a:rPr lang="ru-RU" sz="2000" strike="noStrike" dirty="0" smtClean="0">
                <a:latin typeface="Times New Roman" panose="02020603050405020304" pitchFamily="18" charset="0"/>
                <a:cs typeface="Times New Roman" panose="02020603050405020304" pitchFamily="18" charset="0"/>
                <a:hlinkClick r:id="rId26" tooltip="Колір"/>
              </a:rPr>
              <a:t>кольорів</a:t>
            </a:r>
            <a:r>
              <a:rPr lang="ru-RU" sz="2000" dirty="0" smtClean="0">
                <a:latin typeface="Times New Roman" panose="02020603050405020304" pitchFamily="18" charset="0"/>
                <a:cs typeface="Times New Roman" panose="02020603050405020304" pitchFamily="18" charset="0"/>
              </a:rPr>
              <a:t>, що допомагало відображенню </a:t>
            </a:r>
            <a:r>
              <a:rPr lang="ru-RU" sz="2000" strike="noStrike" dirty="0" smtClean="0">
                <a:latin typeface="Times New Roman" panose="02020603050405020304" pitchFamily="18" charset="0"/>
                <a:cs typeface="Times New Roman" panose="02020603050405020304" pitchFamily="18" charset="0"/>
                <a:hlinkClick r:id="rId27" tooltip="Об'єм (страница не существует)"/>
              </a:rPr>
              <a:t>об'єму</a:t>
            </a:r>
            <a:r>
              <a:rPr lang="ru-RU" sz="2000" dirty="0" smtClean="0">
                <a:latin typeface="Times New Roman" panose="02020603050405020304" pitchFamily="18" charset="0"/>
                <a:cs typeface="Times New Roman" panose="02020603050405020304" pitchFamily="18" charset="0"/>
              </a:rPr>
              <a:t>. Шедеври печерного живопису з печер </a:t>
            </a:r>
            <a:r>
              <a:rPr lang="ru-RU" sz="2000" strike="noStrike" dirty="0" smtClean="0">
                <a:latin typeface="Times New Roman" panose="02020603050405020304" pitchFamily="18" charset="0"/>
                <a:cs typeface="Times New Roman" panose="02020603050405020304" pitchFamily="18" charset="0"/>
                <a:hlinkClick r:id="rId28" tooltip="Альтаміра"/>
              </a:rPr>
              <a:t>Альтаміра</a:t>
            </a:r>
            <a:r>
              <a:rPr lang="ru-RU" sz="2000" dirty="0" smtClean="0">
                <a:latin typeface="Times New Roman" panose="02020603050405020304" pitchFamily="18" charset="0"/>
                <a:cs typeface="Times New Roman" panose="02020603050405020304" pitchFamily="18" charset="0"/>
              </a:rPr>
              <a:t> (</a:t>
            </a:r>
            <a:r>
              <a:rPr lang="ru-RU" sz="2000" strike="noStrike" dirty="0" smtClean="0">
                <a:latin typeface="Times New Roman" panose="02020603050405020304" pitchFamily="18" charset="0"/>
                <a:cs typeface="Times New Roman" panose="02020603050405020304" pitchFamily="18" charset="0"/>
                <a:hlinkClick r:id="rId29" tooltip="Іспанія"/>
              </a:rPr>
              <a:t>Іспанія</a:t>
            </a:r>
            <a:r>
              <a:rPr lang="ru-RU" sz="2000" dirty="0" smtClean="0">
                <a:latin typeface="Times New Roman" panose="02020603050405020304" pitchFamily="18" charset="0"/>
                <a:cs typeface="Times New Roman" panose="02020603050405020304" pitchFamily="18" charset="0"/>
              </a:rPr>
              <a:t>), </a:t>
            </a:r>
            <a:r>
              <a:rPr lang="ru-RU" sz="2000" strike="noStrike" dirty="0" smtClean="0">
                <a:latin typeface="Times New Roman" panose="02020603050405020304" pitchFamily="18" charset="0"/>
                <a:cs typeface="Times New Roman" panose="02020603050405020304" pitchFamily="18" charset="0"/>
                <a:hlinkClick r:id="rId30" tooltip="Печера Ласко (страница не существует)"/>
              </a:rPr>
              <a:t>Ласко</a:t>
            </a:r>
            <a:r>
              <a:rPr lang="ru-RU" sz="2000" dirty="0" smtClean="0">
                <a:latin typeface="Times New Roman" panose="02020603050405020304" pitchFamily="18" charset="0"/>
                <a:cs typeface="Times New Roman" panose="02020603050405020304" pitchFamily="18" charset="0"/>
              </a:rPr>
              <a:t>, </a:t>
            </a:r>
            <a:r>
              <a:rPr lang="ru-RU" sz="2000" strike="noStrike" dirty="0" smtClean="0">
                <a:latin typeface="Times New Roman" panose="02020603050405020304" pitchFamily="18" charset="0"/>
                <a:cs typeface="Times New Roman" panose="02020603050405020304" pitchFamily="18" charset="0"/>
                <a:hlinkClick r:id="rId31" tooltip="Фон-де-Гом (страница не существует)"/>
              </a:rPr>
              <a:t>Фон-де-Гом</a:t>
            </a:r>
            <a:r>
              <a:rPr lang="ru-RU" sz="2000" dirty="0" smtClean="0">
                <a:latin typeface="Times New Roman" panose="02020603050405020304" pitchFamily="18" charset="0"/>
                <a:cs typeface="Times New Roman" panose="02020603050405020304" pitchFamily="18" charset="0"/>
              </a:rPr>
              <a:t> (</a:t>
            </a:r>
            <a:r>
              <a:rPr lang="ru-RU" sz="2000" strike="noStrike" dirty="0" smtClean="0">
                <a:latin typeface="Times New Roman" panose="02020603050405020304" pitchFamily="18" charset="0"/>
                <a:cs typeface="Times New Roman" panose="02020603050405020304" pitchFamily="18" charset="0"/>
                <a:hlinkClick r:id="rId32" tooltip="Франція"/>
              </a:rPr>
              <a:t>Франція</a:t>
            </a:r>
            <a:r>
              <a:rPr lang="ru-RU" sz="2000" dirty="0" smtClean="0">
                <a:latin typeface="Times New Roman" panose="02020603050405020304" pitchFamily="18" charset="0"/>
                <a:cs typeface="Times New Roman" panose="02020603050405020304" pitchFamily="18" charset="0"/>
              </a:rPr>
              <a:t>) передають тварин майже в натуральний зріст з великою життєвою переконливістю. Особливістю цих розписів є те, що між реалістично зображеними фігурами окремих тварин немає </a:t>
            </a:r>
            <a:r>
              <a:rPr lang="ru-RU" sz="2000" strike="noStrike" dirty="0" smtClean="0">
                <a:latin typeface="Times New Roman" panose="02020603050405020304" pitchFamily="18" charset="0"/>
                <a:cs typeface="Times New Roman" panose="02020603050405020304" pitchFamily="18" charset="0"/>
                <a:hlinkClick r:id="rId33" tooltip="Композиція (страница не существует)"/>
              </a:rPr>
              <a:t>композиційного</a:t>
            </a:r>
            <a:r>
              <a:rPr lang="ru-RU" sz="2000" dirty="0" smtClean="0">
                <a:latin typeface="Times New Roman" panose="02020603050405020304" pitchFamily="18" charset="0"/>
                <a:cs typeface="Times New Roman" panose="02020603050405020304" pitchFamily="18" charset="0"/>
              </a:rPr>
              <a:t> зв'язку, іноді вони навіть «находять» одне на одне.</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4430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540</Words>
  <Application>Microsoft Office PowerPoint</Application>
  <PresentationFormat>Широкоэкранный</PresentationFormat>
  <Paragraphs>38</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Times New Roman</vt:lpstr>
      <vt:lpstr>Тема Office</vt:lpstr>
      <vt:lpstr>Історичні закономірності розвитку мистецтва.</vt:lpstr>
      <vt:lpstr>1.Особливості первісного мистецтва.</vt:lpstr>
      <vt:lpstr>Презентация PowerPoint</vt:lpstr>
      <vt:lpstr>Презентация PowerPoint</vt:lpstr>
      <vt:lpstr>                          Печера Ласко</vt:lpstr>
      <vt:lpstr>                           Печера Шове</vt:lpstr>
      <vt:lpstr>2.Первісне мистецтво як засіб комунікації.</vt:lpstr>
      <vt:lpstr>Презентация PowerPoint</vt:lpstr>
      <vt:lpstr>Презентация PowerPoint</vt:lpstr>
      <vt:lpstr>                     Первісне мистецтво</vt:lpstr>
      <vt:lpstr>Презентация PowerPoint</vt:lpstr>
      <vt:lpstr>3.Роль мистецтва в ритуально-культовій сфері первісних людей.</vt:lpstr>
      <vt:lpstr>Презентация PowerPoint</vt:lpstr>
      <vt:lpstr>Презентация PowerPoint</vt:lpstr>
      <vt:lpstr> Анімізм-віра в те, що предмети, природні явища, тварини або люди наділені душею. </vt:lpstr>
      <vt:lpstr>Тотемізм-віра в існування кровно-родинного зв'язку між групами людей і твариною.</vt:lpstr>
      <vt:lpstr>Фетишизм-поклоніння предметам неживої природи </vt:lpstr>
      <vt:lpstr>Магія- сукупність дій, що здійснюються з метою спричиняти події шляхом задіяння невидимих чи надприродних сил.</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Історичні закономірності розвитку мистецтва.</dc:title>
  <dc:creator>timofey stepanov</dc:creator>
  <cp:lastModifiedBy>timofey stepanov</cp:lastModifiedBy>
  <cp:revision>14</cp:revision>
  <dcterms:created xsi:type="dcterms:W3CDTF">2020-04-07T13:46:57Z</dcterms:created>
  <dcterms:modified xsi:type="dcterms:W3CDTF">2020-04-07T17:51:59Z</dcterms:modified>
</cp:coreProperties>
</file>