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72" r:id="rId16"/>
    <p:sldId id="269" r:id="rId17"/>
    <p:sldId id="275" r:id="rId18"/>
    <p:sldId id="270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BAC3-3D7F-41D5-B783-6EA5E5F1E358}" type="datetimeFigureOut">
              <a:rPr lang="ru-RU" smtClean="0"/>
              <a:t>07.04.2020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23E1-8DE5-4B8A-982D-0C39A26EEDF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90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BAC3-3D7F-41D5-B783-6EA5E5F1E358}" type="datetimeFigureOut">
              <a:rPr lang="ru-RU" smtClean="0"/>
              <a:t>07.04.2020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23E1-8DE5-4B8A-982D-0C39A26EEDF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46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BAC3-3D7F-41D5-B783-6EA5E5F1E358}" type="datetimeFigureOut">
              <a:rPr lang="ru-RU" smtClean="0"/>
              <a:t>07.04.2020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23E1-8DE5-4B8A-982D-0C39A26EEDF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9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BAC3-3D7F-41D5-B783-6EA5E5F1E358}" type="datetimeFigureOut">
              <a:rPr lang="ru-RU" smtClean="0"/>
              <a:t>07.04.2020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23E1-8DE5-4B8A-982D-0C39A26EEDF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23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BAC3-3D7F-41D5-B783-6EA5E5F1E358}" type="datetimeFigureOut">
              <a:rPr lang="ru-RU" smtClean="0"/>
              <a:t>07.04.2020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23E1-8DE5-4B8A-982D-0C39A26EEDF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95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BAC3-3D7F-41D5-B783-6EA5E5F1E358}" type="datetimeFigureOut">
              <a:rPr lang="ru-RU" smtClean="0"/>
              <a:t>07.04.2020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23E1-8DE5-4B8A-982D-0C39A26EEDF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45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BAC3-3D7F-41D5-B783-6EA5E5F1E358}" type="datetimeFigureOut">
              <a:rPr lang="ru-RU" smtClean="0"/>
              <a:t>07.04.2020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23E1-8DE5-4B8A-982D-0C39A26EEDF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70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BAC3-3D7F-41D5-B783-6EA5E5F1E358}" type="datetimeFigureOut">
              <a:rPr lang="ru-RU" smtClean="0"/>
              <a:t>07.04.2020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23E1-8DE5-4B8A-982D-0C39A26EEDF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25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BAC3-3D7F-41D5-B783-6EA5E5F1E358}" type="datetimeFigureOut">
              <a:rPr lang="ru-RU" smtClean="0"/>
              <a:t>07.04.2020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23E1-8DE5-4B8A-982D-0C39A26EEDF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68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BAC3-3D7F-41D5-B783-6EA5E5F1E358}" type="datetimeFigureOut">
              <a:rPr lang="ru-RU" smtClean="0"/>
              <a:t>07.04.2020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23E1-8DE5-4B8A-982D-0C39A26EEDF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07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BAC3-3D7F-41D5-B783-6EA5E5F1E358}" type="datetimeFigureOut">
              <a:rPr lang="ru-RU" smtClean="0"/>
              <a:t>07.04.2020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23E1-8DE5-4B8A-982D-0C39A26EEDF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2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EBAC3-3D7F-41D5-B783-6EA5E5F1E358}" type="datetimeFigureOut">
              <a:rPr lang="ru-RU" smtClean="0"/>
              <a:t>07.04.2020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723E1-8DE5-4B8A-982D-0C39A26EEDF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60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E%D1%80%D0%BD%D0%B0%D0%BC%D0%B5%D0%BD%D1%82_(%D0%B0%D1%80%D1%85%D1%96%D1%82%D0%B5%D0%BA%D1%82%D1%83%D1%80%D0%B0)" TargetMode="External"/><Relationship Id="rId3" Type="http://schemas.openxmlformats.org/officeDocument/2006/relationships/hyperlink" Target="http://uk.wikipedia.org/wiki/%D0%A4%D1%80%D0%B5%D1%81%D0%BA%D0%B0" TargetMode="External"/><Relationship Id="rId7" Type="http://schemas.openxmlformats.org/officeDocument/2006/relationships/hyperlink" Target="http://uk.wikipedia.org/wiki/%D0%9E%D0%BA%D1%82%D0%B0%D0%B2%D1%96%D0%B0%D0%BD_%D0%90%D0%B2%D0%B3%D1%83%D1%81%D1%82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1_%D1%81%D1%82%D0%BE%D0%BB%D1%96%D1%82%D1%82%D1%8F_%D0%B4%D0%BE_%D0%BD._%D0%B5." TargetMode="External"/><Relationship Id="rId5" Type="http://schemas.openxmlformats.org/officeDocument/2006/relationships/hyperlink" Target="http://uk.wikipedia.org/wiki/2_%D1%81%D1%82%D0%BE%D0%BB%D1%96%D1%82%D1%82%D1%8F_%D0%B4%D0%BE_%D0%BD._%D0%B5." TargetMode="External"/><Relationship Id="rId4" Type="http://schemas.openxmlformats.org/officeDocument/2006/relationships/hyperlink" Target="http://uk.wikipedia.org/wiki/%D0%9F%D0%BE%D0%BC%D0%BF%D0%B5%D1%97" TargetMode="External"/><Relationship Id="rId9" Type="http://schemas.openxmlformats.org/officeDocument/2006/relationships/hyperlink" Target="http://uk.wikipedia.org/wiki/1_%D1%81%D1%82%D0%BE%D0%BB%D1%96%D1%82%D1%82%D1%8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E%D1%80%D0%B3%D1%96%D1%8F" TargetMode="External"/><Relationship Id="rId3" Type="http://schemas.openxmlformats.org/officeDocument/2006/relationships/hyperlink" Target="http://uk.wikipedia.org/wiki/%D0%90%D0%BD%D1%82%D0%BE%D0%BD%D1%96%D0%BD%D0%B8_(%D0%B4%D0%B8%D0%BD%D0%B0%D1%81%D1%82%D1%96%D1%8F)" TargetMode="External"/><Relationship Id="rId7" Type="http://schemas.openxmlformats.org/officeDocument/2006/relationships/hyperlink" Target="http://uk.wikipedia.org/wiki/%D0%A2%D0%B0%D0%BC%D0%B1%D1%83%D1%80%D0%B8%D0%B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A6%D0%B8%D0%BC%D0%B1%D0%B0%D0%BB%D0%B8" TargetMode="External"/><Relationship Id="rId5" Type="http://schemas.openxmlformats.org/officeDocument/2006/relationships/hyperlink" Target="http://uk.wikipedia.org/wiki/%D0%92%D0%B0%D0%BB%D1%82%D0%BE%D1%80%D0%BD%D0%B0" TargetMode="External"/><Relationship Id="rId4" Type="http://schemas.openxmlformats.org/officeDocument/2006/relationships/hyperlink" Target="http://uk.wikipedia.org/wiki/%D0%A1%D0%B5%D0%B2%D0%B5%D1%80%D0%B8_(%D0%B4%D0%B8%D0%BD%D0%B0%D1%81%D1%82%D1%96%D1%8F)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B0%D1%82%D1%83%D1%80%D0%B0" TargetMode="External"/><Relationship Id="rId7" Type="http://schemas.openxmlformats.org/officeDocument/2006/relationships/hyperlink" Target="http://uk.wikipedia.org/wiki/%D0%92%D1%96%D0%BB%D1%8C%D0%BD%D0%BE%D0%B2%D1%96%D0%B4%D0%BF%D1%83%D1%89%D0%B5%D0%BD%D0%B8%D0%BA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A2%D1%80%D0%B0%D0%B3%D0%B5%D0%B4%D1%96%D1%8F" TargetMode="External"/><Relationship Id="rId5" Type="http://schemas.openxmlformats.org/officeDocument/2006/relationships/hyperlink" Target="http://uk.wikipedia.org/wiki/%D0%9A%D0%BE%D0%BC%D0%B5%D0%B4%D1%96%D1%8F" TargetMode="External"/><Relationship Id="rId4" Type="http://schemas.openxmlformats.org/officeDocument/2006/relationships/hyperlink" Target="http://uk.wikipedia.org/wiki/%D0%93%D0%B0%D0%B9_%D0%9B%D1%83%D1%86%D0%B8%D0%BB%D1%96%D0%B9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7" Type="http://schemas.openxmlformats.org/officeDocument/2006/relationships/image" Target="../media/image8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262" y="3108325"/>
            <a:ext cx="10515600" cy="1325563"/>
          </a:xfrm>
        </p:spPr>
        <p:txBody>
          <a:bodyPr/>
          <a:lstStyle/>
          <a:p>
            <a:r>
              <a:rPr lang="uk-UA" dirty="0" smtClean="0"/>
              <a:t>                Мистецтво Античності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3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Театри Стародавньої Греції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758" y="2368445"/>
            <a:ext cx="3895725" cy="3597639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014" y="2368445"/>
            <a:ext cx="3824288" cy="3597639"/>
          </a:xfrm>
        </p:spPr>
      </p:pic>
    </p:spTree>
    <p:extLst>
      <p:ext uri="{BB962C8B-B14F-4D97-AF65-F5344CB8AC3E}">
        <p14:creationId xmlns:p14="http://schemas.microsoft.com/office/powerpoint/2010/main" val="87406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3131" y="2538699"/>
            <a:ext cx="10515600" cy="1325563"/>
          </a:xfrm>
        </p:spPr>
        <p:txBody>
          <a:bodyPr/>
          <a:lstStyle/>
          <a:p>
            <a:r>
              <a:rPr lang="uk-UA" dirty="0" smtClean="0"/>
              <a:t>      3.Мистецтво Стародавнього Риму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54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44184" y="1467284"/>
            <a:ext cx="102232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Римське мистецтво це наслідок взаємодії грецької культури та творчості місцевих італійських племен (етрусків). Мистецтво стародавнього Риму проходило свій розвиток у тісній взаємодії з мистецтвом підкорених народів, які були у складі Римської імперії.</a:t>
            </a:r>
          </a:p>
          <a:p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Основою образів римського мистецтва є реальна дійсність, але улюбленими для римлян все ж були мотиви з міфології.</a:t>
            </a:r>
          </a:p>
          <a:p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Надзвичайно багата і різноманітна спадщина стародавнього Рима. Римські творці залишили після себе чудові мозаїки, фрески, прекрасні скульптурні портрети, грандіозні архітектурні ансамблі.</a:t>
            </a:r>
          </a:p>
          <a:p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Відчутним внеском до світової культури стали давньоримський театр та література. Неможливо оцінити значення історичних праць Тіта Лівія, промов Ціцерона, поетичних творів Овідія, Горація, Вергілія, сатири Марціала, філософії Лукреція.</a:t>
            </a:r>
            <a:endParaRPr lang="ru-RU" sz="20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2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48" y="224853"/>
            <a:ext cx="3237874" cy="27731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147" y="1918741"/>
            <a:ext cx="3235767" cy="31179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551" y="3912433"/>
            <a:ext cx="3342104" cy="258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41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9254" y="977474"/>
            <a:ext cx="101333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Стиль давньоримського живопису відображає грецький вплив, і зразками, що збереглися, є переважно </a:t>
            </a:r>
            <a:r>
              <a:rPr lang="ru-RU" sz="20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Фреска"/>
              </a:rPr>
              <a:t>фрески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які використовувалися для прикрашання стін та стелі заміських вілл, хоча у римській літературі є згадки про малюнки на дереві, слоновій кістці та інших матеріалах. Декілька зразків римського живопису було знайдено в </a:t>
            </a:r>
            <a:r>
              <a:rPr lang="ru-RU" sz="20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Помпеї"/>
              </a:rPr>
              <a:t>Помпеях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на основі цих зразків історики поділяють розвиток давньоримського живопису на 4 періоди. Первісний стиль практикувався з початку </a:t>
            </a:r>
            <a:r>
              <a:rPr lang="en-US" sz="20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2 століття до н. е."/>
              </a:rPr>
              <a:t>II </a:t>
            </a:r>
            <a:r>
              <a:rPr lang="ru-RU" sz="20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2 століття до н. е."/>
              </a:rPr>
              <a:t>ст. до н. е.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до початку чи середини </a:t>
            </a:r>
            <a:r>
              <a:rPr lang="en-US" sz="20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1 століття до н. е."/>
              </a:rPr>
              <a:t>I </a:t>
            </a:r>
            <a:r>
              <a:rPr lang="ru-RU" sz="20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1 століття до н. е."/>
              </a:rPr>
              <a:t>ст. до н. е.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Переважно то були імітації мармуру чи кам'яної кладки, хоча іноді зустрічалися зображення міфологічних персонажів. Другий стиль живопису почав розвиватися з початку </a:t>
            </a:r>
            <a:r>
              <a:rPr lang="en-US" sz="20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1 століття до н. е."/>
              </a:rPr>
              <a:t>I </a:t>
            </a:r>
            <a:r>
              <a:rPr lang="ru-RU" sz="20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1 століття до н. е."/>
              </a:rPr>
              <a:t>ст. до н. е.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коли художники намагалися відобразити реалістичні тривимірні архітектурні деталі та ландшафти. Третій стиль розвинувся за правління </a:t>
            </a:r>
            <a:r>
              <a:rPr lang="ru-RU" sz="20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 tooltip="Октавіан Август"/>
              </a:rPr>
              <a:t>Октавіана Августа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і відмовився від реалізму попереднього стилю на користь звичайного </a:t>
            </a:r>
            <a:r>
              <a:rPr lang="ru-RU" sz="20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 tooltip="Орнамент (архітектура)"/>
              </a:rPr>
              <a:t>орнаменту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Невеликі архітектурні види, пейзажі чи абстрактні візерунки розміщувалися по центру, з монохромним заднім планом. Четвертий стиль, який виник у </a:t>
            </a:r>
            <a:r>
              <a:rPr lang="ru-RU" sz="20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 tooltip="1 століття"/>
              </a:rPr>
              <a:t>1 ст.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зображував сцени з міфології, хоча малюнки архітектурних деталей чи абстрактні візерунки ще залишалися.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48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16" y="154689"/>
            <a:ext cx="2501483" cy="277661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980" y="3237875"/>
            <a:ext cx="2323476" cy="321933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069" y="2177021"/>
            <a:ext cx="4572000" cy="30358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154" y="154689"/>
            <a:ext cx="2794000" cy="2921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2" y="3237874"/>
            <a:ext cx="2717901" cy="321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02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519" y="143527"/>
            <a:ext cx="1085287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Портретна скульптура у Давньому Римі використовувала як класичні, так і енергійні пропорції, з часом перетворившися на суміш реалізму та ідеалізму. За правління династій </a:t>
            </a:r>
            <a:r>
              <a:rPr lang="ru-RU" sz="20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Антоніни (династія)"/>
              </a:rPr>
              <a:t>Антонінів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та </a:t>
            </a:r>
            <a:r>
              <a:rPr lang="ru-RU" sz="20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Севери (династія)"/>
              </a:rPr>
              <a:t>Северів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у скульптурах почали переважати пишніші волосся та бороди, що створювалося глибшим різьбленням і висверлюванням. Вдалими були також рельєфні скульптури, які зображували перемоги римлян.</a:t>
            </a:r>
          </a:p>
          <a:p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Латинська література із самого початку знаходилася під впливом грецької. Деякі з найдавніших існуючих творів являють собою історичні епоси, що розповідають про ранню римську воєнну історію. Із розвитком Республіки, автори почали створювати поезію, комедії, трагедії та історичні твори.</a:t>
            </a:r>
          </a:p>
          <a:p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Римська музика значною мірою базувалася на грецькій і грала важливу роль у багатьох аспектах життя давніх римлян. У римських збройних силах музичні інструменти, такі, як 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tuba</a:t>
            </a:r>
            <a:r>
              <a:rPr lang="en-US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довга труба) чи 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cornu</a:t>
            </a:r>
            <a:r>
              <a:rPr lang="en-US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інструмент, подібний до </a:t>
            </a:r>
            <a:r>
              <a:rPr lang="ru-RU" sz="20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Валторна"/>
              </a:rPr>
              <a:t>валторни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використовувалися для подачі різноманітних команд, в той час як 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bucina</a:t>
            </a:r>
            <a:r>
              <a:rPr lang="en-US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можливо, сурма чи ріжок) та 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lituus</a:t>
            </a:r>
            <a:r>
              <a:rPr lang="en-US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можливо, видовжений інструмент у формі букви </a:t>
            </a:r>
            <a:r>
              <a:rPr lang="en-US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J) 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вживалися для церемоніальних потреб. Музика гралася у амфітеатрах між боями та в 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odea</a:t>
            </a:r>
            <a:r>
              <a:rPr lang="en-US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театрах), і для цього, як відомо, використовувалися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cornu</a:t>
            </a:r>
            <a:r>
              <a:rPr lang="en-US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 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hydraulis</a:t>
            </a:r>
            <a:r>
              <a:rPr lang="en-US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водяний орган). Більшість релігійних ритуалів супроводжувалася музичними виставами, із використанням 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tibiae</a:t>
            </a:r>
            <a:r>
              <a:rPr lang="en-US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подвоєних труб) під час жертвоприношень, </a:t>
            </a:r>
            <a:r>
              <a:rPr lang="ru-RU" sz="20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Цимбали"/>
              </a:rPr>
              <a:t>цимбалів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 </a:t>
            </a:r>
            <a:r>
              <a:rPr lang="ru-RU" sz="20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 tooltip="Тамбурин"/>
              </a:rPr>
              <a:t>тамбуринів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в </a:t>
            </a:r>
            <a:r>
              <a:rPr lang="ru-RU" sz="20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 tooltip="Оргія"/>
              </a:rPr>
              <a:t>оргіях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майже завжди — тріскачки та гімни. Деякі музичні історики вважають, що музика використовувалася майже в усіх публічних церемоніях. Але досі не можна однозначно стверджувати, що давні римляни зробили значний внесок до теорії чи практики музики.</a:t>
            </a:r>
            <a:endParaRPr lang="ru-RU" sz="20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5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329784"/>
            <a:ext cx="10328223" cy="616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9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4105" y="1518791"/>
            <a:ext cx="95337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 театрального мистецтва в Римі пов'язане з святами збору урожаю. Самобутнім римським театральним жанром були </a:t>
            </a:r>
            <a:r>
              <a:rPr lang="ru-RU" sz="24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Сатура"/>
              </a:rPr>
              <a:t>сатура</a:t>
            </a:r>
            <a:r>
              <a:rPr lang="ru-RU" sz="24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побутові комічні сценки, що включали діалоги, спів, музику і танці (своєрідний прообраз сучасної оперети). Серед майстрів сатури відрізнявся </a:t>
            </a:r>
            <a:r>
              <a:rPr lang="ru-RU" sz="24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Гай Луцилій"/>
              </a:rPr>
              <a:t>Гай Луцилій</a:t>
            </a:r>
            <a:r>
              <a:rPr lang="ru-RU" sz="24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Пізніше почали ставитися </a:t>
            </a:r>
            <a:r>
              <a:rPr lang="ru-RU" sz="24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Комедія"/>
              </a:rPr>
              <a:t>комедії</a:t>
            </a:r>
            <a:r>
              <a:rPr lang="ru-RU" sz="24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та </a:t>
            </a:r>
            <a:r>
              <a:rPr lang="ru-RU" sz="24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Трагедія"/>
              </a:rPr>
              <a:t>трагедії</a:t>
            </a:r>
            <a:r>
              <a:rPr lang="ru-RU" sz="24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за грецьким зразком. Акторами у римським театрах були </a:t>
            </a:r>
            <a:r>
              <a:rPr lang="ru-RU" sz="24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 tooltip="Вільновідпущеник"/>
              </a:rPr>
              <a:t>вільновідпущеники</a:t>
            </a:r>
            <a:r>
              <a:rPr lang="ru-RU" sz="24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чи раби; вони займали, як правило, низьке суспільне положення. У Римі уперше виникають професійні акторські трупи та камерні (для невеликого числа глядачів) театральні вистави.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99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22" y="314793"/>
            <a:ext cx="2812453" cy="273776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837" y="3410609"/>
            <a:ext cx="4981575" cy="31908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972" y="310219"/>
            <a:ext cx="3207896" cy="27423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95" y="3410609"/>
            <a:ext cx="4631960" cy="31908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966" y="310219"/>
            <a:ext cx="3177446" cy="274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17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141" y="2373807"/>
            <a:ext cx="10515600" cy="1325563"/>
          </a:xfrm>
        </p:spPr>
        <p:txBody>
          <a:bodyPr/>
          <a:lstStyle/>
          <a:p>
            <a:r>
              <a:rPr lang="uk-UA" dirty="0" smtClean="0"/>
              <a:t>1.Архітектура та скульптура Стародавньої Греції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89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3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9391" y="849099"/>
            <a:ext cx="101483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Власне давньогрецька культура якісно визначилася лише до </a:t>
            </a:r>
            <a:r>
              <a:rPr lang="en-US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ст. до н.е. Можна виділити такі періоди її розвитку:</a:t>
            </a:r>
          </a:p>
          <a:p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Гомерівська Греція (</a:t>
            </a:r>
            <a:r>
              <a:rPr lang="en-US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XI -VIII 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ст. до н. е.);</a:t>
            </a:r>
          </a:p>
          <a:p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Архаїчна Греція (</a:t>
            </a:r>
            <a:r>
              <a:rPr lang="en-US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VII - VI 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ст. до н. е.);</a:t>
            </a:r>
          </a:p>
          <a:p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Класична Греція (</a:t>
            </a:r>
            <a:r>
              <a:rPr lang="en-US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 - 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перші три чверті </a:t>
            </a:r>
            <a:r>
              <a:rPr lang="en-US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ст. до н. е.);</a:t>
            </a:r>
          </a:p>
          <a:p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Еллінізм (кінець </a:t>
            </a:r>
            <a:r>
              <a:rPr lang="en-US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ст. до н. е. - до І ст. н. е.).</a:t>
            </a:r>
          </a:p>
          <a:p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 зрозуміти специфіку стародавньої грецької культури, потрібно враховувати соціальні зрушення тієї історичної епохи. У Стародавній Греції, на відміну від країн Стародавнього Сходу, склався не монархічний, а республіканський тип рабовласницької держави. Містами-державами керували колективно їх вільні громадяни. Це була своєрідна рабовласницька демократія, вона виховала у греків особливе світосприймання, бо суспільним ідеалом стала вільна й політичне активна людина. Саме така людина була головним об'єктом і змістом культури. Ця антропоцентрична концепція культури знайшла своє вираження у знаменитому висловлюванні афінського філософа Протагора: "Людина - мірило всіх речей".</a:t>
            </a:r>
            <a:endParaRPr lang="ru-RU" sz="20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60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203" y="759796"/>
            <a:ext cx="968364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Архітектура і скульптура</a:t>
            </a:r>
          </a:p>
          <a:p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гомерівського періоду до нас дійшло мало пам'яток, через те, що основними будівельними матеріалами слугували дерево і невипалена цегла. Монументальна скульптура також була дерев'яною. Найбільш яскравими пам'ятками цього періоду є вази, розписані геометричним орнаментом, а також теракотові і бронзові статуетки.</a:t>
            </a:r>
          </a:p>
          <a:p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цей період розвивається реалістична скульптура. Скульптурні зображення виконувалися в основному з мармуру і бронзи. Видатними скульпторами були: Фідій ("Зевс" - для храму в "Олімпії), Мирон ("Дискобол") , Поліклет (статуя Гери, виконана із золота і слонової кості), Прак-ситель, Лісіпп.</a:t>
            </a:r>
          </a:p>
          <a:p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пам'ятками живопису цього періоду є розписи на вазах. Кераміка вазопису характеризувалася різноманітністю стилів - геометричним, "килимовим", чорно- і червонофігурним способом. Цей період також ознаменувався визначними архітектурними спорудами. Основною громадською спорудою залишається храм ( храм Зевса в Олімпії, храми в місті Посейдонія). Особливе місце в античній архітектурі посідає комплекс споруд Афінського Акрополя (храм Ніки Аптерос, головний храм Афін - Парфенон).</a:t>
            </a:r>
            <a:endParaRPr lang="ru-RU" sz="20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94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9332" y="1028981"/>
            <a:ext cx="104181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знаменитих споруд елліністичного періоду належать Фароський маяк в Александрії та Башта вітрів в Афінах.</a:t>
            </a:r>
          </a:p>
          <a:p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скульптурі цього періоду проступає інтерес до людини, її емоцій. Характерними рисами скульптури періоду еллінізму є динамічність, виразність. До найбільш визначних відносяться "Афродіта з острова Мілос" (Венера Мілоська), "Ніка Самофракійська", скульптурна група "Лаокоон", "Фор-незький бик", портрет Демосфена і одне з чудес світу, яке не дійшло до нас, Колос Родоський (висотою 35 м). Значну кількість пам'яток давньогрецького мистецтва знайдено на території сучасної України (колишніх античних держав Північного Причорномор'я).</a:t>
            </a:r>
          </a:p>
          <a:p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Старогрецька архітектура і взагалі образотворче мистецтво ввійшли невід'ємною складовою частиною в художній розвиток наступних часів. Їхні елементи живуть й донині.</a:t>
            </a:r>
          </a:p>
          <a:p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архітектурними спорудами в Греції класичного періоду були храми, театри, будинки для засідань - булевтерії.</a:t>
            </a:r>
            <a:endParaRPr lang="ru-RU" sz="20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07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955" y="3586942"/>
            <a:ext cx="2308406" cy="300873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230" y="3586942"/>
            <a:ext cx="2208002" cy="300873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648" y="341496"/>
            <a:ext cx="3189199" cy="28813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4307" y="341496"/>
            <a:ext cx="3078060" cy="28813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04" y="331971"/>
            <a:ext cx="3213984" cy="289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6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092" y="2403787"/>
            <a:ext cx="10515600" cy="1325563"/>
          </a:xfrm>
        </p:spPr>
        <p:txBody>
          <a:bodyPr/>
          <a:lstStyle/>
          <a:p>
            <a:r>
              <a:rPr lang="uk-UA" dirty="0" smtClean="0"/>
              <a:t>            2.Театр Стародавньої Греції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35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4360" y="885618"/>
            <a:ext cx="1026826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rgbClr val="1D21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Театри Стародавньої Греції</a:t>
            </a:r>
          </a:p>
          <a:p>
            <a:r>
              <a:rPr lang="ru-RU" sz="2400" b="1" i="0" dirty="0" smtClean="0">
                <a:solidFill>
                  <a:srgbClr val="1D21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Стародавній Греції театр був дуже популярний, і драматичне мистецтво перебувало на винятково високому рівні розвитку. У них йшли постановки таких відомих в античності драматургів, як Есхіл, Софокл і Еврипід. Виходячи на сцену, актори надівали на себе хітони, і маски на обличчя, а кращих акторів після вистав нагороджували лавровими вінками.</a:t>
            </a:r>
          </a:p>
          <a:p>
            <a:r>
              <a:rPr lang="ru-RU" sz="2400" b="1" i="0" dirty="0" smtClean="0">
                <a:solidFill>
                  <a:srgbClr val="1D21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Давньогрецький театр виник з сільських святкувань на честь бога Діоніса. Спочатку Діоніс вважався богом продуктивної сили природи, і греки зображали його у вигляді козла або бика. Однак пізніше, коли населення стародавньої Греції познайомилося з обробітком виноградників, Діоніс став богом виноробства, а потім і богом поезії і театру.</a:t>
            </a:r>
            <a:endParaRPr lang="ru-RU" sz="2400" b="1" i="0" dirty="0">
              <a:solidFill>
                <a:srgbClr val="1D21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76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9430" y="1246020"/>
            <a:ext cx="10103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dirty="0" smtClean="0">
                <a:solidFill>
                  <a:srgbClr val="1D21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початку драматурги самі писали музику і самі навчали хор, але вже дуже скоро їм довелося вдатися до допомоги спеціальних вчителів. Керівника хору називали корифеєм. Драматичні вистави проходили як змагання драматургів, де брали участь три трагічних і комічних поета. Кожен з трагіків повинен представити по чотири п'єси: три трагедії і одну сатиру (це весела п'єса на міфологічний сюжет з хором, що складається із сатирів). Три трагедії, пов'язані єдністю сюжету, складали трилогію, після неї і ставили сатирову драму. Трилогія і драма складали тетралогію. Змагання тривали три дні. Театральні вистави відбувалися в дні всенародних свят Діоніса, тому всі справи в цей час припинялися. Суди закривалися, боржники звільнялися від сплати боргів на протягом всіх днів свята. Навіть ув'язнених випускали з в'язниць, щоб вони могли взяти участь у загальному святі. Поряд з чоловіками в театрі бували жінки, діти і навіть слуги, домашні раби.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915</Words>
  <Application>Microsoft Office PowerPoint</Application>
  <PresentationFormat>Широкоэкранный</PresentationFormat>
  <Paragraphs>32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                Мистецтво Античності</vt:lpstr>
      <vt:lpstr>1.Архітектура та скульптура Стародавньої Греції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2.Театр Стародавньої Греції</vt:lpstr>
      <vt:lpstr>Презентация PowerPoint</vt:lpstr>
      <vt:lpstr>Презентация PowerPoint</vt:lpstr>
      <vt:lpstr>              Театри Стародавньої Греції</vt:lpstr>
      <vt:lpstr>      3.Мистецтво Стародавнього Риму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Мистецтво Античності</dc:title>
  <dc:creator>timofey stepanov</dc:creator>
  <cp:lastModifiedBy>timofey stepanov</cp:lastModifiedBy>
  <cp:revision>10</cp:revision>
  <dcterms:created xsi:type="dcterms:W3CDTF">2020-04-07T15:46:39Z</dcterms:created>
  <dcterms:modified xsi:type="dcterms:W3CDTF">2020-04-07T17:44:04Z</dcterms:modified>
</cp:coreProperties>
</file>