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72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0195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379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5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119762-94FF-4E1A-AD5C-6F4692C8F8B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08AA1A-D210-4ABE-947F-EC70C66829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53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1309" y="2204090"/>
            <a:ext cx="8361229" cy="2098226"/>
          </a:xfrm>
        </p:spPr>
        <p:txBody>
          <a:bodyPr/>
          <a:lstStyle/>
          <a:p>
            <a:r>
              <a:rPr lang="uk-UA" dirty="0" smtClean="0"/>
              <a:t>«</a:t>
            </a:r>
            <a:r>
              <a:rPr lang="uk-UA" sz="4000" dirty="0" smtClean="0"/>
              <a:t>Мистецтво і гроші» або «як заробити на мистецтві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6742" y="4695188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 :</a:t>
            </a:r>
          </a:p>
          <a:p>
            <a:r>
              <a:rPr lang="uk-UA" dirty="0" smtClean="0"/>
              <a:t>Студентка 131 групи </a:t>
            </a:r>
          </a:p>
          <a:p>
            <a:r>
              <a:rPr lang="uk-UA" dirty="0" err="1" smtClean="0"/>
              <a:t>Соболєвська</a:t>
            </a:r>
            <a:r>
              <a:rPr lang="uk-UA" dirty="0" smtClean="0"/>
              <a:t> Поліна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6" y="2105892"/>
            <a:ext cx="6299200" cy="396470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 рівень :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– </a:t>
            </a:r>
            <a:r>
              <a:rPr lang="en-US" dirty="0"/>
              <a:t>Contemporary art </a:t>
            </a:r>
            <a:r>
              <a:rPr lang="ru-RU" dirty="0"/>
              <a:t>та </a:t>
            </a:r>
            <a:r>
              <a:rPr lang="en-US" dirty="0"/>
              <a:t>Fine art.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широка </a:t>
            </a:r>
            <a:r>
              <a:rPr lang="ru-RU" dirty="0" err="1"/>
              <a:t>категорія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належать і «</a:t>
            </a:r>
            <a:r>
              <a:rPr lang="ru-RU" dirty="0" err="1"/>
              <a:t>ветерани</a:t>
            </a:r>
            <a:r>
              <a:rPr lang="ru-RU" dirty="0"/>
              <a:t>»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і </a:t>
            </a:r>
            <a:r>
              <a:rPr lang="ru-RU" dirty="0" err="1"/>
              <a:t>молоде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.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en-US" dirty="0"/>
              <a:t>Contemporary art </a:t>
            </a:r>
            <a:r>
              <a:rPr lang="ru-RU" dirty="0"/>
              <a:t>є: А. Криволап, О. </a:t>
            </a:r>
            <a:r>
              <a:rPr lang="ru-RU" dirty="0" err="1"/>
              <a:t>Ройтбурд</a:t>
            </a:r>
            <a:r>
              <a:rPr lang="ru-RU" dirty="0"/>
              <a:t>, В. </a:t>
            </a:r>
            <a:r>
              <a:rPr lang="ru-RU" dirty="0" err="1"/>
              <a:t>Цаголов</a:t>
            </a:r>
            <a:r>
              <a:rPr lang="ru-RU" dirty="0"/>
              <a:t>, О. Дубовик, А. </a:t>
            </a:r>
            <a:r>
              <a:rPr lang="ru-RU" dirty="0" err="1"/>
              <a:t>Савадов</a:t>
            </a:r>
            <a:r>
              <a:rPr lang="ru-RU" dirty="0"/>
              <a:t>, О </a:t>
            </a:r>
            <a:r>
              <a:rPr lang="ru-RU" dirty="0" err="1"/>
              <a:t>Тістол</a:t>
            </a:r>
            <a:r>
              <a:rPr lang="ru-RU" dirty="0"/>
              <a:t>, О. Клименко та </a:t>
            </a:r>
            <a:r>
              <a:rPr lang="ru-RU" dirty="0" err="1"/>
              <a:t>ін</a:t>
            </a:r>
            <a:r>
              <a:rPr lang="ru-RU" dirty="0" smtClean="0"/>
              <a:t>..</a:t>
            </a:r>
          </a:p>
          <a:p>
            <a:r>
              <a:rPr lang="ru-RU" dirty="0" smtClean="0"/>
              <a:t> </a:t>
            </a:r>
            <a:r>
              <a:rPr lang="en-US" dirty="0"/>
              <a:t>Fine art </a:t>
            </a:r>
            <a:r>
              <a:rPr lang="ru-RU" dirty="0" err="1"/>
              <a:t>представляють</a:t>
            </a:r>
            <a:r>
              <a:rPr lang="ru-RU" dirty="0"/>
              <a:t> художники І. Марчук, П. </a:t>
            </a:r>
            <a:r>
              <a:rPr lang="ru-RU" dirty="0" err="1"/>
              <a:t>Лебединець</a:t>
            </a:r>
            <a:r>
              <a:rPr lang="ru-RU" dirty="0"/>
              <a:t>, М. </a:t>
            </a:r>
            <a:r>
              <a:rPr lang="ru-RU" dirty="0" err="1"/>
              <a:t>Демцю</a:t>
            </a:r>
            <a:r>
              <a:rPr lang="ru-RU" dirty="0"/>
              <a:t>, Б. Буряк, М. </a:t>
            </a:r>
            <a:r>
              <a:rPr lang="ru-RU" dirty="0" err="1"/>
              <a:t>Андрущенко</a:t>
            </a:r>
            <a:r>
              <a:rPr lang="ru-RU" dirty="0"/>
              <a:t>, Є. Лещенко, М. </a:t>
            </a:r>
            <a:r>
              <a:rPr lang="ru-RU" dirty="0" err="1"/>
              <a:t>Деяк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є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вагоме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: вони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і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дорожчають</a:t>
            </a:r>
            <a:r>
              <a:rPr lang="ru-RU" dirty="0"/>
              <a:t> і </a:t>
            </a:r>
            <a:r>
              <a:rPr lang="ru-RU" dirty="0" err="1"/>
              <a:t>обіцяють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доходи - 30-100%.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 до 100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Але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принести </a:t>
            </a:r>
            <a:r>
              <a:rPr lang="ru-RU" dirty="0" err="1"/>
              <a:t>очікуваного</a:t>
            </a:r>
            <a:r>
              <a:rPr lang="ru-RU" dirty="0"/>
              <a:t> доходу.</a:t>
            </a:r>
            <a:endParaRPr lang="en-US" dirty="0"/>
          </a:p>
        </p:txBody>
      </p:sp>
      <p:pic>
        <p:nvPicPr>
          <p:cNvPr id="9218" name="Picture 2" descr="Картинки по запросу &quot;а. кривола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54" y="-81900"/>
            <a:ext cx="3055192" cy="2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ройтбур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54" y="1515919"/>
            <a:ext cx="3214255" cy="25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&quot;і.марчу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5" y="4637481"/>
            <a:ext cx="2932834" cy="16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&quot;п.лебедиець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764" y="4088246"/>
            <a:ext cx="1891145" cy="30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7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782" y="131618"/>
            <a:ext cx="9601200" cy="1485900"/>
          </a:xfrm>
        </p:spPr>
        <p:txBody>
          <a:bodyPr/>
          <a:lstStyle/>
          <a:p>
            <a:r>
              <a:rPr lang="ru-RU" b="1" dirty="0"/>
              <a:t>Скандал як </a:t>
            </a:r>
            <a:r>
              <a:rPr lang="ru-RU" b="1" dirty="0" err="1"/>
              <a:t>засіб</a:t>
            </a:r>
            <a:r>
              <a:rPr lang="ru-RU" b="1" dirty="0"/>
              <a:t> стати </a:t>
            </a:r>
            <a:r>
              <a:rPr lang="ru-RU" b="1" dirty="0" err="1"/>
              <a:t>популярним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544" y="874568"/>
            <a:ext cx="9601200" cy="3581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Я </a:t>
            </a:r>
            <a:r>
              <a:rPr lang="ru-RU" sz="2800" dirty="0" err="1">
                <a:solidFill>
                  <a:srgbClr val="FF0000"/>
                </a:solidFill>
              </a:rPr>
              <a:t>йду</a:t>
            </a:r>
            <a:r>
              <a:rPr lang="ru-RU" sz="2800" dirty="0">
                <a:solidFill>
                  <a:srgbClr val="FF0000"/>
                </a:solidFill>
              </a:rPr>
              <a:t>, а за мною </a:t>
            </a:r>
            <a:r>
              <a:rPr lang="ru-RU" sz="2800" dirty="0" err="1">
                <a:solidFill>
                  <a:srgbClr val="FF0000"/>
                </a:solidFill>
              </a:rPr>
              <a:t>натовпом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біжать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скандали</a:t>
            </a:r>
            <a:r>
              <a:rPr lang="ru-RU" sz="2800" dirty="0" smtClean="0">
                <a:solidFill>
                  <a:srgbClr val="FF0000"/>
                </a:solidFill>
              </a:rPr>
              <a:t>».</a:t>
            </a:r>
            <a:r>
              <a:rPr lang="ru-RU" dirty="0" err="1" smtClean="0"/>
              <a:t>Ця</a:t>
            </a:r>
            <a:r>
              <a:rPr lang="ru-RU" dirty="0" smtClean="0"/>
              <a:t> фраза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/>
              <a:t>геніальному</a:t>
            </a:r>
            <a:r>
              <a:rPr lang="ru-RU" dirty="0"/>
              <a:t> художнику ХХ ст. Сальвадору </a:t>
            </a:r>
            <a:r>
              <a:rPr lang="ru-RU" dirty="0" err="1" smtClean="0"/>
              <a:t>Далі</a:t>
            </a:r>
            <a:r>
              <a:rPr lang="ru-RU" dirty="0" smtClean="0"/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Картинки по запросу &quot;сальвадор да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06" y="2097809"/>
            <a:ext cx="4878820" cy="32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8382" y="409610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Найпершим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привертає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увагу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суспільства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те,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обурює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Арт-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світ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цим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принципом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дуже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схожий на шоу-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бізнес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Найчастіше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провокаційні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шокуючі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речі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стають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центром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уваги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тому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митцю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часом скандал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нагоді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Найбагатший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художник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сучасності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статок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перевищує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$1млрд,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Деміен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Херст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епатує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публіку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«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граючись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смертю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».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Чого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вартий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дитячий череп з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платини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діамантів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Суперечок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приводу «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взагалі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назвати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мистецтвом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виникає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чимало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але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хто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посперечатися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мільярдером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7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Сьогодні</a:t>
            </a:r>
            <a:r>
              <a:rPr lang="ru-RU" dirty="0"/>
              <a:t> уже </a:t>
            </a:r>
            <a:r>
              <a:rPr lang="ru-RU" dirty="0" err="1"/>
              <a:t>відчувається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стомилось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шокової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заявляють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і </a:t>
            </a:r>
            <a:r>
              <a:rPr lang="ru-RU" dirty="0" err="1"/>
              <a:t>критиків</a:t>
            </a:r>
            <a:r>
              <a:rPr lang="ru-RU" dirty="0"/>
              <a:t>. </a:t>
            </a:r>
            <a:r>
              <a:rPr lang="ru-RU" dirty="0" err="1"/>
              <a:t>Тенденції</a:t>
            </a:r>
            <a:r>
              <a:rPr lang="ru-RU" dirty="0"/>
              <a:t> не повернуться </a:t>
            </a:r>
            <a:r>
              <a:rPr lang="ru-RU" dirty="0" err="1"/>
              <a:t>повністю</a:t>
            </a:r>
            <a:r>
              <a:rPr lang="ru-RU" dirty="0"/>
              <a:t> до </a:t>
            </a:r>
            <a:r>
              <a:rPr lang="ru-RU" dirty="0" err="1"/>
              <a:t>класики</a:t>
            </a:r>
            <a:r>
              <a:rPr lang="ru-RU" dirty="0"/>
              <a:t>, але </a:t>
            </a:r>
            <a:r>
              <a:rPr lang="ru-RU" dirty="0" err="1"/>
              <a:t>певні</a:t>
            </a:r>
            <a:r>
              <a:rPr lang="ru-RU" dirty="0"/>
              <a:t>,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у </a:t>
            </a:r>
            <a:r>
              <a:rPr lang="ru-RU" dirty="0" err="1"/>
              <a:t>найближчі</a:t>
            </a:r>
            <a:r>
              <a:rPr lang="ru-RU" dirty="0"/>
              <a:t> роки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актуальними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Фома </a:t>
            </a:r>
            <a:r>
              <a:rPr lang="ru-RU" dirty="0"/>
              <a:t>з гурту «</a:t>
            </a:r>
            <a:r>
              <a:rPr lang="ru-RU" dirty="0" err="1"/>
              <a:t>Мандри</a:t>
            </a:r>
            <a:r>
              <a:rPr lang="ru-RU" dirty="0"/>
              <a:t>»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зауважив</a:t>
            </a:r>
            <a:r>
              <a:rPr lang="ru-RU" dirty="0"/>
              <a:t>: «</a:t>
            </a:r>
            <a:r>
              <a:rPr lang="ru-RU" dirty="0" err="1">
                <a:solidFill>
                  <a:srgbClr val="FF0000"/>
                </a:solidFill>
              </a:rPr>
              <a:t>Існують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картини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дивлячись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варто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народжуватись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помирати</a:t>
            </a:r>
            <a:r>
              <a:rPr lang="ru-RU" dirty="0">
                <a:solidFill>
                  <a:srgbClr val="FF0000"/>
                </a:solidFill>
              </a:rPr>
              <a:t>». </a:t>
            </a:r>
            <a:r>
              <a:rPr lang="ru-RU" dirty="0" err="1">
                <a:solidFill>
                  <a:srgbClr val="FF0000"/>
                </a:solidFill>
              </a:rPr>
              <a:t>Мистецтво</a:t>
            </a:r>
            <a:r>
              <a:rPr lang="ru-RU" dirty="0">
                <a:solidFill>
                  <a:srgbClr val="FF0000"/>
                </a:solidFill>
              </a:rPr>
              <a:t>  </a:t>
            </a:r>
            <a:r>
              <a:rPr lang="ru-RU" dirty="0" err="1">
                <a:solidFill>
                  <a:srgbClr val="FF0000"/>
                </a:solidFill>
              </a:rPr>
              <a:t>потрібно</a:t>
            </a:r>
            <a:r>
              <a:rPr lang="ru-RU" dirty="0">
                <a:solidFill>
                  <a:srgbClr val="FF0000"/>
                </a:solidFill>
              </a:rPr>
              <a:t> «</a:t>
            </a:r>
            <a:r>
              <a:rPr lang="ru-RU" dirty="0" err="1">
                <a:solidFill>
                  <a:srgbClr val="FF0000"/>
                </a:solidFill>
              </a:rPr>
              <a:t>розуміти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err="1">
                <a:solidFill>
                  <a:srgbClr val="FF0000"/>
                </a:solidFill>
              </a:rPr>
              <a:t>душею</a:t>
            </a:r>
            <a:r>
              <a:rPr lang="ru-RU" dirty="0">
                <a:solidFill>
                  <a:srgbClr val="FF0000"/>
                </a:solidFill>
              </a:rPr>
              <a:t>, і в </a:t>
            </a:r>
            <a:r>
              <a:rPr lang="ru-RU" dirty="0" err="1">
                <a:solidFill>
                  <a:srgbClr val="FF0000"/>
                </a:solidFill>
              </a:rPr>
              <a:t>цьому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допоможе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жоден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експерт</a:t>
            </a:r>
            <a:r>
              <a:rPr lang="ru-RU" dirty="0">
                <a:solidFill>
                  <a:srgbClr val="FF0000"/>
                </a:solidFill>
              </a:rPr>
              <a:t>. А будь-яка велика і </a:t>
            </a:r>
            <a:r>
              <a:rPr lang="ru-RU" dirty="0" err="1">
                <a:solidFill>
                  <a:srgbClr val="FF0000"/>
                </a:solidFill>
              </a:rPr>
              <a:t>талановита</a:t>
            </a:r>
            <a:r>
              <a:rPr lang="ru-RU" dirty="0">
                <a:solidFill>
                  <a:srgbClr val="FF0000"/>
                </a:solidFill>
              </a:rPr>
              <a:t> в духовному </a:t>
            </a:r>
            <a:r>
              <a:rPr lang="ru-RU" dirty="0" err="1">
                <a:solidFill>
                  <a:srgbClr val="FF0000"/>
                </a:solidFill>
              </a:rPr>
              <a:t>плані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річ</a:t>
            </a:r>
            <a:r>
              <a:rPr lang="ru-RU" dirty="0">
                <a:solidFill>
                  <a:srgbClr val="FF0000"/>
                </a:solidFill>
              </a:rPr>
              <a:t> рано </a:t>
            </a:r>
            <a:r>
              <a:rPr lang="ru-RU" dirty="0" err="1">
                <a:solidFill>
                  <a:srgbClr val="FF0000"/>
                </a:solidFill>
              </a:rPr>
              <a:t>чи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пізно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знайде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еквівалентне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відображення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матеріальному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світі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346" y="3244273"/>
            <a:ext cx="9601200" cy="14859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67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8564"/>
            <a:ext cx="9601200" cy="14859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повинен </a:t>
            </a:r>
            <a:r>
              <a:rPr lang="ru-RU" sz="3200" dirty="0"/>
              <a:t>художник бути </a:t>
            </a:r>
            <a:r>
              <a:rPr lang="ru-RU" sz="3200" dirty="0" err="1"/>
              <a:t>бідним</a:t>
            </a:r>
            <a:r>
              <a:rPr lang="ru-RU" sz="3200" dirty="0"/>
              <a:t> і </a:t>
            </a:r>
            <a:r>
              <a:rPr lang="ru-RU" sz="3200" dirty="0" err="1"/>
              <a:t>голодним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створювати</a:t>
            </a:r>
            <a:r>
              <a:rPr lang="ru-RU" sz="3200" dirty="0"/>
              <a:t> </a:t>
            </a:r>
            <a:r>
              <a:rPr lang="ru-RU" sz="3200" dirty="0" err="1"/>
              <a:t>шедеври</a:t>
            </a:r>
            <a:r>
              <a:rPr lang="ru-RU" sz="3200" dirty="0"/>
              <a:t>?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3891"/>
            <a:ext cx="9601200" cy="3581400"/>
          </a:xfrm>
        </p:spPr>
        <p:txBody>
          <a:bodyPr/>
          <a:lstStyle/>
          <a:p>
            <a:r>
              <a:rPr lang="ru-RU" dirty="0" err="1" smtClean="0"/>
              <a:t>Пікассо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довели,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застарілі</a:t>
            </a:r>
            <a:r>
              <a:rPr lang="ru-RU" dirty="0"/>
              <a:t> </a:t>
            </a:r>
            <a:r>
              <a:rPr lang="ru-RU" dirty="0" err="1" smtClean="0"/>
              <a:t>забобони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Романтичний</a:t>
            </a:r>
            <a:r>
              <a:rPr lang="ru-RU" dirty="0" smtClean="0"/>
              <a:t> </a:t>
            </a:r>
            <a:r>
              <a:rPr lang="ru-RU" dirty="0" err="1"/>
              <a:t>відлюдник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скуйовдженим</a:t>
            </a:r>
            <a:r>
              <a:rPr lang="ru-RU" dirty="0"/>
              <a:t> </a:t>
            </a:r>
            <a:r>
              <a:rPr lang="ru-RU" dirty="0" err="1"/>
              <a:t>волоссям</a:t>
            </a:r>
            <a:r>
              <a:rPr lang="ru-RU" dirty="0"/>
              <a:t> і </a:t>
            </a:r>
            <a:r>
              <a:rPr lang="ru-RU" dirty="0" err="1"/>
              <a:t>божевільним</a:t>
            </a:r>
            <a:r>
              <a:rPr lang="ru-RU" dirty="0"/>
              <a:t> </a:t>
            </a:r>
            <a:r>
              <a:rPr lang="ru-RU" dirty="0" err="1"/>
              <a:t>поглядом</a:t>
            </a:r>
            <a:r>
              <a:rPr lang="ru-RU" dirty="0"/>
              <a:t>. Часто </a:t>
            </a:r>
            <a:r>
              <a:rPr lang="ru-RU" dirty="0" err="1"/>
              <a:t>ще</a:t>
            </a:r>
            <a:r>
              <a:rPr lang="ru-RU" dirty="0"/>
              <a:t> – берет, мольберт і </a:t>
            </a:r>
            <a:r>
              <a:rPr lang="ru-RU" dirty="0" err="1"/>
              <a:t>в’язаний</a:t>
            </a:r>
            <a:r>
              <a:rPr lang="ru-RU" dirty="0"/>
              <a:t> шарф. І </a:t>
            </a:r>
            <a:r>
              <a:rPr lang="ru-RU" dirty="0" err="1"/>
              <a:t>обов’язково</a:t>
            </a:r>
            <a:r>
              <a:rPr lang="ru-RU" dirty="0"/>
              <a:t>: </a:t>
            </a:r>
            <a:r>
              <a:rPr lang="ru-RU" dirty="0" err="1"/>
              <a:t>голодний</a:t>
            </a:r>
            <a:r>
              <a:rPr lang="ru-RU" dirty="0"/>
              <a:t>, </a:t>
            </a:r>
            <a:r>
              <a:rPr lang="ru-RU" dirty="0" err="1"/>
              <a:t>бідний</a:t>
            </a:r>
            <a:r>
              <a:rPr lang="ru-RU" dirty="0"/>
              <a:t>, </a:t>
            </a:r>
            <a:r>
              <a:rPr lang="ru-RU" dirty="0" err="1"/>
              <a:t>геніально-невизнаний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– </a:t>
            </a:r>
            <a:r>
              <a:rPr lang="ru-RU" dirty="0" err="1"/>
              <a:t>класичний</a:t>
            </a:r>
            <a:r>
              <a:rPr lang="ru-RU" dirty="0"/>
              <a:t> образ художника,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сих </a:t>
            </a:r>
            <a:r>
              <a:rPr lang="ru-RU" dirty="0" err="1"/>
              <a:t>пір</a:t>
            </a:r>
            <a:r>
              <a:rPr lang="ru-RU" dirty="0"/>
              <a:t> </a:t>
            </a:r>
            <a:r>
              <a:rPr lang="ru-RU" dirty="0" err="1"/>
              <a:t>уявляє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.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митець</a:t>
            </a:r>
            <a:r>
              <a:rPr lang="ru-RU" dirty="0"/>
              <a:t> </a:t>
            </a:r>
            <a:r>
              <a:rPr lang="ru-RU" dirty="0" err="1"/>
              <a:t>успішний</a:t>
            </a:r>
            <a:r>
              <a:rPr lang="ru-RU" dirty="0"/>
              <a:t> і </a:t>
            </a:r>
            <a:r>
              <a:rPr lang="ru-RU" dirty="0" err="1"/>
              <a:t>заможний</a:t>
            </a:r>
            <a:r>
              <a:rPr lang="ru-RU" dirty="0"/>
              <a:t>, значить,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вкладає</a:t>
            </a:r>
            <a:r>
              <a:rPr lang="ru-RU" dirty="0"/>
              <a:t> душу в </a:t>
            </a:r>
            <a:r>
              <a:rPr lang="ru-RU" dirty="0" err="1"/>
              <a:t>творчість</a:t>
            </a:r>
            <a:r>
              <a:rPr lang="ru-RU" dirty="0"/>
              <a:t> і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заробити</a:t>
            </a:r>
            <a:r>
              <a:rPr lang="ru-RU" dirty="0"/>
              <a:t> грошей</a:t>
            </a:r>
            <a:endParaRPr lang="en-US" dirty="0"/>
          </a:p>
        </p:txBody>
      </p:sp>
      <p:pic>
        <p:nvPicPr>
          <p:cNvPr id="1028" name="Picture 4" descr="Картинки по запросу &quot;фото художника с мольберт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82" y="3671454"/>
            <a:ext cx="3043382" cy="33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7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Раніше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художник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голодний</a:t>
            </a:r>
            <a:r>
              <a:rPr lang="ru-RU" b="1" i="1" dirty="0"/>
              <a:t>,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мав</a:t>
            </a:r>
            <a:r>
              <a:rPr lang="ru-RU" b="1" i="1" dirty="0"/>
              <a:t> </a:t>
            </a:r>
            <a:r>
              <a:rPr lang="ru-RU" b="1" i="1" dirty="0" err="1"/>
              <a:t>владного</a:t>
            </a:r>
            <a:r>
              <a:rPr lang="ru-RU" b="1" i="1" dirty="0"/>
              <a:t> покровителя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Всі</a:t>
            </a:r>
            <a:r>
              <a:rPr lang="ru-RU" dirty="0"/>
              <a:t>  </a:t>
            </a:r>
            <a:r>
              <a:rPr lang="ru-RU" dirty="0" err="1"/>
              <a:t>картини</a:t>
            </a:r>
            <a:r>
              <a:rPr lang="ru-RU" dirty="0"/>
              <a:t> Пабло </a:t>
            </a:r>
            <a:r>
              <a:rPr lang="ru-RU" dirty="0" err="1"/>
              <a:t>Пікассо</a:t>
            </a:r>
            <a:r>
              <a:rPr lang="ru-RU" dirty="0"/>
              <a:t> </a:t>
            </a:r>
            <a:r>
              <a:rPr lang="ru-RU" dirty="0" err="1"/>
              <a:t>користувались</a:t>
            </a:r>
            <a:r>
              <a:rPr lang="ru-RU" dirty="0"/>
              <a:t> </a:t>
            </a:r>
            <a:r>
              <a:rPr lang="ru-RU" dirty="0" err="1"/>
              <a:t>божевільним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автора,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!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геній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бити</a:t>
            </a:r>
            <a:r>
              <a:rPr lang="ru-RU" dirty="0"/>
              <a:t> </a:t>
            </a:r>
            <a:r>
              <a:rPr lang="ru-RU" dirty="0" err="1"/>
              <a:t>рекорди</a:t>
            </a:r>
            <a:r>
              <a:rPr lang="ru-RU" dirty="0"/>
              <a:t>: 65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списку 500 </a:t>
            </a:r>
            <a:r>
              <a:rPr lang="ru-RU" dirty="0" err="1"/>
              <a:t>найдорожчих</a:t>
            </a:r>
            <a:r>
              <a:rPr lang="ru-RU" dirty="0"/>
              <a:t> картин </a:t>
            </a:r>
            <a:r>
              <a:rPr lang="ru-RU" dirty="0" err="1"/>
              <a:t>світу</a:t>
            </a:r>
            <a:r>
              <a:rPr lang="ru-RU" dirty="0"/>
              <a:t>,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$1,1 млрд. А полотно «Оголена на </a:t>
            </a:r>
            <a:r>
              <a:rPr lang="ru-RU" dirty="0" err="1"/>
              <a:t>фоні</a:t>
            </a:r>
            <a:r>
              <a:rPr lang="ru-RU" dirty="0"/>
              <a:t> бюсту і зеленого </a:t>
            </a:r>
            <a:r>
              <a:rPr lang="ru-RU" dirty="0" err="1"/>
              <a:t>листя</a:t>
            </a:r>
            <a:r>
              <a:rPr lang="ru-RU" dirty="0"/>
              <a:t>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продане</a:t>
            </a:r>
            <a:r>
              <a:rPr lang="ru-RU" dirty="0"/>
              <a:t> на </a:t>
            </a:r>
            <a:r>
              <a:rPr lang="ru-RU" dirty="0" err="1"/>
              <a:t>аукціоні</a:t>
            </a:r>
            <a:r>
              <a:rPr lang="ru-RU" dirty="0"/>
              <a:t> </a:t>
            </a:r>
            <a:r>
              <a:rPr lang="en-US" dirty="0"/>
              <a:t>Christie's </a:t>
            </a:r>
            <a:r>
              <a:rPr lang="ru-RU" dirty="0"/>
              <a:t>у 2010 р. за $106,5 млн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1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291" y="595213"/>
            <a:ext cx="9601200" cy="1485900"/>
          </a:xfrm>
        </p:spPr>
        <p:txBody>
          <a:bodyPr/>
          <a:lstStyle/>
          <a:p>
            <a:r>
              <a:rPr lang="uk-UA" dirty="0" smtClean="0"/>
              <a:t>Найдорожчі картини С. Далі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5" y="2059709"/>
            <a:ext cx="11046691" cy="380769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(1925</a:t>
            </a:r>
            <a:r>
              <a:rPr lang="ru-RU" dirty="0" smtClean="0"/>
              <a:t>)    2.</a:t>
            </a:r>
            <a:r>
              <a:rPr lang="ru-RU" dirty="0"/>
              <a:t> </a:t>
            </a:r>
            <a:r>
              <a:rPr lang="ru-RU" dirty="0" err="1"/>
              <a:t>Постійність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(1931</a:t>
            </a:r>
            <a:r>
              <a:rPr lang="ru-RU" dirty="0" smtClean="0"/>
              <a:t>)              3</a:t>
            </a:r>
            <a:r>
              <a:rPr lang="ru-RU" dirty="0"/>
              <a:t>. Жирафа у </a:t>
            </a:r>
            <a:r>
              <a:rPr lang="ru-RU" dirty="0" err="1"/>
              <a:t>вогні</a:t>
            </a:r>
            <a:r>
              <a:rPr lang="ru-RU" dirty="0"/>
              <a:t> (1937)</a:t>
            </a:r>
            <a:endParaRPr lang="ru-RU" dirty="0" smtClean="0"/>
          </a:p>
          <a:p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3074" name="Picture 2" descr="https://tribuna.pl.ua/wp-content/uploads/2019/05/AS02157_0-539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5053"/>
            <a:ext cx="2744643" cy="38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ribuna.pl.ua/wp-content/uploads/2019/05/20090517010837The_Persistence_of_Memory-750x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30" y="2776248"/>
            <a:ext cx="4117875" cy="30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ribuna.pl.ua/wp-content/uploads/2019/05/salvador-dali-zhiraf-v-ogne-549x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92" y="2717843"/>
            <a:ext cx="2548561" cy="37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6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552450"/>
            <a:ext cx="9601200" cy="1485900"/>
          </a:xfrm>
        </p:spPr>
        <p:txBody>
          <a:bodyPr/>
          <a:lstStyle/>
          <a:p>
            <a:r>
              <a:rPr lang="uk-UA" dirty="0" smtClean="0"/>
              <a:t>Найдорожчі картини </a:t>
            </a:r>
            <a:r>
              <a:rPr lang="uk-UA" dirty="0" err="1" smtClean="0"/>
              <a:t>П.Пікассо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9" y="2113973"/>
            <a:ext cx="3433069" cy="47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0239" y="1734312"/>
            <a:ext cx="2296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GothamProBold"/>
              </a:rPr>
              <a:t>"Сон« (</a:t>
            </a:r>
            <a:r>
              <a:rPr lang="ru-RU" dirty="0"/>
              <a:t>$155 </a:t>
            </a:r>
            <a:r>
              <a:rPr lang="ru-RU" dirty="0" smtClean="0"/>
              <a:t>млн)</a:t>
            </a:r>
            <a:endParaRPr lang="en-US" dirty="0"/>
          </a:p>
        </p:txBody>
      </p:sp>
      <p:pic>
        <p:nvPicPr>
          <p:cNvPr id="4100" name="Picture 4" descr="n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9" y="2103644"/>
            <a:ext cx="5893688" cy="47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5281" y="1734312"/>
            <a:ext cx="4086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GothamProBold"/>
              </a:rPr>
              <a:t>«Алжирские женщины» (</a:t>
            </a:r>
            <a:r>
              <a:rPr lang="ru-RU" dirty="0"/>
              <a:t>$179 млн</a:t>
            </a:r>
            <a:r>
              <a:rPr lang="ru-RU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9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dirty="0" err="1"/>
              <a:t>Популярний</a:t>
            </a:r>
            <a:r>
              <a:rPr lang="ru-RU" sz="3200" dirty="0"/>
              <a:t> </a:t>
            </a:r>
            <a:r>
              <a:rPr lang="ru-RU" sz="3200" dirty="0" err="1"/>
              <a:t>американський</a:t>
            </a:r>
            <a:r>
              <a:rPr lang="ru-RU" sz="3200" dirty="0"/>
              <a:t> арт-дилер </a:t>
            </a:r>
            <a:r>
              <a:rPr lang="ru-RU" sz="3200" dirty="0" err="1"/>
              <a:t>Ніколас</a:t>
            </a:r>
            <a:r>
              <a:rPr lang="ru-RU" sz="3200" dirty="0"/>
              <a:t> Уайлдер </a:t>
            </a:r>
            <a:r>
              <a:rPr lang="uk-UA" sz="3200" dirty="0" smtClean="0"/>
              <a:t>сказав :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900" y="5621482"/>
            <a:ext cx="9601200" cy="358140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2800" dirty="0"/>
              <a:t>Чим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просуваєш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художника,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ширше</a:t>
            </a:r>
            <a:r>
              <a:rPr lang="ru-RU" sz="2800" dirty="0"/>
              <a:t> </a:t>
            </a:r>
            <a:r>
              <a:rPr lang="ru-RU" sz="2800" dirty="0" err="1"/>
              <a:t>стає</a:t>
            </a:r>
            <a:r>
              <a:rPr lang="ru-RU" sz="2800" dirty="0"/>
              <a:t> коло </a:t>
            </a:r>
            <a:r>
              <a:rPr lang="ru-RU" sz="2800" dirty="0" err="1"/>
              <a:t>покупців</a:t>
            </a:r>
            <a:r>
              <a:rPr lang="ru-RU" sz="2800" dirty="0"/>
              <a:t>, </a:t>
            </a:r>
            <a:r>
              <a:rPr lang="ru-RU" sz="2800" dirty="0" err="1"/>
              <a:t>зростає</a:t>
            </a:r>
            <a:r>
              <a:rPr lang="ru-RU" sz="2800" dirty="0"/>
              <a:t> </a:t>
            </a:r>
            <a:r>
              <a:rPr lang="ru-RU" sz="2800" dirty="0" err="1"/>
              <a:t>відомість</a:t>
            </a:r>
            <a:r>
              <a:rPr lang="ru-RU" sz="2800" dirty="0"/>
              <a:t>, і </a:t>
            </a:r>
            <a:r>
              <a:rPr lang="ru-RU" sz="2800" dirty="0" err="1"/>
              <a:t>ціни</a:t>
            </a:r>
            <a:r>
              <a:rPr lang="ru-RU" sz="2800" dirty="0"/>
              <a:t> </a:t>
            </a:r>
            <a:r>
              <a:rPr lang="ru-RU" sz="2800" dirty="0" err="1"/>
              <a:t>йдуть</a:t>
            </a:r>
            <a:r>
              <a:rPr lang="ru-RU" sz="2800" dirty="0"/>
              <a:t> </a:t>
            </a:r>
            <a:r>
              <a:rPr lang="ru-RU" sz="2800" dirty="0" err="1"/>
              <a:t>вгору</a:t>
            </a:r>
            <a:r>
              <a:rPr lang="ru-RU" sz="2800" dirty="0"/>
              <a:t>».</a:t>
            </a:r>
            <a:endParaRPr lang="en-US" sz="2800" dirty="0"/>
          </a:p>
        </p:txBody>
      </p:sp>
      <p:pic>
        <p:nvPicPr>
          <p:cNvPr id="5122" name="Picture 2" descr="Картинки по запросу &quot;nikolas wild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73" y="989743"/>
            <a:ext cx="3439391" cy="42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7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Український Арт-ринок</a:t>
            </a:r>
            <a:endParaRPr lang="en-US" dirty="0"/>
          </a:p>
        </p:txBody>
      </p:sp>
      <p:pic>
        <p:nvPicPr>
          <p:cNvPr id="6146" name="Picture 2" descr="Картинки по запросу &quot;арт рино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47092"/>
            <a:ext cx="3924501" cy="29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арт рин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45" y="4240027"/>
            <a:ext cx="3847811" cy="26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1956" y="20022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Український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арт-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ринок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почав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свій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цивілізований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рух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 1994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продовжував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стрімко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набирати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оберти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аж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кризи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2008-го. Зараз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ситуація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вирівнюється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майже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досягнуті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докризові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показники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даними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незалежних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статистичних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приріст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кількості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угод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вітчизняній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арт-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сфері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останні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роки становить як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мінімум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6%. І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– 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офіційні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цифри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437" y="593436"/>
            <a:ext cx="9601200" cy="1485900"/>
          </a:xfrm>
        </p:spPr>
        <p:txBody>
          <a:bodyPr/>
          <a:lstStyle/>
          <a:p>
            <a:r>
              <a:rPr lang="uk-UA" dirty="0" smtClean="0"/>
              <a:t>Три рівні ліквідності картин українських художників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426364" cy="38654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Для </a:t>
            </a:r>
            <a:r>
              <a:rPr lang="ru-RU" dirty="0" err="1"/>
              <a:t>капіталовкладення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ліквідності</a:t>
            </a:r>
            <a:r>
              <a:rPr lang="ru-RU" dirty="0"/>
              <a:t> картин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.</a:t>
            </a:r>
          </a:p>
          <a:p>
            <a:r>
              <a:rPr lang="ru-RU" dirty="0" smtClean="0"/>
              <a:t> 1.«Старі </a:t>
            </a:r>
            <a:r>
              <a:rPr lang="ru-RU" dirty="0" err="1"/>
              <a:t>майстри</a:t>
            </a:r>
            <a:r>
              <a:rPr lang="ru-RU" dirty="0"/>
              <a:t>». </a:t>
            </a:r>
            <a:r>
              <a:rPr lang="ru-RU" dirty="0" err="1"/>
              <a:t>Це</a:t>
            </a:r>
            <a:r>
              <a:rPr lang="ru-RU" dirty="0"/>
              <a:t> художники  19 </a:t>
            </a:r>
            <a:r>
              <a:rPr lang="ru-RU" dirty="0" err="1"/>
              <a:t>століття</a:t>
            </a:r>
            <a:r>
              <a:rPr lang="ru-RU" dirty="0"/>
              <a:t> І. </a:t>
            </a:r>
            <a:r>
              <a:rPr lang="ru-RU" dirty="0" err="1"/>
              <a:t>Айвазовський</a:t>
            </a:r>
            <a:r>
              <a:rPr lang="ru-RU" dirty="0"/>
              <a:t>, С. </a:t>
            </a:r>
            <a:r>
              <a:rPr lang="ru-RU" dirty="0" err="1"/>
              <a:t>Васильківський</a:t>
            </a:r>
            <a:r>
              <a:rPr lang="ru-RU" dirty="0"/>
              <a:t>, В. </a:t>
            </a:r>
            <a:r>
              <a:rPr lang="ru-RU" dirty="0" err="1"/>
              <a:t>Орловський</a:t>
            </a:r>
            <a:r>
              <a:rPr lang="ru-RU" dirty="0"/>
              <a:t>, П. Левченко та </a:t>
            </a:r>
            <a:r>
              <a:rPr lang="ru-RU" dirty="0" err="1"/>
              <a:t>ін</a:t>
            </a:r>
            <a:r>
              <a:rPr lang="ru-RU" dirty="0"/>
              <a:t>..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низькими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та </a:t>
            </a:r>
            <a:r>
              <a:rPr lang="ru-RU" dirty="0" err="1"/>
              <a:t>стабільним</a:t>
            </a:r>
            <a:r>
              <a:rPr lang="ru-RU" dirty="0"/>
              <a:t> доходом </a:t>
            </a:r>
            <a:r>
              <a:rPr lang="ru-RU" dirty="0" err="1"/>
              <a:t>близько</a:t>
            </a:r>
            <a:r>
              <a:rPr lang="ru-RU" dirty="0"/>
              <a:t> 10-12%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топові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зараз </a:t>
            </a:r>
            <a:r>
              <a:rPr lang="ru-RU" dirty="0" err="1"/>
              <a:t>коштують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докласти</a:t>
            </a:r>
            <a:r>
              <a:rPr lang="ru-RU" dirty="0"/>
              <a:t> </a:t>
            </a:r>
            <a:r>
              <a:rPr lang="ru-RU" dirty="0" err="1"/>
              <a:t>чималих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рідкість</a:t>
            </a:r>
            <a:r>
              <a:rPr lang="ru-RU" dirty="0"/>
              <a:t> та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значимість</a:t>
            </a:r>
            <a:r>
              <a:rPr lang="ru-RU" dirty="0"/>
              <a:t> таких картин.</a:t>
            </a:r>
          </a:p>
        </p:txBody>
      </p:sp>
      <p:pic>
        <p:nvPicPr>
          <p:cNvPr id="7170" name="Picture 2" descr="Картинки по запросу &quot;айвазовськ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2" y="1927317"/>
            <a:ext cx="1894898" cy="26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в. орловськи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56" y="4218709"/>
            <a:ext cx="1756975" cy="233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&quot;с. васильківськи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11" y="1630869"/>
            <a:ext cx="2236439" cy="26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&quot;п.левченко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33" y="3893127"/>
            <a:ext cx="1693718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Картинки по запросу &quot;т. яблонсь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64" y="-29586"/>
            <a:ext cx="1906209" cy="28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8074" y="2281381"/>
            <a:ext cx="5264726" cy="3851565"/>
          </a:xfrm>
        </p:spPr>
        <p:txBody>
          <a:bodyPr>
            <a:normAutofit/>
          </a:bodyPr>
          <a:lstStyle/>
          <a:p>
            <a:r>
              <a:rPr lang="uk-UA" dirty="0" smtClean="0"/>
              <a:t>2 рівень: Художники середини </a:t>
            </a:r>
            <a:r>
              <a:rPr lang="uk-UA" dirty="0" err="1" smtClean="0"/>
              <a:t>хх</a:t>
            </a:r>
            <a:r>
              <a:rPr lang="uk-UA" dirty="0" smtClean="0"/>
              <a:t> ст.</a:t>
            </a:r>
          </a:p>
          <a:p>
            <a:r>
              <a:rPr lang="ru-RU" dirty="0"/>
              <a:t>До них належать А. </a:t>
            </a:r>
            <a:r>
              <a:rPr lang="ru-RU" dirty="0" err="1"/>
              <a:t>Ерделі</a:t>
            </a:r>
            <a:r>
              <a:rPr lang="ru-RU" dirty="0"/>
              <a:t>, Й. </a:t>
            </a:r>
            <a:r>
              <a:rPr lang="ru-RU" dirty="0" err="1"/>
              <a:t>Бокшай</a:t>
            </a:r>
            <a:r>
              <a:rPr lang="ru-RU" dirty="0"/>
              <a:t>, М. Глущенко, Т. </a:t>
            </a:r>
            <a:r>
              <a:rPr lang="ru-RU" dirty="0" err="1"/>
              <a:t>Яблонська</a:t>
            </a:r>
            <a:r>
              <a:rPr lang="ru-RU" dirty="0"/>
              <a:t>, О. </a:t>
            </a:r>
            <a:r>
              <a:rPr lang="ru-RU" dirty="0" err="1"/>
              <a:t>Шовкуненко</a:t>
            </a:r>
            <a:r>
              <a:rPr lang="ru-RU" dirty="0"/>
              <a:t>, С. </a:t>
            </a:r>
            <a:r>
              <a:rPr lang="ru-RU" dirty="0" err="1"/>
              <a:t>Шишко</a:t>
            </a:r>
            <a:r>
              <a:rPr lang="ru-RU" dirty="0"/>
              <a:t>, В. </a:t>
            </a:r>
            <a:r>
              <a:rPr lang="ru-RU" dirty="0" err="1"/>
              <a:t>Зарецький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Вони </a:t>
            </a:r>
            <a:r>
              <a:rPr lang="ru-RU" dirty="0" err="1"/>
              <a:t>перевірені</a:t>
            </a:r>
            <a:r>
              <a:rPr lang="ru-RU" dirty="0"/>
              <a:t> часом,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вищими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«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», але й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приємніший</a:t>
            </a:r>
            <a:r>
              <a:rPr lang="ru-RU" dirty="0"/>
              <a:t> – </a:t>
            </a:r>
            <a:r>
              <a:rPr lang="ru-RU" dirty="0" err="1"/>
              <a:t>близько</a:t>
            </a:r>
            <a:r>
              <a:rPr lang="ru-RU" dirty="0"/>
              <a:t> 15% </a:t>
            </a:r>
            <a:r>
              <a:rPr lang="ru-RU" dirty="0" err="1"/>
              <a:t>річних</a:t>
            </a:r>
            <a:r>
              <a:rPr lang="ru-RU" dirty="0"/>
              <a:t>.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в </a:t>
            </a:r>
            <a:r>
              <a:rPr lang="ru-RU" dirty="0" err="1"/>
              <a:t>ціні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50%.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лімітованими</a:t>
            </a:r>
            <a:r>
              <a:rPr lang="ru-RU" dirty="0"/>
              <a:t>, становить </a:t>
            </a:r>
            <a:r>
              <a:rPr lang="ru-RU" dirty="0" err="1"/>
              <a:t>від</a:t>
            </a:r>
            <a:r>
              <a:rPr lang="ru-RU" dirty="0"/>
              <a:t> 50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8196" name="Picture 4" descr="Картинки по запросу &quot;а. ердел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8" y="0"/>
            <a:ext cx="1784061" cy="27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&quot;й. бокша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65" y="2427576"/>
            <a:ext cx="1571625" cy="2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&quot;м.глущенк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72" y="2223458"/>
            <a:ext cx="1750002" cy="25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&quot;о. шовкуненко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46" y="2637991"/>
            <a:ext cx="1905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артинки по запросу &quot;с.шишко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7" y="4528292"/>
            <a:ext cx="2030124" cy="23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Картинки по запросу &quot;в. зарецький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51" y="4243323"/>
            <a:ext cx="1549977" cy="21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268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146</TotalTime>
  <Words>663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GothamProBold</vt:lpstr>
      <vt:lpstr>Crop</vt:lpstr>
      <vt:lpstr>«Мистецтво і гроші» або «як заробити на мистецтві</vt:lpstr>
      <vt:lpstr> Чи повинен художник бути бідним і голодним, щоб створювати шедеври?</vt:lpstr>
      <vt:lpstr>Раніше або художник був голодний, або мав владного покровителя</vt:lpstr>
      <vt:lpstr>Найдорожчі картини С. Далі</vt:lpstr>
      <vt:lpstr>Найдорожчі картини П.Пікассо</vt:lpstr>
      <vt:lpstr>Популярний американський арт-дилер Ніколас Уайлдер сказав :</vt:lpstr>
      <vt:lpstr>          Український Арт-ринок</vt:lpstr>
      <vt:lpstr>Три рівні ліквідності картин українських художників</vt:lpstr>
      <vt:lpstr>Презентация PowerPoint</vt:lpstr>
      <vt:lpstr>Презентация PowerPoint</vt:lpstr>
      <vt:lpstr>Скандал як засіб стати популярним</vt:lpstr>
      <vt:lpstr>Висновок.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«Мистецтво і гроші» або «як заробити на мистецтві</dc:title>
  <dc:creator>Sobolevskaya Polina</dc:creator>
  <cp:lastModifiedBy>Sobolevskaya Polina</cp:lastModifiedBy>
  <cp:revision>11</cp:revision>
  <dcterms:created xsi:type="dcterms:W3CDTF">2020-03-10T17:46:20Z</dcterms:created>
  <dcterms:modified xsi:type="dcterms:W3CDTF">2020-03-27T12:06:11Z</dcterms:modified>
</cp:coreProperties>
</file>