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4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51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71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5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97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1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40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2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358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95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690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15CBD-8555-4DAE-A52F-8D4003C83082}" type="datetimeFigureOut">
              <a:rPr lang="ru-RU" smtClean="0"/>
              <a:t>28.03.2020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788C3-9537-4558-A5EC-C656DD3AC0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7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studfile.net/preview/5484621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426903"/>
            <a:ext cx="9144000" cy="1543565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Історичні закономірності розвитку мистецтва. Первісне мистецтво</a:t>
            </a:r>
            <a:endParaRPr lang="ru-RU" sz="20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0" y="5379322"/>
            <a:ext cx="5851301" cy="1655762"/>
          </a:xfrm>
        </p:spPr>
        <p:txBody>
          <a:bodyPr/>
          <a:lstStyle/>
          <a:p>
            <a:pPr algn="r"/>
            <a:r>
              <a:rPr lang="uk-UA" sz="16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Виконала: Тарасенко Катерина, 131 група</a:t>
            </a:r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826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244699"/>
            <a:ext cx="11681138" cy="6375042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2000" b="1" dirty="0"/>
              <a:t> </a:t>
            </a:r>
            <a:r>
              <a:rPr lang="ru-RU" sz="2000" b="1" dirty="0" err="1"/>
              <a:t>Бронзовий</a:t>
            </a:r>
            <a:r>
              <a:rPr lang="ru-RU" sz="2000" b="1" dirty="0"/>
              <a:t> </a:t>
            </a:r>
            <a:r>
              <a:rPr lang="ru-RU" sz="2000" b="1" dirty="0" err="1"/>
              <a:t>вік</a:t>
            </a:r>
            <a:endParaRPr lang="ru-RU" sz="2000" b="1" dirty="0"/>
          </a:p>
          <a:p>
            <a:pPr marL="0" indent="0">
              <a:buNone/>
            </a:pPr>
            <a:r>
              <a:rPr lang="ru-RU" sz="1600" dirty="0" err="1"/>
              <a:t>Бронзовий</a:t>
            </a:r>
            <a:r>
              <a:rPr lang="ru-RU" sz="1600" dirty="0"/>
              <a:t> </a:t>
            </a:r>
            <a:r>
              <a:rPr lang="ru-RU" sz="1600" dirty="0" err="1"/>
              <a:t>вік</a:t>
            </a:r>
            <a:r>
              <a:rPr lang="ru-RU" sz="1600" dirty="0"/>
              <a:t> </a:t>
            </a:r>
            <a:r>
              <a:rPr lang="ru-RU" sz="1600" dirty="0" err="1"/>
              <a:t>характеризується</a:t>
            </a:r>
            <a:r>
              <a:rPr lang="ru-RU" sz="1600" dirty="0"/>
              <a:t> </a:t>
            </a:r>
            <a:r>
              <a:rPr lang="ru-RU" sz="1600" dirty="0" err="1"/>
              <a:t>провідною</a:t>
            </a:r>
            <a:r>
              <a:rPr lang="ru-RU" sz="1600" dirty="0"/>
              <a:t> </a:t>
            </a:r>
            <a:r>
              <a:rPr lang="ru-RU" sz="1600" dirty="0" err="1"/>
              <a:t>роллю</a:t>
            </a:r>
            <a:r>
              <a:rPr lang="ru-RU" sz="1600" dirty="0"/>
              <a:t> </a:t>
            </a:r>
            <a:r>
              <a:rPr lang="ru-RU" sz="1600" dirty="0" err="1"/>
              <a:t>виробів</a:t>
            </a:r>
            <a:r>
              <a:rPr lang="ru-RU" sz="1600" dirty="0"/>
              <a:t> з </a:t>
            </a:r>
            <a:r>
              <a:rPr lang="ru-RU" sz="1600" dirty="0" err="1"/>
              <a:t>бронзи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пов’язано</a:t>
            </a:r>
            <a:r>
              <a:rPr lang="ru-RU" sz="1600" dirty="0"/>
              <a:t> з </a:t>
            </a:r>
            <a:r>
              <a:rPr lang="ru-RU" sz="1600" dirty="0" err="1"/>
              <a:t>покращанням</a:t>
            </a:r>
            <a:r>
              <a:rPr lang="ru-RU" sz="1600" dirty="0"/>
              <a:t> </a:t>
            </a:r>
            <a:r>
              <a:rPr lang="ru-RU" sz="1600" dirty="0" err="1"/>
              <a:t>обробки</a:t>
            </a:r>
            <a:r>
              <a:rPr lang="ru-RU" sz="1600" dirty="0"/>
              <a:t> таких </a:t>
            </a:r>
            <a:r>
              <a:rPr lang="ru-RU" sz="1600" dirty="0" err="1"/>
              <a:t>металів</a:t>
            </a:r>
            <a:r>
              <a:rPr lang="ru-RU" sz="1600" dirty="0"/>
              <a:t> як </a:t>
            </a:r>
            <a:r>
              <a:rPr lang="ru-RU" sz="1600" dirty="0" err="1"/>
              <a:t>мідь</a:t>
            </a:r>
            <a:r>
              <a:rPr lang="ru-RU" sz="1600" dirty="0"/>
              <a:t> й олово,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отримували</a:t>
            </a:r>
            <a:r>
              <a:rPr lang="ru-RU" sz="1600" dirty="0"/>
              <a:t> з </a:t>
            </a:r>
            <a:r>
              <a:rPr lang="ru-RU" sz="1600" dirty="0" err="1"/>
              <a:t>рудних</a:t>
            </a:r>
            <a:r>
              <a:rPr lang="ru-RU" sz="1600" dirty="0"/>
              <a:t> </a:t>
            </a:r>
            <a:r>
              <a:rPr lang="ru-RU" sz="1600" dirty="0" err="1"/>
              <a:t>родовищ</a:t>
            </a:r>
            <a:r>
              <a:rPr lang="ru-RU" sz="1600" dirty="0"/>
              <a:t>, і </a:t>
            </a:r>
            <a:r>
              <a:rPr lang="ru-RU" sz="1600" dirty="0" err="1"/>
              <a:t>наступним</a:t>
            </a:r>
            <a:r>
              <a:rPr lang="ru-RU" sz="1600" dirty="0"/>
              <a:t> </a:t>
            </a:r>
            <a:r>
              <a:rPr lang="ru-RU" sz="1600" dirty="0" err="1"/>
              <a:t>отриманням</a:t>
            </a:r>
            <a:r>
              <a:rPr lang="ru-RU" sz="1600" dirty="0"/>
              <a:t> з них </a:t>
            </a:r>
            <a:r>
              <a:rPr lang="ru-RU" sz="1600" dirty="0" err="1"/>
              <a:t>бронзи</a:t>
            </a:r>
            <a:r>
              <a:rPr lang="ru-RU" sz="1600" dirty="0"/>
              <a:t>. </a:t>
            </a:r>
            <a:r>
              <a:rPr lang="ru-RU" sz="1600" dirty="0" err="1"/>
              <a:t>Бронзовий</a:t>
            </a:r>
            <a:r>
              <a:rPr lang="ru-RU" sz="1600" dirty="0"/>
              <a:t> </a:t>
            </a:r>
            <a:r>
              <a:rPr lang="ru-RU" sz="1600" dirty="0" err="1"/>
              <a:t>вік</a:t>
            </a:r>
            <a:r>
              <a:rPr lang="ru-RU" sz="1600" dirty="0"/>
              <a:t> </a:t>
            </a:r>
            <a:r>
              <a:rPr lang="ru-RU" sz="1600" dirty="0" err="1"/>
              <a:t>змінив</a:t>
            </a:r>
            <a:r>
              <a:rPr lang="ru-RU" sz="1600" dirty="0"/>
              <a:t> </a:t>
            </a:r>
            <a:r>
              <a:rPr lang="ru-RU" sz="1600" dirty="0" err="1"/>
              <a:t>мідний</a:t>
            </a:r>
            <a:r>
              <a:rPr lang="ru-RU" sz="1600" dirty="0"/>
              <a:t> </a:t>
            </a:r>
            <a:r>
              <a:rPr lang="ru-RU" sz="1600" dirty="0" err="1"/>
              <a:t>вік</a:t>
            </a:r>
            <a:r>
              <a:rPr lang="ru-RU" sz="1600" dirty="0"/>
              <a:t> і передував </a:t>
            </a:r>
            <a:r>
              <a:rPr lang="ru-RU" sz="1600" dirty="0" err="1"/>
              <a:t>залізному</a:t>
            </a:r>
            <a:r>
              <a:rPr lang="ru-RU" sz="1600" dirty="0"/>
              <a:t> </a:t>
            </a:r>
            <a:r>
              <a:rPr lang="ru-RU" sz="1600" dirty="0" err="1"/>
              <a:t>віку</a:t>
            </a:r>
            <a:r>
              <a:rPr lang="ru-RU" sz="1600" dirty="0"/>
              <a:t>. В </a:t>
            </a:r>
            <a:r>
              <a:rPr lang="ru-RU" sz="1600" dirty="0" err="1"/>
              <a:t>цілому</a:t>
            </a:r>
            <a:r>
              <a:rPr lang="ru-RU" sz="1600" dirty="0"/>
              <a:t>, </a:t>
            </a:r>
            <a:r>
              <a:rPr lang="ru-RU" sz="1600" dirty="0" err="1"/>
              <a:t>хронологічні</a:t>
            </a:r>
            <a:r>
              <a:rPr lang="ru-RU" sz="1600" dirty="0"/>
              <a:t> рамки бронзового </a:t>
            </a:r>
            <a:r>
              <a:rPr lang="ru-RU" sz="1600" dirty="0" err="1"/>
              <a:t>віку</a:t>
            </a:r>
            <a:r>
              <a:rPr lang="ru-RU" sz="1600" dirty="0"/>
              <a:t>: 35/33 — 13/11 ст. до н. е., але у </a:t>
            </a:r>
            <a:r>
              <a:rPr lang="ru-RU" sz="1600" dirty="0" err="1"/>
              <a:t>різних</a:t>
            </a:r>
            <a:r>
              <a:rPr lang="ru-RU" sz="1600" dirty="0"/>
              <a:t> культур вони </a:t>
            </a:r>
            <a:r>
              <a:rPr lang="ru-RU" sz="1600" dirty="0" err="1"/>
              <a:t>відрізняються</a:t>
            </a:r>
            <a:r>
              <a:rPr lang="ru-RU" sz="1600" dirty="0"/>
              <a:t>.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різноманітним</a:t>
            </a:r>
            <a:r>
              <a:rPr lang="ru-RU" sz="1600" dirty="0"/>
              <a:t>, </a:t>
            </a:r>
            <a:r>
              <a:rPr lang="ru-RU" sz="1600" dirty="0" err="1"/>
              <a:t>розповсюджується</a:t>
            </a:r>
            <a:r>
              <a:rPr lang="ru-RU" sz="1600" dirty="0"/>
              <a:t> </a:t>
            </a:r>
            <a:r>
              <a:rPr lang="ru-RU" sz="1600" dirty="0" err="1"/>
              <a:t>географічно</a:t>
            </a:r>
            <a:r>
              <a:rPr lang="ru-RU" sz="1600" dirty="0"/>
              <a:t>. Бронзу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набагато</a:t>
            </a:r>
            <a:r>
              <a:rPr lang="ru-RU" sz="1600" dirty="0"/>
              <a:t> </a:t>
            </a:r>
            <a:r>
              <a:rPr lang="ru-RU" sz="1600" dirty="0" err="1"/>
              <a:t>легше</a:t>
            </a:r>
            <a:r>
              <a:rPr lang="ru-RU" sz="1600" dirty="0"/>
              <a:t> </a:t>
            </a:r>
            <a:r>
              <a:rPr lang="ru-RU" sz="1600" dirty="0" err="1"/>
              <a:t>обробляти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</a:t>
            </a:r>
            <a:r>
              <a:rPr lang="ru-RU" sz="1600" dirty="0" err="1"/>
              <a:t>камінь</a:t>
            </a:r>
            <a:r>
              <a:rPr lang="ru-RU" sz="1600" dirty="0"/>
              <a:t>,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відливати</a:t>
            </a:r>
            <a:r>
              <a:rPr lang="ru-RU" sz="1600" dirty="0"/>
              <a:t> в </a:t>
            </a:r>
            <a:r>
              <a:rPr lang="ru-RU" sz="1600" dirty="0" err="1"/>
              <a:t>форми</a:t>
            </a:r>
            <a:r>
              <a:rPr lang="ru-RU" sz="1600" dirty="0"/>
              <a:t> і </a:t>
            </a:r>
            <a:r>
              <a:rPr lang="ru-RU" sz="1600" dirty="0" err="1"/>
              <a:t>шліфувати</a:t>
            </a:r>
            <a:r>
              <a:rPr lang="ru-RU" sz="1600" dirty="0"/>
              <a:t>. Тому в бронзовому </a:t>
            </a:r>
            <a:r>
              <a:rPr lang="ru-RU" sz="1600" dirty="0" err="1"/>
              <a:t>віці</a:t>
            </a:r>
            <a:r>
              <a:rPr lang="ru-RU" sz="1600" dirty="0"/>
              <a:t> </a:t>
            </a:r>
            <a:r>
              <a:rPr lang="ru-RU" sz="1600" dirty="0" err="1"/>
              <a:t>виготовляли</a:t>
            </a:r>
            <a:r>
              <a:rPr lang="ru-RU" sz="1600" dirty="0"/>
              <a:t> всякого роду </a:t>
            </a:r>
            <a:r>
              <a:rPr lang="ru-RU" sz="1600" dirty="0" err="1"/>
              <a:t>предмети</a:t>
            </a:r>
            <a:r>
              <a:rPr lang="ru-RU" sz="1600" dirty="0"/>
              <a:t> </a:t>
            </a:r>
            <a:r>
              <a:rPr lang="ru-RU" sz="1600" dirty="0" err="1"/>
              <a:t>вжитку</a:t>
            </a:r>
            <a:r>
              <a:rPr lang="ru-RU" sz="1600" dirty="0"/>
              <a:t>,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прикрашені</a:t>
            </a:r>
            <a:r>
              <a:rPr lang="ru-RU" sz="1600" dirty="0"/>
              <a:t> орнаментом,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володіли</a:t>
            </a:r>
            <a:r>
              <a:rPr lang="ru-RU" sz="1600" dirty="0"/>
              <a:t> </a:t>
            </a:r>
            <a:r>
              <a:rPr lang="ru-RU" sz="1600" dirty="0" err="1"/>
              <a:t>високою</a:t>
            </a:r>
            <a:r>
              <a:rPr lang="ru-RU" sz="1600" dirty="0"/>
              <a:t> </a:t>
            </a:r>
            <a:r>
              <a:rPr lang="ru-RU" sz="1600" dirty="0" err="1"/>
              <a:t>художньою</a:t>
            </a:r>
            <a:r>
              <a:rPr lang="ru-RU" sz="1600" dirty="0"/>
              <a:t> </a:t>
            </a:r>
            <a:r>
              <a:rPr lang="ru-RU" sz="1600" dirty="0" err="1"/>
              <a:t>цінністю</a:t>
            </a:r>
            <a:r>
              <a:rPr lang="ru-RU" sz="1600" dirty="0"/>
              <a:t>. </a:t>
            </a:r>
            <a:r>
              <a:rPr lang="ru-RU" sz="1600" dirty="0" err="1"/>
              <a:t>Орнаментальні</a:t>
            </a:r>
            <a:r>
              <a:rPr lang="ru-RU" sz="1600" dirty="0"/>
              <a:t> </a:t>
            </a:r>
            <a:r>
              <a:rPr lang="ru-RU" sz="1600" dirty="0" err="1"/>
              <a:t>прикрашання</a:t>
            </a:r>
            <a:r>
              <a:rPr lang="ru-RU" sz="1600" dirty="0"/>
              <a:t> </a:t>
            </a:r>
            <a:r>
              <a:rPr lang="ru-RU" sz="1600" dirty="0" err="1"/>
              <a:t>складались</a:t>
            </a:r>
            <a:r>
              <a:rPr lang="ru-RU" sz="1600" dirty="0"/>
              <a:t> </a:t>
            </a:r>
            <a:r>
              <a:rPr lang="ru-RU" sz="1600" dirty="0" err="1"/>
              <a:t>здебільшого</a:t>
            </a:r>
            <a:r>
              <a:rPr lang="ru-RU" sz="1600" dirty="0"/>
              <a:t> з </a:t>
            </a:r>
            <a:r>
              <a:rPr lang="ru-RU" sz="1600" dirty="0" err="1"/>
              <a:t>кіл</a:t>
            </a:r>
            <a:r>
              <a:rPr lang="ru-RU" sz="1600" dirty="0"/>
              <a:t>, </a:t>
            </a:r>
            <a:r>
              <a:rPr lang="ru-RU" sz="1600" dirty="0" err="1"/>
              <a:t>спіралей</a:t>
            </a:r>
            <a:r>
              <a:rPr lang="ru-RU" sz="1600" dirty="0"/>
              <a:t>, </a:t>
            </a:r>
            <a:r>
              <a:rPr lang="ru-RU" sz="1600" dirty="0" err="1"/>
              <a:t>хвилястих</a:t>
            </a:r>
            <a:r>
              <a:rPr lang="ru-RU" sz="1600" dirty="0"/>
              <a:t> </a:t>
            </a:r>
            <a:r>
              <a:rPr lang="ru-RU" sz="1600" dirty="0" err="1"/>
              <a:t>ліній</a:t>
            </a:r>
            <a:r>
              <a:rPr lang="ru-RU" sz="1600" dirty="0"/>
              <a:t> і тому </a:t>
            </a:r>
            <a:r>
              <a:rPr lang="ru-RU" sz="1600" dirty="0" err="1"/>
              <a:t>подібних</a:t>
            </a:r>
            <a:r>
              <a:rPr lang="ru-RU" sz="1600" dirty="0"/>
              <a:t> </a:t>
            </a:r>
            <a:r>
              <a:rPr lang="ru-RU" sz="1600" dirty="0" err="1"/>
              <a:t>мотивів</a:t>
            </a:r>
            <a:r>
              <a:rPr lang="ru-RU" sz="1600" dirty="0"/>
              <a:t>. </a:t>
            </a:r>
            <a:r>
              <a:rPr lang="ru-RU" sz="1600" dirty="0" err="1"/>
              <a:t>Особливу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</a:t>
            </a:r>
            <a:r>
              <a:rPr lang="ru-RU" sz="1600" dirty="0" err="1"/>
              <a:t>приділяли</a:t>
            </a:r>
            <a:r>
              <a:rPr lang="ru-RU" sz="1600" dirty="0"/>
              <a:t> прикрасам - вони </a:t>
            </a:r>
            <a:r>
              <a:rPr lang="ru-RU" sz="1600" dirty="0" err="1"/>
              <a:t>були</a:t>
            </a:r>
            <a:r>
              <a:rPr lang="ru-RU" sz="1600" dirty="0"/>
              <a:t> великого </a:t>
            </a:r>
            <a:r>
              <a:rPr lang="ru-RU" sz="1600" dirty="0" err="1"/>
              <a:t>розміру</a:t>
            </a:r>
            <a:r>
              <a:rPr lang="ru-RU" sz="1600" dirty="0"/>
              <a:t> й </a:t>
            </a:r>
            <a:r>
              <a:rPr lang="ru-RU" sz="1600" dirty="0" err="1"/>
              <a:t>одразу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помітні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b="1" i="1" dirty="0" err="1"/>
              <a:t>Мегалітична</a:t>
            </a:r>
            <a:r>
              <a:rPr lang="ru-RU" sz="1600" b="1" i="1" dirty="0"/>
              <a:t> </a:t>
            </a:r>
            <a:r>
              <a:rPr lang="ru-RU" sz="1600" b="1" i="1" dirty="0" err="1"/>
              <a:t>архітектура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У 3 - 2 тис. до </a:t>
            </a:r>
            <a:r>
              <a:rPr lang="ru-RU" sz="1600" dirty="0" err="1"/>
              <a:t>н.е</a:t>
            </a:r>
            <a:r>
              <a:rPr lang="ru-RU" sz="1600" dirty="0"/>
              <a:t>. появились </a:t>
            </a:r>
            <a:r>
              <a:rPr lang="ru-RU" sz="1600" dirty="0" err="1"/>
              <a:t>своєрідні</a:t>
            </a:r>
            <a:r>
              <a:rPr lang="ru-RU" sz="1600" dirty="0"/>
              <a:t>, </a:t>
            </a:r>
            <a:r>
              <a:rPr lang="ru-RU" sz="1600" dirty="0" err="1"/>
              <a:t>величезного</a:t>
            </a:r>
            <a:r>
              <a:rPr lang="ru-RU" sz="1600" dirty="0"/>
              <a:t> </a:t>
            </a:r>
            <a:r>
              <a:rPr lang="ru-RU" sz="1600" dirty="0" err="1"/>
              <a:t>розміру</a:t>
            </a:r>
            <a:r>
              <a:rPr lang="ru-RU" sz="1600" dirty="0"/>
              <a:t> </a:t>
            </a:r>
            <a:r>
              <a:rPr lang="ru-RU" sz="1600" dirty="0" err="1"/>
              <a:t>споруди</a:t>
            </a:r>
            <a:r>
              <a:rPr lang="ru-RU" sz="1600" dirty="0"/>
              <a:t> з </a:t>
            </a:r>
            <a:r>
              <a:rPr lang="ru-RU" sz="1600" dirty="0" err="1"/>
              <a:t>кам’яних</a:t>
            </a:r>
            <a:r>
              <a:rPr lang="ru-RU" sz="1600" dirty="0"/>
              <a:t> брил.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найдавніша</a:t>
            </a:r>
            <a:r>
              <a:rPr lang="ru-RU" sz="1600" dirty="0"/>
              <a:t> </a:t>
            </a:r>
            <a:r>
              <a:rPr lang="ru-RU" sz="1600" dirty="0" err="1"/>
              <a:t>архітектура</a:t>
            </a:r>
            <a:r>
              <a:rPr lang="ru-RU" sz="1600" dirty="0"/>
              <a:t> </a:t>
            </a:r>
            <a:r>
              <a:rPr lang="ru-RU" sz="1600" dirty="0" err="1"/>
              <a:t>отримала</a:t>
            </a:r>
            <a:r>
              <a:rPr lang="ru-RU" sz="1600" dirty="0"/>
              <a:t> </a:t>
            </a:r>
            <a:r>
              <a:rPr lang="ru-RU" sz="1600" dirty="0" err="1"/>
              <a:t>назву</a:t>
            </a:r>
            <a:r>
              <a:rPr lang="ru-RU" sz="1600" dirty="0"/>
              <a:t> </a:t>
            </a:r>
            <a:r>
              <a:rPr lang="ru-RU" sz="1600" dirty="0" err="1"/>
              <a:t>мегалітичної</a:t>
            </a:r>
            <a:r>
              <a:rPr lang="ru-RU" sz="1600" dirty="0"/>
              <a:t>. </a:t>
            </a:r>
            <a:r>
              <a:rPr lang="ru-RU" sz="1600" dirty="0" err="1"/>
              <a:t>Термін</a:t>
            </a:r>
            <a:r>
              <a:rPr lang="ru-RU" sz="1600" dirty="0"/>
              <a:t> «</a:t>
            </a:r>
            <a:r>
              <a:rPr lang="ru-RU" sz="1600" dirty="0" err="1"/>
              <a:t>мегаліт</a:t>
            </a:r>
            <a:r>
              <a:rPr lang="ru-RU" sz="1600" dirty="0"/>
              <a:t>» походить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грецьких</a:t>
            </a:r>
            <a:r>
              <a:rPr lang="ru-RU" sz="1600" dirty="0"/>
              <a:t> </a:t>
            </a:r>
            <a:r>
              <a:rPr lang="ru-RU" sz="1600" dirty="0" err="1"/>
              <a:t>слів</a:t>
            </a:r>
            <a:r>
              <a:rPr lang="ru-RU" sz="1600" dirty="0"/>
              <a:t> «</a:t>
            </a:r>
            <a:r>
              <a:rPr lang="ru-RU" sz="1600" dirty="0" err="1"/>
              <a:t>мегас</a:t>
            </a:r>
            <a:r>
              <a:rPr lang="ru-RU" sz="1600" dirty="0"/>
              <a:t>» – «великий»; і «</a:t>
            </a:r>
            <a:r>
              <a:rPr lang="ru-RU" sz="1600" dirty="0" err="1"/>
              <a:t>літос</a:t>
            </a:r>
            <a:r>
              <a:rPr lang="ru-RU" sz="1600" dirty="0"/>
              <a:t>» – «</a:t>
            </a:r>
            <a:r>
              <a:rPr lang="ru-RU" sz="1600" dirty="0" err="1"/>
              <a:t>камінь</a:t>
            </a:r>
            <a:r>
              <a:rPr lang="ru-RU" sz="1600" dirty="0"/>
              <a:t>». </a:t>
            </a:r>
            <a:r>
              <a:rPr lang="ru-RU" sz="1600" dirty="0" err="1"/>
              <a:t>Своїм</a:t>
            </a:r>
            <a:r>
              <a:rPr lang="ru-RU" sz="1600" dirty="0"/>
              <a:t> </a:t>
            </a:r>
            <a:r>
              <a:rPr lang="ru-RU" sz="1600" dirty="0" err="1"/>
              <a:t>з’явленням</a:t>
            </a:r>
            <a:r>
              <a:rPr lang="ru-RU" sz="1600" dirty="0"/>
              <a:t> </a:t>
            </a:r>
            <a:r>
              <a:rPr lang="ru-RU" sz="1600" dirty="0" err="1"/>
              <a:t>мегалітична</a:t>
            </a:r>
            <a:r>
              <a:rPr lang="ru-RU" sz="1600" dirty="0"/>
              <a:t> </a:t>
            </a:r>
            <a:r>
              <a:rPr lang="ru-RU" sz="1600" dirty="0" err="1"/>
              <a:t>архітектура</a:t>
            </a:r>
            <a:r>
              <a:rPr lang="ru-RU" sz="1600" dirty="0"/>
              <a:t> </a:t>
            </a:r>
            <a:r>
              <a:rPr lang="ru-RU" sz="1600" dirty="0" err="1"/>
              <a:t>зобов’язана</a:t>
            </a:r>
            <a:r>
              <a:rPr lang="ru-RU" sz="1600" dirty="0"/>
              <a:t> </a:t>
            </a:r>
            <a:r>
              <a:rPr lang="ru-RU" sz="1600" dirty="0" err="1"/>
              <a:t>первісним</a:t>
            </a:r>
            <a:r>
              <a:rPr lang="ru-RU" sz="1600" dirty="0"/>
              <a:t> </a:t>
            </a:r>
            <a:r>
              <a:rPr lang="ru-RU" sz="1600" dirty="0" err="1"/>
              <a:t>віруванням</a:t>
            </a:r>
            <a:r>
              <a:rPr lang="ru-RU" sz="1600" dirty="0"/>
              <a:t>. </a:t>
            </a:r>
            <a:r>
              <a:rPr lang="ru-RU" sz="1600" dirty="0" err="1"/>
              <a:t>Мегалітичну</a:t>
            </a:r>
            <a:r>
              <a:rPr lang="ru-RU" sz="1600" dirty="0"/>
              <a:t> </a:t>
            </a:r>
            <a:r>
              <a:rPr lang="ru-RU" sz="1600" dirty="0" err="1"/>
              <a:t>архітектуру</a:t>
            </a:r>
            <a:r>
              <a:rPr lang="ru-RU" sz="1600" dirty="0"/>
              <a:t> </a:t>
            </a:r>
            <a:r>
              <a:rPr lang="ru-RU" sz="1600" dirty="0" err="1"/>
              <a:t>прийнято</a:t>
            </a:r>
            <a:r>
              <a:rPr lang="ru-RU" sz="1600" dirty="0"/>
              <a:t> </a:t>
            </a:r>
            <a:r>
              <a:rPr lang="ru-RU" sz="1600" dirty="0" err="1"/>
              <a:t>ділити</a:t>
            </a:r>
            <a:r>
              <a:rPr lang="ru-RU" sz="1600" dirty="0"/>
              <a:t> на </a:t>
            </a:r>
            <a:r>
              <a:rPr lang="ru-RU" sz="1600" dirty="0" err="1"/>
              <a:t>кілька</a:t>
            </a:r>
            <a:r>
              <a:rPr lang="ru-RU" sz="1600" dirty="0"/>
              <a:t> </a:t>
            </a:r>
            <a:r>
              <a:rPr lang="ru-RU" sz="1600" dirty="0" err="1"/>
              <a:t>типів</a:t>
            </a:r>
            <a:r>
              <a:rPr lang="ru-RU" sz="1600" dirty="0"/>
              <a:t>: </a:t>
            </a:r>
            <a:r>
              <a:rPr lang="ru-RU" sz="1600" b="1" dirty="0"/>
              <a:t>1.</a:t>
            </a:r>
            <a:r>
              <a:rPr lang="ru-RU" sz="1600" dirty="0"/>
              <a:t> </a:t>
            </a:r>
            <a:r>
              <a:rPr lang="ru-RU" sz="1600" dirty="0" err="1"/>
              <a:t>Менгір</a:t>
            </a:r>
            <a:r>
              <a:rPr lang="ru-RU" sz="1600" dirty="0"/>
              <a:t> – </a:t>
            </a:r>
            <a:r>
              <a:rPr lang="ru-RU" sz="1600" dirty="0" err="1"/>
              <a:t>одиночний</a:t>
            </a:r>
            <a:r>
              <a:rPr lang="ru-RU" sz="1600" dirty="0"/>
              <a:t> вертикально стоячий </a:t>
            </a:r>
            <a:r>
              <a:rPr lang="ru-RU" sz="1600" dirty="0" err="1"/>
              <a:t>камінь</a:t>
            </a:r>
            <a:r>
              <a:rPr lang="ru-RU" sz="1600" dirty="0"/>
              <a:t>, </a:t>
            </a:r>
            <a:r>
              <a:rPr lang="ru-RU" sz="1600" dirty="0" err="1"/>
              <a:t>висотою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</a:t>
            </a:r>
            <a:r>
              <a:rPr lang="ru-RU" sz="1600" dirty="0" err="1"/>
              <a:t>метрів</a:t>
            </a:r>
            <a:r>
              <a:rPr lang="ru-RU" sz="1600" dirty="0"/>
              <a:t>. На </a:t>
            </a:r>
            <a:r>
              <a:rPr lang="ru-RU" sz="1600" dirty="0" err="1"/>
              <a:t>півострові</a:t>
            </a:r>
            <a:r>
              <a:rPr lang="ru-RU" sz="1600" dirty="0"/>
              <a:t> Бретань у </a:t>
            </a:r>
            <a:r>
              <a:rPr lang="ru-RU" sz="1600" dirty="0" err="1"/>
              <a:t>Франції</a:t>
            </a:r>
            <a:r>
              <a:rPr lang="ru-RU" sz="1600" dirty="0"/>
              <a:t> на </a:t>
            </a:r>
            <a:r>
              <a:rPr lang="ru-RU" sz="1600" dirty="0" err="1"/>
              <a:t>цілі</a:t>
            </a:r>
            <a:r>
              <a:rPr lang="ru-RU" sz="1600" dirty="0"/>
              <a:t> </a:t>
            </a:r>
            <a:r>
              <a:rPr lang="ru-RU" sz="1600" dirty="0" err="1"/>
              <a:t>кілометри</a:t>
            </a:r>
            <a:r>
              <a:rPr lang="ru-RU" sz="1600" dirty="0"/>
              <a:t> </a:t>
            </a:r>
            <a:r>
              <a:rPr lang="ru-RU" sz="1600" dirty="0" err="1"/>
              <a:t>розтягнулись</a:t>
            </a:r>
            <a:r>
              <a:rPr lang="ru-RU" sz="1600" dirty="0"/>
              <a:t> поля </a:t>
            </a:r>
            <a:r>
              <a:rPr lang="ru-RU" sz="1600" dirty="0" err="1"/>
              <a:t>т.зв</a:t>
            </a:r>
            <a:r>
              <a:rPr lang="ru-RU" sz="1600" dirty="0"/>
              <a:t>. </a:t>
            </a:r>
            <a:r>
              <a:rPr lang="ru-RU" sz="1600" dirty="0" err="1"/>
              <a:t>менгірів</a:t>
            </a:r>
            <a:r>
              <a:rPr lang="ru-RU" sz="1600" dirty="0"/>
              <a:t>. </a:t>
            </a:r>
            <a:r>
              <a:rPr lang="ru-RU" sz="1600" dirty="0" err="1"/>
              <a:t>Мовою</a:t>
            </a:r>
            <a:r>
              <a:rPr lang="ru-RU" sz="1600" dirty="0"/>
              <a:t> </a:t>
            </a:r>
            <a:r>
              <a:rPr lang="ru-RU" sz="1600" dirty="0" err="1"/>
              <a:t>кельтів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пізніше</a:t>
            </a:r>
            <a:r>
              <a:rPr lang="ru-RU" sz="1600" dirty="0"/>
              <a:t> заселили </a:t>
            </a:r>
            <a:r>
              <a:rPr lang="ru-RU" sz="1600" dirty="0" err="1"/>
              <a:t>півострови</a:t>
            </a:r>
            <a:r>
              <a:rPr lang="ru-RU" sz="1600" dirty="0"/>
              <a:t>, </a:t>
            </a:r>
            <a:r>
              <a:rPr lang="ru-RU" sz="1600" dirty="0" err="1"/>
              <a:t>назва</a:t>
            </a:r>
            <a:r>
              <a:rPr lang="ru-RU" sz="1600" dirty="0"/>
              <a:t> </a:t>
            </a:r>
            <a:r>
              <a:rPr lang="ru-RU" sz="1600" dirty="0" err="1"/>
              <a:t>цих</a:t>
            </a:r>
            <a:r>
              <a:rPr lang="ru-RU" sz="1600" dirty="0"/>
              <a:t> </a:t>
            </a:r>
            <a:r>
              <a:rPr lang="ru-RU" sz="1600" dirty="0" err="1"/>
              <a:t>кам’яних</a:t>
            </a:r>
            <a:r>
              <a:rPr lang="ru-RU" sz="1600" dirty="0"/>
              <a:t> </a:t>
            </a:r>
            <a:r>
              <a:rPr lang="ru-RU" sz="1600" dirty="0" err="1"/>
              <a:t>стовпів</a:t>
            </a:r>
            <a:r>
              <a:rPr lang="ru-RU" sz="1600" dirty="0"/>
              <a:t> </a:t>
            </a:r>
            <a:r>
              <a:rPr lang="ru-RU" sz="1600" dirty="0" err="1"/>
              <a:t>висотою</a:t>
            </a:r>
            <a:r>
              <a:rPr lang="ru-RU" sz="1600" dirty="0"/>
              <a:t> в </a:t>
            </a:r>
            <a:r>
              <a:rPr lang="ru-RU" sz="1600" dirty="0" err="1"/>
              <a:t>декілька</a:t>
            </a:r>
            <a:r>
              <a:rPr lang="ru-RU" sz="1600" dirty="0"/>
              <a:t> </a:t>
            </a:r>
            <a:r>
              <a:rPr lang="ru-RU" sz="1600" dirty="0" err="1"/>
              <a:t>метрів</a:t>
            </a:r>
            <a:r>
              <a:rPr lang="ru-RU" sz="1600" dirty="0"/>
              <a:t> </a:t>
            </a:r>
            <a:r>
              <a:rPr lang="ru-RU" sz="1600" dirty="0" err="1"/>
              <a:t>означає</a:t>
            </a:r>
            <a:r>
              <a:rPr lang="ru-RU" sz="1600" dirty="0"/>
              <a:t> "</a:t>
            </a:r>
            <a:r>
              <a:rPr lang="ru-RU" sz="1600" dirty="0" err="1"/>
              <a:t>довгий</a:t>
            </a:r>
            <a:r>
              <a:rPr lang="ru-RU" sz="1600" dirty="0"/>
              <a:t> </a:t>
            </a:r>
            <a:r>
              <a:rPr lang="ru-RU" sz="1600" dirty="0" err="1"/>
              <a:t>камінь</a:t>
            </a:r>
            <a:r>
              <a:rPr lang="ru-RU" sz="1600" dirty="0"/>
              <a:t>". </a:t>
            </a:r>
            <a:r>
              <a:rPr lang="ru-RU" sz="1600" b="1" dirty="0"/>
              <a:t>2.</a:t>
            </a:r>
            <a:r>
              <a:rPr lang="ru-RU" sz="1600" dirty="0"/>
              <a:t> </a:t>
            </a:r>
            <a:r>
              <a:rPr lang="ru-RU" sz="1600" dirty="0" err="1"/>
              <a:t>Триліт</a:t>
            </a:r>
            <a:r>
              <a:rPr lang="ru-RU" sz="1600" dirty="0"/>
              <a:t> - </a:t>
            </a:r>
            <a:r>
              <a:rPr lang="ru-RU" sz="1600" dirty="0" err="1"/>
              <a:t>споруда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двох</a:t>
            </a:r>
            <a:r>
              <a:rPr lang="ru-RU" sz="1600" dirty="0"/>
              <a:t> вертикально </a:t>
            </a:r>
            <a:r>
              <a:rPr lang="ru-RU" sz="1600" dirty="0" err="1"/>
              <a:t>поставлених</a:t>
            </a:r>
            <a:r>
              <a:rPr lang="ru-RU" sz="1600" dirty="0"/>
              <a:t> </a:t>
            </a:r>
            <a:r>
              <a:rPr lang="ru-RU" sz="1600" dirty="0" err="1"/>
              <a:t>каменів</a:t>
            </a:r>
            <a:r>
              <a:rPr lang="ru-RU" sz="1600" dirty="0"/>
              <a:t> і </a:t>
            </a:r>
            <a:r>
              <a:rPr lang="ru-RU" sz="1600" dirty="0" err="1"/>
              <a:t>перекритих</a:t>
            </a:r>
            <a:r>
              <a:rPr lang="ru-RU" sz="1600" dirty="0"/>
              <a:t> </a:t>
            </a:r>
            <a:r>
              <a:rPr lang="ru-RU" sz="1600" dirty="0" err="1"/>
              <a:t>третім</a:t>
            </a:r>
            <a:r>
              <a:rPr lang="ru-RU" sz="1600" dirty="0"/>
              <a:t>. </a:t>
            </a:r>
            <a:r>
              <a:rPr lang="ru-RU" sz="1600" b="1" dirty="0"/>
              <a:t>3.</a:t>
            </a:r>
            <a:r>
              <a:rPr lang="ru-RU" sz="1600" dirty="0"/>
              <a:t> Дольмен - </a:t>
            </a:r>
            <a:r>
              <a:rPr lang="ru-RU" sz="1600" dirty="0" err="1"/>
              <a:t>споруда</a:t>
            </a:r>
            <a:r>
              <a:rPr lang="ru-RU" sz="1600" dirty="0"/>
              <a:t>, </a:t>
            </a:r>
            <a:r>
              <a:rPr lang="ru-RU" sz="1600" dirty="0" err="1"/>
              <a:t>стіни</a:t>
            </a:r>
            <a:r>
              <a:rPr lang="ru-RU" sz="1600" dirty="0"/>
              <a:t> </a:t>
            </a:r>
            <a:r>
              <a:rPr lang="ru-RU" sz="1600" dirty="0" err="1"/>
              <a:t>якої</a:t>
            </a:r>
            <a:r>
              <a:rPr lang="ru-RU" sz="1600" dirty="0"/>
              <a:t> </a:t>
            </a:r>
            <a:r>
              <a:rPr lang="ru-RU" sz="1600" dirty="0" err="1"/>
              <a:t>складені</a:t>
            </a:r>
            <a:r>
              <a:rPr lang="ru-RU" sz="1600" dirty="0"/>
              <a:t> з </a:t>
            </a:r>
            <a:r>
              <a:rPr lang="ru-RU" sz="1600" dirty="0" err="1"/>
              <a:t>величезних</a:t>
            </a:r>
            <a:r>
              <a:rPr lang="ru-RU" sz="1600" dirty="0"/>
              <a:t> </a:t>
            </a:r>
            <a:r>
              <a:rPr lang="ru-RU" sz="1600" dirty="0" err="1"/>
              <a:t>кам’яних</a:t>
            </a:r>
            <a:r>
              <a:rPr lang="ru-RU" sz="1600" dirty="0"/>
              <a:t> плит і </a:t>
            </a:r>
            <a:r>
              <a:rPr lang="ru-RU" sz="1600" dirty="0" err="1"/>
              <a:t>перекриті</a:t>
            </a:r>
            <a:r>
              <a:rPr lang="ru-RU" sz="1600" dirty="0"/>
              <a:t> </a:t>
            </a:r>
            <a:r>
              <a:rPr lang="ru-RU" sz="1600" dirty="0" err="1"/>
              <a:t>дахом</a:t>
            </a:r>
            <a:r>
              <a:rPr lang="ru-RU" sz="1600" dirty="0"/>
              <a:t> з такого же </a:t>
            </a:r>
            <a:r>
              <a:rPr lang="ru-RU" sz="1600" dirty="0" err="1"/>
              <a:t>монолітного</a:t>
            </a:r>
            <a:r>
              <a:rPr lang="ru-RU" sz="1600" dirty="0"/>
              <a:t> </a:t>
            </a:r>
            <a:r>
              <a:rPr lang="ru-RU" sz="1600" dirty="0" err="1"/>
              <a:t>кам’яного</a:t>
            </a:r>
            <a:r>
              <a:rPr lang="ru-RU" sz="1600" dirty="0"/>
              <a:t> блоку. </a:t>
            </a:r>
            <a:r>
              <a:rPr lang="ru-RU" sz="1600" dirty="0" err="1"/>
              <a:t>Спочатку</a:t>
            </a:r>
            <a:r>
              <a:rPr lang="ru-RU" sz="1600" dirty="0"/>
              <a:t> </a:t>
            </a:r>
            <a:r>
              <a:rPr lang="ru-RU" sz="1600" dirty="0" err="1"/>
              <a:t>дольмени</a:t>
            </a:r>
            <a:r>
              <a:rPr lang="ru-RU" sz="1600" dirty="0"/>
              <a:t> служили для </a:t>
            </a:r>
            <a:r>
              <a:rPr lang="ru-RU" sz="1600" dirty="0" err="1"/>
              <a:t>поховань</a:t>
            </a:r>
            <a:r>
              <a:rPr lang="ru-RU" sz="1600" dirty="0"/>
              <a:t>. </a:t>
            </a:r>
            <a:r>
              <a:rPr lang="ru-RU" sz="1600" dirty="0" err="1"/>
              <a:t>Триліт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назвати</a:t>
            </a:r>
            <a:r>
              <a:rPr lang="ru-RU" sz="1600" dirty="0"/>
              <a:t> самим простим дольменом.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менгіри</a:t>
            </a:r>
            <a:r>
              <a:rPr lang="ru-RU" sz="1600" dirty="0"/>
              <a:t>, </a:t>
            </a:r>
            <a:r>
              <a:rPr lang="ru-RU" sz="1600" dirty="0" err="1"/>
              <a:t>триліти</a:t>
            </a:r>
            <a:r>
              <a:rPr lang="ru-RU" sz="1600" dirty="0"/>
              <a:t> і </a:t>
            </a:r>
            <a:r>
              <a:rPr lang="ru-RU" sz="1600" dirty="0" err="1"/>
              <a:t>дольмени</a:t>
            </a:r>
            <a:r>
              <a:rPr lang="ru-RU" sz="1600" dirty="0"/>
              <a:t> </a:t>
            </a:r>
            <a:r>
              <a:rPr lang="ru-RU" sz="1600" dirty="0" err="1"/>
              <a:t>розташовувались</a:t>
            </a:r>
            <a:r>
              <a:rPr lang="ru-RU" sz="1600" dirty="0"/>
              <a:t> в </a:t>
            </a:r>
            <a:r>
              <a:rPr lang="ru-RU" sz="1600" dirty="0" err="1"/>
              <a:t>місцях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вважались</a:t>
            </a:r>
            <a:r>
              <a:rPr lang="ru-RU" sz="1600" dirty="0"/>
              <a:t> </a:t>
            </a:r>
            <a:r>
              <a:rPr lang="ru-RU" sz="1600" dirty="0" err="1"/>
              <a:t>священними</a:t>
            </a:r>
            <a:r>
              <a:rPr lang="ru-RU" sz="1600" dirty="0"/>
              <a:t>. </a:t>
            </a:r>
            <a:r>
              <a:rPr lang="ru-RU" sz="1600" b="1" dirty="0"/>
              <a:t>4.</a:t>
            </a:r>
            <a:r>
              <a:rPr lang="ru-RU" sz="1600" dirty="0"/>
              <a:t> Кромлех –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група</a:t>
            </a:r>
            <a:r>
              <a:rPr lang="ru-RU" sz="1600" dirty="0"/>
              <a:t> </a:t>
            </a:r>
            <a:r>
              <a:rPr lang="ru-RU" sz="1600" dirty="0" err="1"/>
              <a:t>менгірів</a:t>
            </a:r>
            <a:r>
              <a:rPr lang="ru-RU" sz="1600" dirty="0"/>
              <a:t> і </a:t>
            </a:r>
            <a:r>
              <a:rPr lang="ru-RU" sz="1600" dirty="0" err="1"/>
              <a:t>трилітів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85" y="4485402"/>
            <a:ext cx="4619625" cy="164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845" y="4755254"/>
            <a:ext cx="3605046" cy="20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30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270456"/>
            <a:ext cx="11578107" cy="6323527"/>
          </a:xfrm>
        </p:spPr>
        <p:txBody>
          <a:bodyPr numCol="2">
            <a:normAutofit/>
          </a:bodyPr>
          <a:lstStyle/>
          <a:p>
            <a:r>
              <a:rPr lang="ru-RU" sz="1600" b="1" dirty="0"/>
              <a:t>Стоунхендж. Кромлех. </a:t>
            </a:r>
            <a:r>
              <a:rPr lang="ru-RU" sz="1600" b="1" dirty="0" err="1"/>
              <a:t>Англія</a:t>
            </a:r>
            <a:r>
              <a:rPr lang="ru-RU" sz="1600" b="1" dirty="0"/>
              <a:t>. </a:t>
            </a:r>
            <a:r>
              <a:rPr lang="ru-RU" sz="1600" b="1" dirty="0" err="1"/>
              <a:t>Епоха</a:t>
            </a:r>
            <a:r>
              <a:rPr lang="ru-RU" sz="1600" b="1" dirty="0"/>
              <a:t> </a:t>
            </a:r>
            <a:r>
              <a:rPr lang="ru-RU" sz="1600" b="1" dirty="0" err="1"/>
              <a:t>бронзи</a:t>
            </a:r>
            <a:r>
              <a:rPr lang="ru-RU" sz="1600" b="1" dirty="0"/>
              <a:t>.</a:t>
            </a:r>
            <a:r>
              <a:rPr lang="ru-RU" sz="1600" dirty="0"/>
              <a:t> 3 – 2 тис. до </a:t>
            </a:r>
            <a:r>
              <a:rPr lang="ru-RU" sz="1600" dirty="0" err="1"/>
              <a:t>н.е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діаметр</a:t>
            </a:r>
            <a:r>
              <a:rPr lang="ru-RU" sz="1600" dirty="0"/>
              <a:t> – 90 м,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кам’яних</a:t>
            </a:r>
            <a:r>
              <a:rPr lang="ru-RU" sz="1600" dirty="0"/>
              <a:t> брил, </a:t>
            </a:r>
            <a:r>
              <a:rPr lang="ru-RU" sz="1600" dirty="0" err="1"/>
              <a:t>кожна</a:t>
            </a:r>
            <a:r>
              <a:rPr lang="ru-RU" sz="1600" dirty="0"/>
              <a:t> з </a:t>
            </a:r>
            <a:r>
              <a:rPr lang="ru-RU" sz="1600" dirty="0" err="1"/>
              <a:t>котрих</a:t>
            </a:r>
            <a:r>
              <a:rPr lang="ru-RU" sz="1600" dirty="0"/>
              <a:t> </a:t>
            </a:r>
            <a:r>
              <a:rPr lang="ru-RU" sz="1600" dirty="0" err="1"/>
              <a:t>важить</a:t>
            </a:r>
            <a:r>
              <a:rPr lang="ru-RU" sz="1600" dirty="0"/>
              <a:t> б. 25 т. </a:t>
            </a:r>
            <a:r>
              <a:rPr lang="ru-RU" sz="1600" dirty="0" err="1"/>
              <a:t>Цікаво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гори, </a:t>
            </a:r>
            <a:r>
              <a:rPr lang="ru-RU" sz="1600" dirty="0" err="1"/>
              <a:t>звідки</a:t>
            </a:r>
            <a:r>
              <a:rPr lang="ru-RU" sz="1600" dirty="0"/>
              <a:t> доставили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камені</a:t>
            </a:r>
            <a:r>
              <a:rPr lang="ru-RU" sz="1600" dirty="0"/>
              <a:t>, </a:t>
            </a:r>
            <a:r>
              <a:rPr lang="ru-RU" sz="1600" dirty="0" err="1"/>
              <a:t>знаходяться</a:t>
            </a:r>
            <a:r>
              <a:rPr lang="ru-RU" sz="1600" dirty="0"/>
              <a:t> в 280 км от Стоунхенджа. </a:t>
            </a:r>
            <a:r>
              <a:rPr lang="ru-RU" sz="1600" dirty="0" err="1"/>
              <a:t>Складається</a:t>
            </a:r>
            <a:r>
              <a:rPr lang="ru-RU" sz="1600" dirty="0"/>
              <a:t> з </a:t>
            </a:r>
            <a:r>
              <a:rPr lang="ru-RU" sz="1600" dirty="0" err="1"/>
              <a:t>трилітів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стоять по колу, </a:t>
            </a:r>
            <a:r>
              <a:rPr lang="ru-RU" sz="1600" dirty="0" err="1"/>
              <a:t>всередині</a:t>
            </a:r>
            <a:r>
              <a:rPr lang="ru-RU" sz="1600" dirty="0"/>
              <a:t> </a:t>
            </a:r>
            <a:r>
              <a:rPr lang="ru-RU" sz="1600" dirty="0" err="1"/>
              <a:t>підкова</a:t>
            </a:r>
            <a:r>
              <a:rPr lang="ru-RU" sz="1600" dirty="0"/>
              <a:t> з </a:t>
            </a:r>
            <a:r>
              <a:rPr lang="ru-RU" sz="1600" dirty="0" err="1"/>
              <a:t>трилітів</a:t>
            </a:r>
            <a:r>
              <a:rPr lang="ru-RU" sz="1600" dirty="0"/>
              <a:t>, в </a:t>
            </a:r>
            <a:r>
              <a:rPr lang="ru-RU" sz="1600" dirty="0" err="1"/>
              <a:t>середині</a:t>
            </a:r>
            <a:r>
              <a:rPr lang="ru-RU" sz="1600" dirty="0"/>
              <a:t> – </a:t>
            </a:r>
            <a:r>
              <a:rPr lang="ru-RU" sz="1600" dirty="0" err="1"/>
              <a:t>голубі</a:t>
            </a:r>
            <a:r>
              <a:rPr lang="ru-RU" sz="1600" dirty="0"/>
              <a:t> </a:t>
            </a:r>
            <a:r>
              <a:rPr lang="ru-RU" sz="1600" dirty="0" err="1"/>
              <a:t>камені</a:t>
            </a:r>
            <a:r>
              <a:rPr lang="ru-RU" sz="1600" dirty="0"/>
              <a:t>, а в самому </a:t>
            </a:r>
            <a:r>
              <a:rPr lang="ru-RU" sz="1600" dirty="0" err="1"/>
              <a:t>центрі</a:t>
            </a:r>
            <a:r>
              <a:rPr lang="ru-RU" sz="1600" dirty="0"/>
              <a:t> – </a:t>
            </a:r>
            <a:r>
              <a:rPr lang="ru-RU" sz="1600" dirty="0" err="1"/>
              <a:t>п’ятковий</a:t>
            </a:r>
            <a:r>
              <a:rPr lang="ru-RU" sz="1600" dirty="0"/>
              <a:t> </a:t>
            </a:r>
            <a:r>
              <a:rPr lang="ru-RU" sz="1600" dirty="0" err="1"/>
              <a:t>камінь</a:t>
            </a:r>
            <a:r>
              <a:rPr lang="ru-RU" sz="1600" dirty="0"/>
              <a:t> (в день </a:t>
            </a:r>
            <a:r>
              <a:rPr lang="ru-RU" sz="1600" dirty="0" err="1"/>
              <a:t>літнього</a:t>
            </a:r>
            <a:r>
              <a:rPr lang="ru-RU" sz="1600" dirty="0"/>
              <a:t> </a:t>
            </a:r>
            <a:r>
              <a:rPr lang="ru-RU" sz="1600" dirty="0" err="1"/>
              <a:t>сонцестояння</a:t>
            </a:r>
            <a:r>
              <a:rPr lang="ru-RU" sz="1600" dirty="0"/>
              <a:t> </a:t>
            </a:r>
            <a:r>
              <a:rPr lang="ru-RU" sz="1600" dirty="0" err="1"/>
              <a:t>світило</a:t>
            </a:r>
            <a:r>
              <a:rPr lang="ru-RU" sz="1600" dirty="0"/>
              <a:t> </a:t>
            </a:r>
            <a:r>
              <a:rPr lang="ru-RU" sz="1600" dirty="0" err="1"/>
              <a:t>опиняється</a:t>
            </a:r>
            <a:r>
              <a:rPr lang="ru-RU" sz="1600" dirty="0"/>
              <a:t> точно над ним). </a:t>
            </a:r>
            <a:r>
              <a:rPr lang="ru-RU" sz="1600" dirty="0" err="1"/>
              <a:t>Вважається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Стоунхендж </a:t>
            </a:r>
            <a:r>
              <a:rPr lang="ru-RU" sz="1600" dirty="0" err="1"/>
              <a:t>був</a:t>
            </a:r>
            <a:r>
              <a:rPr lang="ru-RU" sz="1600" dirty="0"/>
              <a:t> храмом, </a:t>
            </a:r>
            <a:r>
              <a:rPr lang="ru-RU" sz="1600" dirty="0" err="1"/>
              <a:t>присвяченим</a:t>
            </a:r>
            <a:r>
              <a:rPr lang="ru-RU" sz="1600" dirty="0"/>
              <a:t> </a:t>
            </a:r>
            <a:r>
              <a:rPr lang="ru-RU" sz="1600" dirty="0" err="1"/>
              <a:t>сонцю</a:t>
            </a:r>
            <a:r>
              <a:rPr lang="ru-RU" sz="1600" dirty="0" smtClean="0"/>
              <a:t>.</a:t>
            </a:r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r>
              <a:rPr lang="ru-RU" sz="1600" b="1" dirty="0"/>
              <a:t>Бляшка "Олень". 6 ст. до </a:t>
            </a:r>
            <a:r>
              <a:rPr lang="ru-RU" sz="1600" b="1" dirty="0" err="1"/>
              <a:t>н.е</a:t>
            </a:r>
            <a:r>
              <a:rPr lang="ru-RU" sz="1600" b="1" dirty="0"/>
              <a:t>. Золото. </a:t>
            </a:r>
            <a:r>
              <a:rPr lang="ru-RU" sz="1600" b="1" dirty="0" err="1"/>
              <a:t>Ермітаж</a:t>
            </a:r>
            <a:r>
              <a:rPr lang="ru-RU" sz="1600" b="1" dirty="0"/>
              <a:t>.</a:t>
            </a:r>
            <a:r>
              <a:rPr lang="ru-RU" sz="1600" dirty="0"/>
              <a:t> 35,1х22,5 см. З кургану в </a:t>
            </a:r>
            <a:r>
              <a:rPr lang="ru-RU" sz="1600" dirty="0" err="1"/>
              <a:t>Прикубанні</a:t>
            </a:r>
            <a:r>
              <a:rPr lang="ru-RU" sz="1600" dirty="0"/>
              <a:t>. </a:t>
            </a:r>
            <a:r>
              <a:rPr lang="ru-RU" sz="1600" dirty="0" err="1"/>
              <a:t>Рельєфна</a:t>
            </a:r>
            <a:r>
              <a:rPr lang="ru-RU" sz="1600" dirty="0"/>
              <a:t> пластина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знайдена</a:t>
            </a:r>
            <a:r>
              <a:rPr lang="ru-RU" sz="1600" dirty="0"/>
              <a:t> </a:t>
            </a:r>
            <a:r>
              <a:rPr lang="ru-RU" sz="1600" dirty="0" err="1"/>
              <a:t>прикріпленою</a:t>
            </a:r>
            <a:r>
              <a:rPr lang="ru-RU" sz="1600" dirty="0"/>
              <a:t> на круглому </a:t>
            </a:r>
            <a:r>
              <a:rPr lang="ru-RU" sz="1600" dirty="0" err="1"/>
              <a:t>залізному</a:t>
            </a:r>
            <a:r>
              <a:rPr lang="ru-RU" sz="1600" dirty="0"/>
              <a:t> </a:t>
            </a:r>
            <a:r>
              <a:rPr lang="ru-RU" sz="1600" dirty="0" err="1"/>
              <a:t>щиті</a:t>
            </a:r>
            <a:r>
              <a:rPr lang="ru-RU" sz="1600" dirty="0"/>
              <a:t> в </a:t>
            </a:r>
            <a:r>
              <a:rPr lang="ru-RU" sz="1600" dirty="0" err="1"/>
              <a:t>похованні</a:t>
            </a:r>
            <a:r>
              <a:rPr lang="ru-RU" sz="1600" dirty="0"/>
              <a:t> вождя. </a:t>
            </a:r>
            <a:r>
              <a:rPr lang="ru-RU" sz="1600" dirty="0" err="1"/>
              <a:t>Зразок</a:t>
            </a:r>
            <a:r>
              <a:rPr lang="ru-RU" sz="1600" dirty="0"/>
              <a:t> зооморфного </a:t>
            </a:r>
            <a:r>
              <a:rPr lang="ru-RU" sz="1600" dirty="0" err="1"/>
              <a:t>мистецтва</a:t>
            </a:r>
            <a:r>
              <a:rPr lang="ru-RU" sz="1600" dirty="0"/>
              <a:t> ("</a:t>
            </a:r>
            <a:r>
              <a:rPr lang="ru-RU" sz="1600" dirty="0" err="1"/>
              <a:t>звіриного</a:t>
            </a:r>
            <a:r>
              <a:rPr lang="ru-RU" sz="1600" dirty="0"/>
              <a:t> стиля"). </a:t>
            </a:r>
            <a:r>
              <a:rPr lang="ru-RU" sz="1600" dirty="0" err="1"/>
              <a:t>Копита</a:t>
            </a:r>
            <a:r>
              <a:rPr lang="ru-RU" sz="1600" dirty="0"/>
              <a:t> оленя </a:t>
            </a:r>
            <a:r>
              <a:rPr lang="ru-RU" sz="1600" dirty="0" err="1"/>
              <a:t>виконані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"</a:t>
            </a:r>
            <a:r>
              <a:rPr lang="ru-RU" sz="1600" dirty="0" err="1"/>
              <a:t>птиці</a:t>
            </a:r>
            <a:r>
              <a:rPr lang="ru-RU" sz="1600" dirty="0"/>
              <a:t> з великим </a:t>
            </a:r>
            <a:r>
              <a:rPr lang="ru-RU" sz="1600" dirty="0" err="1"/>
              <a:t>дзьобом</a:t>
            </a:r>
            <a:r>
              <a:rPr lang="ru-RU" sz="1600" dirty="0"/>
              <a:t>". Нема </a:t>
            </a:r>
            <a:r>
              <a:rPr lang="ru-RU" sz="1600" dirty="0" err="1"/>
              <a:t>нічого</a:t>
            </a:r>
            <a:r>
              <a:rPr lang="ru-RU" sz="1600" dirty="0"/>
              <a:t> </a:t>
            </a:r>
            <a:r>
              <a:rPr lang="ru-RU" sz="1600" dirty="0" err="1"/>
              <a:t>випадкового</a:t>
            </a:r>
            <a:r>
              <a:rPr lang="ru-RU" sz="1600" dirty="0"/>
              <a:t>, </a:t>
            </a:r>
            <a:r>
              <a:rPr lang="ru-RU" sz="1600" dirty="0" err="1"/>
              <a:t>зайвого</a:t>
            </a:r>
            <a:r>
              <a:rPr lang="ru-RU" sz="1600" dirty="0"/>
              <a:t> – </a:t>
            </a:r>
            <a:r>
              <a:rPr lang="ru-RU" sz="1600" dirty="0" err="1"/>
              <a:t>закінчена</a:t>
            </a:r>
            <a:r>
              <a:rPr lang="ru-RU" sz="1600" dirty="0"/>
              <a:t>, продумана </a:t>
            </a:r>
            <a:r>
              <a:rPr lang="ru-RU" sz="1600" dirty="0" err="1"/>
              <a:t>композиція</a:t>
            </a:r>
            <a:r>
              <a:rPr lang="ru-RU" sz="1600" dirty="0"/>
              <a:t>. Все в </a:t>
            </a:r>
            <a:r>
              <a:rPr lang="ru-RU" sz="1600" dirty="0" err="1"/>
              <a:t>фігурі</a:t>
            </a:r>
            <a:r>
              <a:rPr lang="ru-RU" sz="1600" dirty="0"/>
              <a:t> </a:t>
            </a:r>
            <a:r>
              <a:rPr lang="ru-RU" sz="1600" dirty="0" err="1"/>
              <a:t>умовно</a:t>
            </a:r>
            <a:r>
              <a:rPr lang="ru-RU" sz="1600" dirty="0"/>
              <a:t> і </a:t>
            </a:r>
            <a:r>
              <a:rPr lang="ru-RU" sz="1600" dirty="0" err="1"/>
              <a:t>гранично</a:t>
            </a:r>
            <a:r>
              <a:rPr lang="ru-RU" sz="1600" dirty="0"/>
              <a:t> правдиво, </a:t>
            </a:r>
            <a:r>
              <a:rPr lang="ru-RU" sz="1600" dirty="0" err="1"/>
              <a:t>реалістично</a:t>
            </a:r>
            <a:r>
              <a:rPr lang="ru-RU" sz="1600" dirty="0"/>
              <a:t>. </a:t>
            </a:r>
            <a:r>
              <a:rPr lang="ru-RU" sz="1600" dirty="0" err="1"/>
              <a:t>Відчуття</a:t>
            </a:r>
            <a:r>
              <a:rPr lang="ru-RU" sz="1600" dirty="0"/>
              <a:t> </a:t>
            </a:r>
            <a:r>
              <a:rPr lang="ru-RU" sz="1600" dirty="0" err="1"/>
              <a:t>монументальності</a:t>
            </a:r>
            <a:r>
              <a:rPr lang="ru-RU" sz="1600" dirty="0"/>
              <a:t> </a:t>
            </a:r>
            <a:r>
              <a:rPr lang="ru-RU" sz="1600" dirty="0" err="1"/>
              <a:t>досягається</a:t>
            </a:r>
            <a:r>
              <a:rPr lang="ru-RU" sz="1600" dirty="0"/>
              <a:t> не </a:t>
            </a:r>
            <a:r>
              <a:rPr lang="ru-RU" sz="1600" dirty="0" err="1"/>
              <a:t>розміром</a:t>
            </a:r>
            <a:r>
              <a:rPr lang="ru-RU" sz="1600" dirty="0"/>
              <a:t>, </a:t>
            </a:r>
            <a:r>
              <a:rPr lang="ru-RU" sz="1600" dirty="0" err="1" smtClean="0"/>
              <a:t>а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узагальненості</a:t>
            </a:r>
            <a:r>
              <a:rPr lang="ru-RU" sz="1600" dirty="0"/>
              <a:t> </a:t>
            </a:r>
            <a:r>
              <a:rPr lang="ru-RU" sz="1600" dirty="0" err="1" smtClean="0"/>
              <a:t>форми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99" y="2665926"/>
            <a:ext cx="5589431" cy="3310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434" y="2418627"/>
            <a:ext cx="4475912" cy="329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7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062" y="257577"/>
            <a:ext cx="11706896" cy="6387922"/>
          </a:xfrm>
        </p:spPr>
        <p:txBody>
          <a:bodyPr numCol="2">
            <a:normAutofit lnSpcReduction="10000"/>
          </a:bodyPr>
          <a:lstStyle/>
          <a:p>
            <a:pPr marL="0" indent="0">
              <a:buNone/>
            </a:pPr>
            <a:r>
              <a:rPr lang="ru-RU" sz="1600" dirty="0" err="1"/>
              <a:t>Синкретичне</a:t>
            </a:r>
            <a:r>
              <a:rPr lang="ru-RU" sz="1600" dirty="0"/>
              <a:t> </a:t>
            </a:r>
            <a:r>
              <a:rPr lang="ru-RU" sz="1600" dirty="0" err="1"/>
              <a:t>буття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, образно-</a:t>
            </a:r>
            <a:r>
              <a:rPr lang="ru-RU" sz="1600" dirty="0" err="1"/>
              <a:t>чуттєве</a:t>
            </a:r>
            <a:r>
              <a:rPr lang="ru-RU" sz="1600" dirty="0"/>
              <a:t> </a:t>
            </a:r>
            <a:r>
              <a:rPr lang="ru-RU" sz="1600" dirty="0" err="1"/>
              <a:t>сприйняття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, </a:t>
            </a:r>
            <a:r>
              <a:rPr lang="ru-RU" sz="1600" dirty="0" err="1"/>
              <a:t>нерозвиненість</a:t>
            </a:r>
            <a:r>
              <a:rPr lang="ru-RU" sz="1600" dirty="0"/>
              <a:t> </a:t>
            </a:r>
            <a:r>
              <a:rPr lang="ru-RU" sz="1600" dirty="0" err="1"/>
              <a:t>соціальної</a:t>
            </a:r>
            <a:r>
              <a:rPr lang="ru-RU" sz="1600" dirty="0"/>
              <a:t> практики, </a:t>
            </a:r>
            <a:r>
              <a:rPr lang="ru-RU" sz="1600" dirty="0" err="1"/>
              <a:t>відсутність</a:t>
            </a:r>
            <a:r>
              <a:rPr lang="ru-RU" sz="1600" dirty="0"/>
              <a:t> </a:t>
            </a:r>
            <a:r>
              <a:rPr lang="ru-RU" sz="1600" dirty="0" err="1"/>
              <a:t>раціонального</a:t>
            </a:r>
            <a:r>
              <a:rPr lang="ru-RU" sz="1600" dirty="0"/>
              <a:t> </a:t>
            </a:r>
            <a:r>
              <a:rPr lang="ru-RU" sz="1600" dirty="0" err="1"/>
              <a:t>знання</a:t>
            </a:r>
            <a:r>
              <a:rPr lang="ru-RU" sz="1600" dirty="0"/>
              <a:t> про </a:t>
            </a:r>
            <a:r>
              <a:rPr lang="ru-RU" sz="1600" dirty="0" err="1"/>
              <a:t>світ</a:t>
            </a:r>
            <a:r>
              <a:rPr lang="ru-RU" sz="1600" dirty="0"/>
              <a:t> є фундаментом </a:t>
            </a:r>
            <a:r>
              <a:rPr lang="ru-RU" sz="1600" b="1" i="1" dirty="0" err="1"/>
              <a:t>міфологічної</a:t>
            </a:r>
            <a:r>
              <a:rPr lang="ru-RU" sz="1600" b="1" i="1" dirty="0"/>
              <a:t> </a:t>
            </a:r>
            <a:r>
              <a:rPr lang="ru-RU" sz="1600" b="1" i="1" dirty="0" err="1"/>
              <a:t>свідомості</a:t>
            </a:r>
            <a:r>
              <a:rPr lang="ru-RU" sz="1600" b="1" i="1" dirty="0"/>
              <a:t> </a:t>
            </a:r>
            <a:r>
              <a:rPr lang="ru-RU" sz="1600" dirty="0" err="1"/>
              <a:t>доби</a:t>
            </a:r>
            <a:r>
              <a:rPr lang="ru-RU" sz="1600" dirty="0"/>
              <a:t>.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ознаками</a:t>
            </a:r>
            <a:r>
              <a:rPr lang="ru-RU" sz="1600" dirty="0"/>
              <a:t> </a:t>
            </a:r>
            <a:r>
              <a:rPr lang="ru-RU" sz="1600" dirty="0" err="1"/>
              <a:t>вважають</a:t>
            </a:r>
            <a:r>
              <a:rPr lang="ru-RU" sz="1600" dirty="0"/>
              <a:t>: </a:t>
            </a:r>
            <a:r>
              <a:rPr lang="ru-RU" sz="1600" dirty="0" err="1"/>
              <a:t>наївне</a:t>
            </a:r>
            <a:r>
              <a:rPr lang="ru-RU" sz="1600" dirty="0"/>
              <a:t> </a:t>
            </a:r>
            <a:r>
              <a:rPr lang="ru-RU" sz="1600" dirty="0" err="1"/>
              <a:t>олюднення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, </a:t>
            </a:r>
            <a:r>
              <a:rPr lang="ru-RU" sz="1600" dirty="0" err="1"/>
              <a:t>персоніфікацію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сил і </a:t>
            </a:r>
            <a:r>
              <a:rPr lang="ru-RU" sz="1600" dirty="0" err="1"/>
              <a:t>метафоричне</a:t>
            </a:r>
            <a:r>
              <a:rPr lang="ru-RU" sz="1600" dirty="0"/>
              <a:t> </a:t>
            </a:r>
            <a:r>
              <a:rPr lang="ru-RU" sz="1600" dirty="0" err="1"/>
              <a:t>ототожнення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 та </a:t>
            </a:r>
            <a:r>
              <a:rPr lang="ru-RU" sz="1600" dirty="0" err="1"/>
              <a:t>світу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; </a:t>
            </a:r>
            <a:r>
              <a:rPr lang="ru-RU" sz="1600" dirty="0" err="1"/>
              <a:t>колективне</a:t>
            </a:r>
            <a:r>
              <a:rPr lang="ru-RU" sz="1600" dirty="0"/>
              <a:t> </a:t>
            </a:r>
            <a:r>
              <a:rPr lang="ru-RU" sz="1600" dirty="0" err="1"/>
              <a:t>осмислення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, яке не </a:t>
            </a:r>
            <a:r>
              <a:rPr lang="ru-RU" sz="1600" dirty="0" err="1"/>
              <a:t>розкривало</a:t>
            </a:r>
            <a:r>
              <a:rPr lang="ru-RU" sz="1600" dirty="0"/>
              <a:t> </a:t>
            </a:r>
            <a:r>
              <a:rPr lang="ru-RU" sz="1600" dirty="0" err="1"/>
              <a:t>сенсу</a:t>
            </a:r>
            <a:r>
              <a:rPr lang="ru-RU" sz="1600" dirty="0"/>
              <a:t> причинно-</a:t>
            </a:r>
            <a:r>
              <a:rPr lang="ru-RU" sz="1600" dirty="0" err="1"/>
              <a:t>наслідкових</a:t>
            </a:r>
            <a:r>
              <a:rPr lang="ru-RU" sz="1600" dirty="0"/>
              <a:t> </a:t>
            </a:r>
            <a:r>
              <a:rPr lang="ru-RU" sz="1600" dirty="0" err="1"/>
              <a:t>зв'язків</a:t>
            </a:r>
            <a:r>
              <a:rPr lang="ru-RU" sz="1600" dirty="0"/>
              <a:t>, </a:t>
            </a:r>
            <a:r>
              <a:rPr lang="ru-RU" sz="1600" dirty="0" err="1"/>
              <a:t>замінювало</a:t>
            </a:r>
            <a:r>
              <a:rPr lang="ru-RU" sz="1600" dirty="0"/>
              <a:t> </a:t>
            </a:r>
            <a:r>
              <a:rPr lang="ru-RU" sz="1600" dirty="0" err="1"/>
              <a:t>пояснення</a:t>
            </a:r>
            <a:r>
              <a:rPr lang="ru-RU" sz="1600" dirty="0"/>
              <a:t> </a:t>
            </a:r>
            <a:r>
              <a:rPr lang="ru-RU" sz="1600" dirty="0" err="1"/>
              <a:t>сутності</a:t>
            </a:r>
            <a:r>
              <a:rPr lang="ru-RU" sz="1600" dirty="0"/>
              <a:t> предмета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явища</a:t>
            </a:r>
            <a:r>
              <a:rPr lang="ru-RU" sz="1600" dirty="0"/>
              <a:t> </a:t>
            </a:r>
            <a:r>
              <a:rPr lang="ru-RU" sz="1600" dirty="0" err="1"/>
              <a:t>розповіддю</a:t>
            </a:r>
            <a:r>
              <a:rPr lang="ru-RU" sz="1600" dirty="0"/>
              <a:t> про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виникнення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створення</a:t>
            </a:r>
            <a:r>
              <a:rPr lang="ru-RU" sz="1600" dirty="0"/>
              <a:t>; </a:t>
            </a:r>
            <a:r>
              <a:rPr lang="ru-RU" sz="1600" dirty="0" err="1"/>
              <a:t>осмислення</a:t>
            </a:r>
            <a:r>
              <a:rPr lang="ru-RU" sz="1600" dirty="0"/>
              <a:t> </a:t>
            </a:r>
            <a:r>
              <a:rPr lang="ru-RU" sz="1600" dirty="0" err="1"/>
              <a:t>прадавньої</a:t>
            </a:r>
            <a:r>
              <a:rPr lang="ru-RU" sz="1600" dirty="0"/>
              <a:t> </a:t>
            </a:r>
            <a:r>
              <a:rPr lang="ru-RU" sz="1600" dirty="0" err="1"/>
              <a:t>доби</a:t>
            </a:r>
            <a:r>
              <a:rPr lang="ru-RU" sz="1600" dirty="0"/>
              <a:t> </a:t>
            </a:r>
            <a:r>
              <a:rPr lang="ru-RU" sz="1600" dirty="0" err="1"/>
              <a:t>першотворення</a:t>
            </a:r>
            <a:r>
              <a:rPr lang="ru-RU" sz="1600" dirty="0"/>
              <a:t>, </a:t>
            </a:r>
            <a:r>
              <a:rPr lang="ru-RU" sz="1600" dirty="0" err="1"/>
              <a:t>першодій</a:t>
            </a:r>
            <a:r>
              <a:rPr lang="ru-RU" sz="1600" dirty="0"/>
              <a:t> і </a:t>
            </a:r>
            <a:r>
              <a:rPr lang="ru-RU" sz="1600" dirty="0" err="1"/>
              <a:t>першопредметів</a:t>
            </a:r>
            <a:r>
              <a:rPr lang="ru-RU" sz="1600" dirty="0"/>
              <a:t> як </a:t>
            </a:r>
            <a:r>
              <a:rPr lang="ru-RU" sz="1600" dirty="0" err="1"/>
              <a:t>священних</a:t>
            </a:r>
            <a:r>
              <a:rPr lang="ru-RU" sz="1600" dirty="0"/>
              <a:t>, </a:t>
            </a:r>
            <a:r>
              <a:rPr lang="ru-RU" sz="1600" dirty="0" err="1"/>
              <a:t>взірцевих</a:t>
            </a:r>
            <a:r>
              <a:rPr lang="ru-RU" sz="1600" dirty="0"/>
              <a:t>; </a:t>
            </a:r>
            <a:r>
              <a:rPr lang="ru-RU" sz="1600" dirty="0" err="1"/>
              <a:t>символізм</a:t>
            </a:r>
            <a:r>
              <a:rPr lang="ru-RU" sz="1600" dirty="0"/>
              <a:t>, </a:t>
            </a:r>
            <a:r>
              <a:rPr lang="ru-RU" sz="1600" dirty="0" err="1"/>
              <a:t>нероздільність</a:t>
            </a:r>
            <a:r>
              <a:rPr lang="ru-RU" sz="1600" dirty="0"/>
              <a:t> </a:t>
            </a:r>
            <a:r>
              <a:rPr lang="ru-RU" sz="1600" dirty="0" err="1"/>
              <a:t>суб'єкта</a:t>
            </a:r>
            <a:r>
              <a:rPr lang="ru-RU" sz="1600" dirty="0"/>
              <a:t> та </a:t>
            </a:r>
            <a:r>
              <a:rPr lang="ru-RU" sz="1600" dirty="0" err="1"/>
              <a:t>об'єкта</a:t>
            </a:r>
            <a:r>
              <a:rPr lang="ru-RU" sz="1600" dirty="0"/>
              <a:t>, предмета та знака,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визначає</a:t>
            </a:r>
            <a:r>
              <a:rPr lang="ru-RU" sz="1600" dirty="0"/>
              <a:t>, </a:t>
            </a:r>
            <a:r>
              <a:rPr lang="ru-RU" sz="1600" dirty="0" err="1"/>
              <a:t>сутності</a:t>
            </a:r>
            <a:r>
              <a:rPr lang="ru-RU" sz="1600" dirty="0"/>
              <a:t> та </a:t>
            </a:r>
            <a:r>
              <a:rPr lang="ru-RU" sz="1600" dirty="0" err="1"/>
              <a:t>імені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У </a:t>
            </a:r>
            <a:r>
              <a:rPr lang="ru-RU" sz="1600" dirty="0" err="1"/>
              <a:t>контексті</a:t>
            </a:r>
            <a:r>
              <a:rPr lang="ru-RU" sz="1600" dirty="0"/>
              <a:t> </a:t>
            </a:r>
            <a:r>
              <a:rPr lang="ru-RU" sz="1600" dirty="0" err="1"/>
              <a:t>міфологічної</a:t>
            </a:r>
            <a:r>
              <a:rPr lang="ru-RU" sz="1600" dirty="0"/>
              <a:t> </a:t>
            </a:r>
            <a:r>
              <a:rPr lang="ru-RU" sz="1600" dirty="0" err="1"/>
              <a:t>свідомості</a:t>
            </a:r>
            <a:r>
              <a:rPr lang="ru-RU" sz="1600" dirty="0"/>
              <a:t> </a:t>
            </a:r>
            <a:r>
              <a:rPr lang="ru-RU" sz="1600" dirty="0" err="1"/>
              <a:t>склалися</a:t>
            </a:r>
            <a:r>
              <a:rPr lang="ru-RU" sz="1600" dirty="0"/>
              <a:t> </a:t>
            </a:r>
            <a:r>
              <a:rPr lang="ru-RU" sz="1600" b="1" i="1" dirty="0" err="1"/>
              <a:t>релігійні</a:t>
            </a:r>
            <a:r>
              <a:rPr lang="ru-RU" sz="1600" b="1" i="1" dirty="0"/>
              <a:t> </a:t>
            </a:r>
            <a:r>
              <a:rPr lang="ru-RU" sz="1600" b="1" i="1" dirty="0" err="1"/>
              <a:t>уявлення</a:t>
            </a:r>
            <a:r>
              <a:rPr lang="ru-RU" sz="1600" b="1" i="1" dirty="0"/>
              <a:t> - </a:t>
            </a:r>
            <a:r>
              <a:rPr lang="ru-RU" sz="1600" b="1" i="1" dirty="0" err="1"/>
              <a:t>анімізм</a:t>
            </a:r>
            <a:r>
              <a:rPr lang="ru-RU" sz="1600" b="1" i="1" dirty="0"/>
              <a:t>, </a:t>
            </a:r>
            <a:r>
              <a:rPr lang="ru-RU" sz="1600" b="1" i="1" dirty="0" err="1"/>
              <a:t>тотемізм</a:t>
            </a:r>
            <a:r>
              <a:rPr lang="ru-RU" sz="1600" b="1" i="1" dirty="0"/>
              <a:t>, фетишизм, </a:t>
            </a:r>
            <a:r>
              <a:rPr lang="ru-RU" sz="1600" b="1" i="1" dirty="0" err="1"/>
              <a:t>магія</a:t>
            </a:r>
            <a:r>
              <a:rPr lang="ru-RU" sz="1600" b="1" i="1" dirty="0" smtClean="0"/>
              <a:t>.</a:t>
            </a:r>
          </a:p>
          <a:p>
            <a:pPr marL="0" indent="0">
              <a:buNone/>
            </a:pPr>
            <a:endParaRPr lang="uk-UA" sz="1600" b="1" i="1" dirty="0"/>
          </a:p>
          <a:p>
            <a:pPr marL="0" indent="0">
              <a:buNone/>
            </a:pPr>
            <a:endParaRPr lang="uk-UA" sz="1600" b="1" i="1" dirty="0" smtClean="0"/>
          </a:p>
          <a:p>
            <a:pPr marL="0" indent="0">
              <a:buNone/>
            </a:pPr>
            <a:endParaRPr lang="uk-UA" sz="1600" b="1" i="1" dirty="0"/>
          </a:p>
          <a:p>
            <a:pPr marL="0" indent="0">
              <a:buNone/>
            </a:pPr>
            <a:endParaRPr lang="uk-UA" sz="1600" b="1" i="1" dirty="0" smtClean="0"/>
          </a:p>
          <a:p>
            <a:pPr marL="0" indent="0">
              <a:buNone/>
            </a:pPr>
            <a:endParaRPr lang="uk-UA" sz="1600" b="1" i="1" dirty="0"/>
          </a:p>
          <a:p>
            <a:pPr marL="0" indent="0">
              <a:buNone/>
            </a:pPr>
            <a:endParaRPr lang="uk-UA" sz="1600" b="1" i="1" dirty="0" smtClean="0"/>
          </a:p>
          <a:p>
            <a:pPr marL="0" indent="0">
              <a:buNone/>
            </a:pPr>
            <a:endParaRPr lang="uk-UA" sz="1600" b="1" i="1" dirty="0"/>
          </a:p>
          <a:p>
            <a:pPr marL="0" indent="0">
              <a:buNone/>
            </a:pPr>
            <a:endParaRPr lang="uk-UA" sz="1600" b="1" i="1" dirty="0" smtClean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 err="1" smtClean="0"/>
              <a:t>Згідно</a:t>
            </a:r>
            <a:r>
              <a:rPr lang="ru-RU" sz="1600" dirty="0" smtClean="0"/>
              <a:t> </a:t>
            </a:r>
            <a:r>
              <a:rPr lang="ru-RU" sz="1600" dirty="0"/>
              <a:t>з </a:t>
            </a:r>
            <a:r>
              <a:rPr lang="ru-RU" sz="1600" b="1" i="1" dirty="0" err="1"/>
              <a:t>анімізмом</a:t>
            </a:r>
            <a:r>
              <a:rPr lang="ru-RU" sz="1600" b="1" i="1" dirty="0"/>
              <a:t> </a:t>
            </a:r>
            <a:r>
              <a:rPr lang="ru-RU" sz="1600" dirty="0" err="1"/>
              <a:t>світ</a:t>
            </a:r>
            <a:r>
              <a:rPr lang="ru-RU" sz="1600" dirty="0"/>
              <a:t>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одухотвореним</a:t>
            </a:r>
            <a:r>
              <a:rPr lang="ru-RU" sz="1600" dirty="0"/>
              <a:t>, а душа - </a:t>
            </a:r>
            <a:r>
              <a:rPr lang="ru-RU" sz="1600" dirty="0" err="1"/>
              <a:t>вічною</a:t>
            </a:r>
            <a:r>
              <a:rPr lang="ru-RU" sz="1600" dirty="0"/>
              <a:t> </a:t>
            </a:r>
            <a:r>
              <a:rPr lang="ru-RU" sz="1600" dirty="0" err="1"/>
              <a:t>надприродною</a:t>
            </a:r>
            <a:r>
              <a:rPr lang="ru-RU" sz="1600" dirty="0"/>
              <a:t> </a:t>
            </a:r>
            <a:r>
              <a:rPr lang="ru-RU" sz="1600" dirty="0" err="1"/>
              <a:t>сутністю</a:t>
            </a:r>
            <a:r>
              <a:rPr lang="ru-RU" sz="1600" dirty="0"/>
              <a:t>, </a:t>
            </a:r>
            <a:r>
              <a:rPr lang="ru-RU" sz="1600" dirty="0" err="1"/>
              <a:t>притаманною</a:t>
            </a:r>
            <a:r>
              <a:rPr lang="ru-RU" sz="1600" dirty="0"/>
              <a:t> будь-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істоті</a:t>
            </a:r>
            <a:r>
              <a:rPr lang="ru-RU" sz="1600" dirty="0"/>
              <a:t> та </a:t>
            </a:r>
            <a:r>
              <a:rPr lang="ru-RU" sz="1600" dirty="0" err="1"/>
              <a:t>явищу</a:t>
            </a:r>
            <a:r>
              <a:rPr lang="ru-RU" sz="1600" dirty="0"/>
              <a:t>.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склалися</a:t>
            </a:r>
            <a:r>
              <a:rPr lang="ru-RU" sz="1600" dirty="0"/>
              <a:t> </a:t>
            </a:r>
            <a:r>
              <a:rPr lang="ru-RU" sz="1600" dirty="0" err="1"/>
              <a:t>віра</a:t>
            </a:r>
            <a:r>
              <a:rPr lang="ru-RU" sz="1600" dirty="0"/>
              <a:t> у </a:t>
            </a:r>
            <a:r>
              <a:rPr lang="ru-RU" sz="1600" dirty="0" err="1"/>
              <a:t>потойбічний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, </a:t>
            </a:r>
            <a:r>
              <a:rPr lang="ru-RU" sz="1600" dirty="0" err="1"/>
              <a:t>розуміння</a:t>
            </a:r>
            <a:r>
              <a:rPr lang="ru-RU" sz="1600" dirty="0"/>
              <a:t> </a:t>
            </a:r>
            <a:r>
              <a:rPr lang="ru-RU" sz="1600" dirty="0" err="1"/>
              <a:t>смерті</a:t>
            </a:r>
            <a:r>
              <a:rPr lang="ru-RU" sz="1600" dirty="0"/>
              <a:t> як переходу до </a:t>
            </a:r>
            <a:r>
              <a:rPr lang="ru-RU" sz="1600" dirty="0" err="1"/>
              <a:t>іншого</a:t>
            </a:r>
            <a:r>
              <a:rPr lang="ru-RU" sz="1600" dirty="0"/>
              <a:t> циклу </a:t>
            </a:r>
            <a:r>
              <a:rPr lang="ru-RU" sz="1600" dirty="0" err="1"/>
              <a:t>буття</a:t>
            </a:r>
            <a:r>
              <a:rPr lang="ru-RU" sz="1600" dirty="0"/>
              <a:t>, а на </a:t>
            </a:r>
            <a:r>
              <a:rPr lang="ru-RU" sz="1600" dirty="0" err="1"/>
              <a:t>цій</a:t>
            </a:r>
            <a:r>
              <a:rPr lang="ru-RU" sz="1600" dirty="0"/>
              <a:t> </a:t>
            </a:r>
            <a:r>
              <a:rPr lang="ru-RU" sz="1600" dirty="0" err="1"/>
              <a:t>підставі</a:t>
            </a:r>
            <a:r>
              <a:rPr lang="ru-RU" sz="1600" dirty="0"/>
              <a:t> - </a:t>
            </a:r>
            <a:r>
              <a:rPr lang="ru-RU" sz="1600" dirty="0" err="1"/>
              <a:t>поховальні</a:t>
            </a:r>
            <a:r>
              <a:rPr lang="ru-RU" sz="1600" dirty="0"/>
              <a:t> обряди. Душа </a:t>
            </a:r>
            <a:r>
              <a:rPr lang="ru-RU" sz="1600" dirty="0" err="1"/>
              <a:t>небіжчика</a:t>
            </a:r>
            <a:r>
              <a:rPr lang="ru-RU" sz="1600" dirty="0"/>
              <a:t> </a:t>
            </a:r>
            <a:r>
              <a:rPr lang="ru-RU" sz="1600" dirty="0" err="1"/>
              <a:t>потребувала</a:t>
            </a:r>
            <a:r>
              <a:rPr lang="ru-RU" sz="1600" dirty="0"/>
              <a:t> </a:t>
            </a:r>
            <a:r>
              <a:rPr lang="ru-RU" sz="1600" dirty="0" err="1"/>
              <a:t>забезпечення</a:t>
            </a:r>
            <a:r>
              <a:rPr lang="ru-RU" sz="1600" dirty="0"/>
              <a:t> </a:t>
            </a:r>
            <a:r>
              <a:rPr lang="ru-RU" sz="1600" dirty="0" err="1"/>
              <a:t>повноти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- у </a:t>
            </a:r>
            <a:r>
              <a:rPr lang="ru-RU" sz="1600" dirty="0" err="1"/>
              <a:t>поховання</a:t>
            </a:r>
            <a:r>
              <a:rPr lang="ru-RU" sz="1600" dirty="0"/>
              <a:t> клали </a:t>
            </a:r>
            <a:r>
              <a:rPr lang="ru-RU" sz="1600" dirty="0" err="1"/>
              <a:t>побутові</a:t>
            </a:r>
            <a:r>
              <a:rPr lang="ru-RU" sz="1600" dirty="0"/>
              <a:t> </a:t>
            </a:r>
            <a:r>
              <a:rPr lang="ru-RU" sz="1600" dirty="0" err="1"/>
              <a:t>речі</a:t>
            </a:r>
            <a:r>
              <a:rPr lang="ru-RU" sz="1600" dirty="0"/>
              <a:t>, </a:t>
            </a:r>
            <a:r>
              <a:rPr lang="ru-RU" sz="1600" dirty="0" err="1"/>
              <a:t>їжу</a:t>
            </a:r>
            <a:r>
              <a:rPr lang="ru-RU" sz="1600" dirty="0"/>
              <a:t>, </a:t>
            </a:r>
            <a:r>
              <a:rPr lang="ru-RU" sz="1600" dirty="0" err="1"/>
              <a:t>інколи</a:t>
            </a:r>
            <a:r>
              <a:rPr lang="ru-RU" sz="1600" dirty="0"/>
              <a:t> </a:t>
            </a:r>
            <a:r>
              <a:rPr lang="ru-RU" sz="1600" dirty="0" err="1"/>
              <a:t>зброю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Основа </a:t>
            </a:r>
            <a:r>
              <a:rPr lang="ru-RU" sz="1600" b="1" i="1" dirty="0" err="1"/>
              <a:t>тотемізму</a:t>
            </a:r>
            <a:r>
              <a:rPr lang="ru-RU" sz="1600" b="1" i="1" dirty="0"/>
              <a:t> - </a:t>
            </a:r>
            <a:r>
              <a:rPr lang="ru-RU" sz="1600" dirty="0" err="1"/>
              <a:t>віра</a:t>
            </a:r>
            <a:r>
              <a:rPr lang="ru-RU" sz="1600" dirty="0"/>
              <a:t> у </a:t>
            </a:r>
            <a:r>
              <a:rPr lang="ru-RU" sz="1600" dirty="0" err="1"/>
              <a:t>надприродний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кровний</a:t>
            </a:r>
            <a:r>
              <a:rPr lang="ru-RU" sz="1600" dirty="0"/>
              <a:t> </a:t>
            </a:r>
            <a:r>
              <a:rPr lang="ru-RU" sz="1600" dirty="0" err="1"/>
              <a:t>зв'язок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(роду) з </a:t>
            </a:r>
            <a:r>
              <a:rPr lang="ru-RU" sz="1600" dirty="0" err="1"/>
              <a:t>твариною</a:t>
            </a:r>
            <a:r>
              <a:rPr lang="ru-RU" sz="1600" dirty="0"/>
              <a:t>, </a:t>
            </a:r>
            <a:r>
              <a:rPr lang="ru-RU" sz="1600" dirty="0" err="1"/>
              <a:t>рослиною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явищем</a:t>
            </a:r>
            <a:r>
              <a:rPr lang="ru-RU" sz="1600" dirty="0"/>
              <a:t> </a:t>
            </a:r>
            <a:r>
              <a:rPr lang="ru-RU" sz="1600" dirty="0" err="1"/>
              <a:t>природи</a:t>
            </a:r>
            <a:r>
              <a:rPr lang="ru-RU" sz="1600" dirty="0"/>
              <a:t> як </a:t>
            </a:r>
            <a:r>
              <a:rPr lang="ru-RU" sz="1600" dirty="0" err="1"/>
              <a:t>її</a:t>
            </a:r>
            <a:r>
              <a:rPr lang="ru-RU" sz="1600" dirty="0"/>
              <a:t> предком, </a:t>
            </a:r>
            <a:r>
              <a:rPr lang="ru-RU" sz="1600" dirty="0" err="1"/>
              <a:t>прабатьком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Основою </a:t>
            </a:r>
            <a:r>
              <a:rPr lang="ru-RU" sz="1600" b="1" i="1" dirty="0"/>
              <a:t>фетишизму 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віра</a:t>
            </a:r>
            <a:r>
              <a:rPr lang="ru-RU" sz="1600" dirty="0"/>
              <a:t> у </a:t>
            </a:r>
            <a:r>
              <a:rPr lang="ru-RU" sz="1600" dirty="0" err="1"/>
              <a:t>здатність</a:t>
            </a:r>
            <a:r>
              <a:rPr lang="ru-RU" sz="1600" dirty="0"/>
              <a:t> речей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надприродним</a:t>
            </a:r>
            <a:r>
              <a:rPr lang="ru-RU" sz="1600" dirty="0"/>
              <a:t> </a:t>
            </a:r>
            <a:r>
              <a:rPr lang="ru-RU" sz="1600" dirty="0" err="1"/>
              <a:t>властивостям</a:t>
            </a:r>
            <a:r>
              <a:rPr lang="ru-RU" sz="1600" dirty="0"/>
              <a:t> </a:t>
            </a:r>
            <a:r>
              <a:rPr lang="ru-RU" sz="1600" dirty="0" err="1"/>
              <a:t>впливати</a:t>
            </a:r>
            <a:r>
              <a:rPr lang="ru-RU" sz="1600" dirty="0"/>
              <a:t> на </a:t>
            </a:r>
            <a:r>
              <a:rPr lang="ru-RU" sz="1600" dirty="0" err="1"/>
              <a:t>дійсність</a:t>
            </a:r>
            <a:r>
              <a:rPr lang="ru-RU" sz="1600" dirty="0"/>
              <a:t> і </a:t>
            </a:r>
            <a:r>
              <a:rPr lang="ru-RU" sz="1600" dirty="0" err="1"/>
              <a:t>перебіг</a:t>
            </a:r>
            <a:r>
              <a:rPr lang="ru-RU" sz="1600" dirty="0"/>
              <a:t> </a:t>
            </a:r>
            <a:r>
              <a:rPr lang="ru-RU" sz="1600" dirty="0" err="1"/>
              <a:t>подій</a:t>
            </a:r>
            <a:r>
              <a:rPr lang="ru-RU" sz="1600" dirty="0"/>
              <a:t>, </a:t>
            </a:r>
            <a:r>
              <a:rPr lang="ru-RU" sz="1600" dirty="0" err="1"/>
              <a:t>виступати</a:t>
            </a:r>
            <a:r>
              <a:rPr lang="ru-RU" sz="1600" dirty="0"/>
              <a:t> </a:t>
            </a:r>
            <a:r>
              <a:rPr lang="ru-RU" sz="1600" dirty="0" err="1"/>
              <a:t>посередниками</a:t>
            </a:r>
            <a:r>
              <a:rPr lang="ru-RU" sz="1600" dirty="0"/>
              <a:t> (як </a:t>
            </a:r>
            <a:r>
              <a:rPr lang="ru-RU" sz="1600" dirty="0" err="1"/>
              <a:t>позитивними</a:t>
            </a:r>
            <a:r>
              <a:rPr lang="ru-RU" sz="1600" dirty="0"/>
              <a:t>, так і </a:t>
            </a:r>
            <a:r>
              <a:rPr lang="ru-RU" sz="1600" dirty="0" err="1"/>
              <a:t>негативними</a:t>
            </a:r>
            <a:r>
              <a:rPr lang="ru-RU" sz="1600" dirty="0"/>
              <a:t>) </a:t>
            </a:r>
            <a:r>
              <a:rPr lang="ru-RU" sz="1600" dirty="0" err="1"/>
              <a:t>між</a:t>
            </a:r>
            <a:r>
              <a:rPr lang="ru-RU" sz="1600" dirty="0"/>
              <a:t> людьми та </a:t>
            </a:r>
            <a:r>
              <a:rPr lang="ru-RU" sz="1600" dirty="0" err="1"/>
              <a:t>світом</a:t>
            </a:r>
            <a:r>
              <a:rPr lang="ru-RU" sz="1600" dirty="0"/>
              <a:t>. </a:t>
            </a:r>
            <a:r>
              <a:rPr lang="ru-RU" sz="1600" dirty="0" err="1"/>
              <a:t>Найчастіше</a:t>
            </a:r>
            <a:r>
              <a:rPr lang="ru-RU" sz="1600" dirty="0"/>
              <a:t> фетишем </a:t>
            </a:r>
            <a:r>
              <a:rPr lang="ru-RU" sz="1600" dirty="0" err="1"/>
              <a:t>був</a:t>
            </a:r>
            <a:r>
              <a:rPr lang="ru-RU" sz="1600" dirty="0"/>
              <a:t> предмет, з </a:t>
            </a:r>
            <a:r>
              <a:rPr lang="ru-RU" sz="1600" dirty="0" err="1"/>
              <a:t>яким</a:t>
            </a:r>
            <a:r>
              <a:rPr lang="ru-RU" sz="1600" dirty="0"/>
              <a:t> </a:t>
            </a:r>
            <a:r>
              <a:rPr lang="ru-RU" sz="1600" dirty="0" err="1"/>
              <a:t>пов'язувався</a:t>
            </a:r>
            <a:r>
              <a:rPr lang="ru-RU" sz="1600" dirty="0"/>
              <a:t> </a:t>
            </a:r>
            <a:r>
              <a:rPr lang="ru-RU" sz="1600" dirty="0" err="1"/>
              <a:t>позитивний</a:t>
            </a:r>
            <a:r>
              <a:rPr lang="ru-RU" sz="1600" dirty="0"/>
              <a:t> </a:t>
            </a:r>
            <a:r>
              <a:rPr lang="ru-RU" sz="1600" dirty="0" err="1"/>
              <a:t>вплив</a:t>
            </a:r>
            <a:r>
              <a:rPr lang="ru-RU" sz="1600" dirty="0"/>
              <a:t> на </a:t>
            </a:r>
            <a:r>
              <a:rPr lang="ru-RU" sz="1600" dirty="0" err="1"/>
              <a:t>дійсність</a:t>
            </a:r>
            <a:r>
              <a:rPr lang="ru-RU" sz="1600" dirty="0"/>
              <a:t> і </a:t>
            </a:r>
            <a:r>
              <a:rPr lang="ru-RU" sz="1600" dirty="0" err="1"/>
              <a:t>який</a:t>
            </a:r>
            <a:r>
              <a:rPr lang="ru-RU" sz="1600" dirty="0"/>
              <a:t> носили з собою як амулет - </a:t>
            </a:r>
            <a:r>
              <a:rPr lang="ru-RU" sz="1600" dirty="0" err="1"/>
              <a:t>захисник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b="1" i="1" dirty="0" err="1"/>
              <a:t>Магія</a:t>
            </a:r>
            <a:r>
              <a:rPr lang="ru-RU" sz="1600" b="1" i="1" dirty="0"/>
              <a:t> </a:t>
            </a:r>
            <a:r>
              <a:rPr lang="ru-RU" sz="1600" dirty="0" err="1"/>
              <a:t>спиралася</a:t>
            </a:r>
            <a:r>
              <a:rPr lang="ru-RU" sz="1600" dirty="0"/>
              <a:t> на </a:t>
            </a:r>
            <a:r>
              <a:rPr lang="ru-RU" sz="1600" dirty="0" err="1"/>
              <a:t>віру</a:t>
            </a:r>
            <a:r>
              <a:rPr lang="ru-RU" sz="1600" dirty="0"/>
              <a:t> в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впливу</a:t>
            </a:r>
            <a:r>
              <a:rPr lang="ru-RU" sz="1600" dirty="0"/>
              <a:t> на </a:t>
            </a:r>
            <a:r>
              <a:rPr lang="ru-RU" sz="1600" dirty="0" err="1"/>
              <a:t>дійсність</a:t>
            </a:r>
            <a:r>
              <a:rPr lang="ru-RU" sz="1600" dirty="0"/>
              <a:t>, </a:t>
            </a:r>
            <a:r>
              <a:rPr lang="ru-RU" sz="1600" dirty="0" err="1"/>
              <a:t>заміну</a:t>
            </a:r>
            <a:r>
              <a:rPr lang="ru-RU" sz="1600" dirty="0"/>
              <a:t> </a:t>
            </a:r>
            <a:r>
              <a:rPr lang="ru-RU" sz="1600" dirty="0" err="1"/>
              <a:t>подібного</a:t>
            </a:r>
            <a:r>
              <a:rPr lang="ru-RU" sz="1600" dirty="0"/>
              <a:t> </a:t>
            </a:r>
            <a:r>
              <a:rPr lang="ru-RU" sz="1600" dirty="0" err="1"/>
              <a:t>подібним</a:t>
            </a:r>
            <a:r>
              <a:rPr lang="ru-RU" sz="1600" dirty="0"/>
              <a:t>, </a:t>
            </a:r>
            <a:r>
              <a:rPr lang="ru-RU" sz="1600" dirty="0" err="1"/>
              <a:t>частиною</a:t>
            </a:r>
            <a:r>
              <a:rPr lang="ru-RU" sz="1600" dirty="0"/>
              <a:t> - </a:t>
            </a:r>
            <a:r>
              <a:rPr lang="ru-RU" sz="1600" dirty="0" err="1"/>
              <a:t>цілого</a:t>
            </a:r>
            <a:r>
              <a:rPr lang="ru-RU" sz="1600" dirty="0"/>
              <a:t> (за </a:t>
            </a:r>
            <a:r>
              <a:rPr lang="ru-RU" sz="1600" dirty="0" err="1"/>
              <a:t>допомогою</a:t>
            </a:r>
            <a:r>
              <a:rPr lang="ru-RU" sz="1600" dirty="0"/>
              <a:t> </a:t>
            </a:r>
            <a:r>
              <a:rPr lang="ru-RU" sz="1600" dirty="0" err="1"/>
              <a:t>замовлянь</a:t>
            </a:r>
            <a:r>
              <a:rPr lang="ru-RU" sz="1600" dirty="0"/>
              <a:t>, </a:t>
            </a:r>
            <a:r>
              <a:rPr lang="ru-RU" sz="1600" dirty="0" err="1"/>
              <a:t>молитов</a:t>
            </a:r>
            <a:r>
              <a:rPr lang="ru-RU" sz="1600" dirty="0"/>
              <a:t>, </a:t>
            </a:r>
            <a:r>
              <a:rPr lang="ru-RU" sz="1600" dirty="0" err="1"/>
              <a:t>обрядів</a:t>
            </a:r>
            <a:r>
              <a:rPr lang="ru-RU" sz="1600" dirty="0"/>
              <a:t>). </a:t>
            </a:r>
            <a:r>
              <a:rPr lang="ru-RU" sz="1600" dirty="0" err="1"/>
              <a:t>Магічні</a:t>
            </a:r>
            <a:r>
              <a:rPr lang="ru-RU" sz="1600" dirty="0"/>
              <a:t> </a:t>
            </a:r>
            <a:r>
              <a:rPr lang="ru-RU" sz="1600" dirty="0" err="1"/>
              <a:t>ритуали</a:t>
            </a:r>
            <a:r>
              <a:rPr lang="ru-RU" sz="1600" dirty="0"/>
              <a:t> </a:t>
            </a:r>
            <a:r>
              <a:rPr lang="ru-RU" sz="1600" dirty="0" err="1"/>
              <a:t>моделювали</a:t>
            </a:r>
            <a:r>
              <a:rPr lang="ru-RU" sz="1600" dirty="0"/>
              <a:t> </a:t>
            </a:r>
            <a:r>
              <a:rPr lang="ru-RU" sz="1600" dirty="0" err="1"/>
              <a:t>майбутню</a:t>
            </a:r>
            <a:r>
              <a:rPr lang="ru-RU" sz="1600" dirty="0"/>
              <a:t> (</a:t>
            </a:r>
            <a:r>
              <a:rPr lang="ru-RU" sz="1600" dirty="0" err="1"/>
              <a:t>минулу</a:t>
            </a:r>
            <a:r>
              <a:rPr lang="ru-RU" sz="1600" dirty="0"/>
              <a:t>) </a:t>
            </a:r>
            <a:r>
              <a:rPr lang="ru-RU" sz="1600" dirty="0" err="1"/>
              <a:t>ситуацію</a:t>
            </a:r>
            <a:r>
              <a:rPr lang="ru-RU" sz="1600" dirty="0"/>
              <a:t> з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сприятливим</a:t>
            </a:r>
            <a:r>
              <a:rPr lang="ru-RU" sz="1600" dirty="0"/>
              <a:t> для </a:t>
            </a:r>
            <a:r>
              <a:rPr lang="ru-RU" sz="1600" dirty="0" err="1"/>
              <a:t>людини</a:t>
            </a:r>
            <a:r>
              <a:rPr lang="ru-RU" sz="1600" dirty="0"/>
              <a:t> </a:t>
            </a:r>
            <a:r>
              <a:rPr lang="ru-RU" sz="1600" dirty="0" err="1"/>
              <a:t>фіналом</a:t>
            </a:r>
            <a:r>
              <a:rPr lang="ru-RU" sz="1600" dirty="0"/>
              <a:t>. </a:t>
            </a:r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магії</a:t>
            </a:r>
            <a:r>
              <a:rPr lang="ru-RU" sz="1600" dirty="0"/>
              <a:t> на </a:t>
            </a:r>
            <a:r>
              <a:rPr lang="ru-RU" sz="1600" dirty="0" err="1"/>
              <a:t>військову</a:t>
            </a:r>
            <a:r>
              <a:rPr lang="ru-RU" sz="1600" dirty="0"/>
              <a:t>, </a:t>
            </a:r>
            <a:r>
              <a:rPr lang="ru-RU" sz="1600" dirty="0" err="1"/>
              <a:t>любовну</a:t>
            </a:r>
            <a:r>
              <a:rPr lang="ru-RU" sz="1600" dirty="0"/>
              <a:t>, </a:t>
            </a:r>
            <a:r>
              <a:rPr lang="ru-RU" sz="1600" dirty="0" err="1"/>
              <a:t>мисливську</a:t>
            </a:r>
            <a:r>
              <a:rPr lang="ru-RU" sz="1600" dirty="0"/>
              <a:t>, </a:t>
            </a:r>
            <a:r>
              <a:rPr lang="ru-RU" sz="1600" dirty="0" err="1"/>
              <a:t>лікувальну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 </a:t>
            </a:r>
            <a:r>
              <a:rPr lang="ru-RU" sz="1600" dirty="0" err="1"/>
              <a:t>відповідав</a:t>
            </a:r>
            <a:r>
              <a:rPr lang="ru-RU" sz="1600" dirty="0"/>
              <a:t> </a:t>
            </a:r>
            <a:r>
              <a:rPr lang="ru-RU" sz="1600" dirty="0" err="1"/>
              <a:t>поступовому</a:t>
            </a:r>
            <a:r>
              <a:rPr lang="ru-RU" sz="1600" dirty="0"/>
              <a:t> </a:t>
            </a:r>
            <a:r>
              <a:rPr lang="ru-RU" sz="1600" dirty="0" err="1"/>
              <a:t>урізноманітненню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dirty="0"/>
              <a:t>Формою </a:t>
            </a:r>
            <a:r>
              <a:rPr lang="ru-RU" sz="1600" dirty="0" err="1"/>
              <a:t>буття</a:t>
            </a:r>
            <a:r>
              <a:rPr lang="ru-RU" sz="1600" dirty="0"/>
              <a:t> </a:t>
            </a:r>
            <a:r>
              <a:rPr lang="ru-RU" sz="1600" dirty="0" err="1"/>
              <a:t>релігійних</a:t>
            </a:r>
            <a:r>
              <a:rPr lang="ru-RU" sz="1600" dirty="0"/>
              <a:t> </a:t>
            </a:r>
            <a:r>
              <a:rPr lang="ru-RU" sz="1600" dirty="0" err="1"/>
              <a:t>уявлень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 </a:t>
            </a:r>
            <a:r>
              <a:rPr lang="ru-RU" sz="1600" b="1" i="1" dirty="0" err="1"/>
              <a:t>ритуали</a:t>
            </a:r>
            <a:r>
              <a:rPr lang="ru-RU" sz="1600" b="1" i="1" dirty="0"/>
              <a:t> </a:t>
            </a:r>
            <a:r>
              <a:rPr lang="ru-RU" sz="1600" dirty="0"/>
              <a:t>та </a:t>
            </a:r>
            <a:r>
              <a:rPr lang="ru-RU" sz="1600" b="1" i="1" dirty="0"/>
              <a:t>обряди - </a:t>
            </a:r>
            <a:r>
              <a:rPr lang="ru-RU" sz="1600" dirty="0" err="1"/>
              <a:t>складні</a:t>
            </a:r>
            <a:r>
              <a:rPr lang="ru-RU" sz="1600" dirty="0"/>
              <a:t>, </a:t>
            </a:r>
            <a:r>
              <a:rPr lang="ru-RU" sz="1600" dirty="0" err="1"/>
              <a:t>синкретичні</a:t>
            </a:r>
            <a:r>
              <a:rPr lang="ru-RU" sz="1600" dirty="0"/>
              <a:t>, </a:t>
            </a:r>
            <a:r>
              <a:rPr lang="ru-RU" sz="1600" dirty="0" err="1"/>
              <a:t>сталі</a:t>
            </a:r>
            <a:r>
              <a:rPr lang="ru-RU" sz="1600" dirty="0"/>
              <a:t>, </a:t>
            </a:r>
            <a:r>
              <a:rPr lang="ru-RU" sz="1600" dirty="0" err="1"/>
              <a:t>впорядковані</a:t>
            </a:r>
            <a:r>
              <a:rPr lang="ru-RU" sz="1600" dirty="0"/>
              <a:t> </a:t>
            </a:r>
            <a:r>
              <a:rPr lang="ru-RU" sz="1600" dirty="0" err="1"/>
              <a:t>колективні</a:t>
            </a:r>
            <a:r>
              <a:rPr lang="ru-RU" sz="1600" dirty="0"/>
              <a:t> </a:t>
            </a:r>
            <a:r>
              <a:rPr lang="ru-RU" sz="1600" dirty="0" err="1"/>
              <a:t>символічні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втілювали</a:t>
            </a:r>
            <a:r>
              <a:rPr lang="ru-RU" sz="1600" dirty="0"/>
              <a:t> </a:t>
            </a:r>
            <a:r>
              <a:rPr lang="ru-RU" sz="1600" dirty="0" err="1"/>
              <a:t>значущі</a:t>
            </a:r>
            <a:r>
              <a:rPr lang="ru-RU" sz="1600" dirty="0"/>
              <a:t> </a:t>
            </a:r>
            <a:r>
              <a:rPr lang="ru-RU" sz="1600" dirty="0" err="1"/>
              <a:t>соціальні</a:t>
            </a:r>
            <a:r>
              <a:rPr lang="ru-RU" sz="1600" dirty="0"/>
              <a:t> </a:t>
            </a:r>
            <a:r>
              <a:rPr lang="ru-RU" sz="1600" dirty="0" err="1"/>
              <a:t>відносини</a:t>
            </a:r>
            <a:r>
              <a:rPr lang="ru-RU" sz="1600" dirty="0"/>
              <a:t> та </a:t>
            </a:r>
            <a:r>
              <a:rPr lang="ru-RU" sz="1600" dirty="0" err="1"/>
              <a:t>цінності</a:t>
            </a:r>
            <a:r>
              <a:rPr lang="ru-RU" sz="1600" dirty="0"/>
              <a:t>. Особливо </a:t>
            </a:r>
            <a:r>
              <a:rPr lang="ru-RU" sz="1600" dirty="0" err="1"/>
              <a:t>значущими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обряди </a:t>
            </a:r>
            <a:r>
              <a:rPr lang="ru-RU" sz="1600" b="1" i="1" dirty="0" err="1"/>
              <a:t>ініціації</a:t>
            </a:r>
            <a:r>
              <a:rPr lang="ru-RU" sz="1600" b="1" i="1" dirty="0"/>
              <a:t> - </a:t>
            </a:r>
            <a:r>
              <a:rPr lang="ru-RU" sz="1600" dirty="0"/>
              <a:t>посвяти в </a:t>
            </a:r>
            <a:r>
              <a:rPr lang="ru-RU" sz="1600" dirty="0" err="1"/>
              <a:t>дорослі</a:t>
            </a:r>
            <a:r>
              <a:rPr lang="ru-RU" sz="1600" dirty="0"/>
              <a:t>, у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людина</a:t>
            </a:r>
            <a:r>
              <a:rPr lang="ru-RU" sz="1600" dirty="0"/>
              <a:t> доводила </a:t>
            </a:r>
            <a:r>
              <a:rPr lang="ru-RU" sz="1600" dirty="0" err="1"/>
              <a:t>власну</a:t>
            </a:r>
            <a:r>
              <a:rPr lang="ru-RU" sz="1600" dirty="0"/>
              <a:t> </a:t>
            </a:r>
            <a:r>
              <a:rPr lang="ru-RU" sz="1600" dirty="0" err="1"/>
              <a:t>готовність</a:t>
            </a:r>
            <a:r>
              <a:rPr lang="ru-RU" sz="1600" dirty="0"/>
              <a:t> до </a:t>
            </a:r>
            <a:r>
              <a:rPr lang="ru-RU" sz="1600" dirty="0" err="1"/>
              <a:t>повноцінного</a:t>
            </a:r>
            <a:r>
              <a:rPr lang="ru-RU" sz="1600" dirty="0"/>
              <a:t> </a:t>
            </a:r>
            <a:r>
              <a:rPr lang="ru-RU" sz="1600" dirty="0" err="1"/>
              <a:t>суспільного</a:t>
            </a:r>
            <a:r>
              <a:rPr lang="ru-RU" sz="1600" dirty="0"/>
              <a:t> </a:t>
            </a:r>
            <a:r>
              <a:rPr lang="ru-RU" sz="1600" dirty="0" err="1"/>
              <a:t>буття</a:t>
            </a:r>
            <a:r>
              <a:rPr lang="ru-RU" sz="1600" dirty="0"/>
              <a:t> та свою </a:t>
            </a:r>
            <a:r>
              <a:rPr lang="ru-RU" sz="1600" dirty="0" err="1"/>
              <a:t>корисність</a:t>
            </a:r>
            <a:r>
              <a:rPr lang="ru-RU" sz="1600" dirty="0"/>
              <a:t> для роду.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3361386"/>
            <a:ext cx="4868214" cy="305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30" y="218941"/>
            <a:ext cx="11513712" cy="6349284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b="1" dirty="0" err="1"/>
              <a:t>Античне</a:t>
            </a:r>
            <a:r>
              <a:rPr lang="ru-RU" sz="1600" b="1" dirty="0"/>
              <a:t> </a:t>
            </a:r>
            <a:r>
              <a:rPr lang="ru-RU" sz="1600" b="1" dirty="0" err="1"/>
              <a:t>мистецтво</a:t>
            </a:r>
            <a:r>
              <a:rPr lang="ru-RU" sz="1600" dirty="0"/>
              <a:t> </a:t>
            </a:r>
            <a:r>
              <a:rPr lang="ru-RU" sz="1600" dirty="0" err="1"/>
              <a:t>також</a:t>
            </a:r>
            <a:r>
              <a:rPr lang="ru-RU" sz="1600" dirty="0"/>
              <a:t> </a:t>
            </a:r>
            <a:r>
              <a:rPr lang="ru-RU" sz="1600" dirty="0" err="1"/>
              <a:t>склалося</a:t>
            </a:r>
            <a:r>
              <a:rPr lang="ru-RU" sz="1600" dirty="0"/>
              <a:t> у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рабовласницьких</a:t>
            </a:r>
            <a:r>
              <a:rPr lang="ru-RU" sz="1600" dirty="0"/>
              <a:t> </a:t>
            </a:r>
            <a:r>
              <a:rPr lang="ru-RU" sz="1600" dirty="0" err="1"/>
              <a:t>відносин</a:t>
            </a:r>
            <a:r>
              <a:rPr lang="ru-RU" sz="1600" dirty="0"/>
              <a:t>. Але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зовсім</a:t>
            </a:r>
            <a:r>
              <a:rPr lang="ru-RU" sz="1600" dirty="0"/>
              <a:t> </a:t>
            </a:r>
            <a:r>
              <a:rPr lang="ru-RU" sz="1600" dirty="0" err="1"/>
              <a:t>інші</a:t>
            </a:r>
            <a:r>
              <a:rPr lang="ru-RU" sz="1600" dirty="0"/>
              <a:t> культура та </a:t>
            </a:r>
            <a:r>
              <a:rPr lang="ru-RU" sz="1600" dirty="0" err="1"/>
              <a:t>мистецтво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зв’язані</a:t>
            </a:r>
            <a:r>
              <a:rPr lang="ru-RU" sz="1600" dirty="0"/>
              <a:t> з </a:t>
            </a:r>
            <a:r>
              <a:rPr lang="ru-RU" sz="1600" dirty="0" err="1"/>
              <a:t>умовами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грецької</a:t>
            </a:r>
            <a:r>
              <a:rPr lang="ru-RU" sz="1600" dirty="0"/>
              <a:t> </a:t>
            </a:r>
            <a:r>
              <a:rPr lang="ru-RU" sz="1600" dirty="0" err="1"/>
              <a:t>цивілізації</a:t>
            </a:r>
            <a:r>
              <a:rPr lang="ru-RU" sz="1600" dirty="0"/>
              <a:t>. В </a:t>
            </a:r>
            <a:r>
              <a:rPr lang="ru-RU" sz="1600" dirty="0" err="1"/>
              <a:t>основі</a:t>
            </a:r>
            <a:r>
              <a:rPr lang="ru-RU" sz="1600" dirty="0"/>
              <a:t> античного </a:t>
            </a:r>
            <a:r>
              <a:rPr lang="ru-RU" sz="1600" dirty="0" err="1"/>
              <a:t>мистецтва</a:t>
            </a:r>
            <a:r>
              <a:rPr lang="ru-RU" sz="1600" dirty="0"/>
              <a:t> </a:t>
            </a:r>
            <a:r>
              <a:rPr lang="ru-RU" sz="1600" dirty="0" err="1"/>
              <a:t>лежить</a:t>
            </a:r>
            <a:r>
              <a:rPr lang="ru-RU" sz="1600" dirty="0"/>
              <a:t> </a:t>
            </a:r>
            <a:r>
              <a:rPr lang="ru-RU" sz="1600" dirty="0" err="1"/>
              <a:t>міфологія</a:t>
            </a:r>
            <a:r>
              <a:rPr lang="ru-RU" sz="1600" dirty="0"/>
              <a:t>. Але в той же час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реалістичне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з </a:t>
            </a:r>
            <a:r>
              <a:rPr lang="ru-RU" sz="1600" dirty="0" err="1"/>
              <a:t>елементами</a:t>
            </a:r>
            <a:r>
              <a:rPr lang="ru-RU" sz="1600" dirty="0"/>
              <a:t> </a:t>
            </a:r>
            <a:r>
              <a:rPr lang="ru-RU" sz="1600" dirty="0" err="1"/>
              <a:t>ілюзорно</a:t>
            </a:r>
            <a:r>
              <a:rPr lang="ru-RU" sz="1600" dirty="0"/>
              <a:t>-фантастичного </a:t>
            </a:r>
            <a:r>
              <a:rPr lang="ru-RU" sz="1600" dirty="0" err="1"/>
              <a:t>сприйняття</a:t>
            </a:r>
            <a:r>
              <a:rPr lang="ru-RU" sz="1600" dirty="0"/>
              <a:t> </a:t>
            </a:r>
            <a:r>
              <a:rPr lang="ru-RU" sz="1600" dirty="0" err="1"/>
              <a:t>дійсності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Для античного </a:t>
            </a:r>
            <a:r>
              <a:rPr lang="ru-RU" sz="1600" dirty="0" err="1"/>
              <a:t>реалізму</a:t>
            </a:r>
            <a:r>
              <a:rPr lang="ru-RU" sz="1600" dirty="0"/>
              <a:t> характерна </a:t>
            </a:r>
            <a:r>
              <a:rPr lang="ru-RU" sz="1600" dirty="0" err="1"/>
              <a:t>героїчна</a:t>
            </a:r>
            <a:r>
              <a:rPr lang="ru-RU" sz="1600" dirty="0"/>
              <a:t> </a:t>
            </a:r>
            <a:r>
              <a:rPr lang="ru-RU" sz="1600" dirty="0" err="1"/>
              <a:t>концепція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, </a:t>
            </a:r>
            <a:r>
              <a:rPr lang="ru-RU" sz="1600" dirty="0" err="1"/>
              <a:t>утвердження</a:t>
            </a:r>
            <a:r>
              <a:rPr lang="ru-RU" sz="1600" dirty="0"/>
              <a:t> </a:t>
            </a:r>
            <a:r>
              <a:rPr lang="ru-RU" sz="1600" dirty="0" err="1"/>
              <a:t>єдності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й </a:t>
            </a:r>
            <a:r>
              <a:rPr lang="ru-RU" sz="1600" dirty="0" err="1"/>
              <a:t>суспільства</a:t>
            </a:r>
            <a:r>
              <a:rPr lang="ru-RU" sz="1600" dirty="0"/>
              <a:t>, </a:t>
            </a:r>
            <a:r>
              <a:rPr lang="ru-RU" sz="1600" dirty="0" err="1"/>
              <a:t>гармонія</a:t>
            </a:r>
            <a:r>
              <a:rPr lang="ru-RU" sz="1600" dirty="0"/>
              <a:t> </a:t>
            </a:r>
            <a:r>
              <a:rPr lang="ru-RU" sz="1600" dirty="0" err="1"/>
              <a:t>внутрішнього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.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базувалося</a:t>
            </a:r>
            <a:r>
              <a:rPr lang="ru-RU" sz="1600" dirty="0"/>
              <a:t> на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античної</a:t>
            </a:r>
            <a:r>
              <a:rPr lang="ru-RU" sz="1600" dirty="0"/>
              <a:t> </a:t>
            </a:r>
            <a:r>
              <a:rPr lang="ru-RU" sz="1600" dirty="0" err="1"/>
              <a:t>філософії</a:t>
            </a:r>
            <a:r>
              <a:rPr lang="ru-RU" sz="1600" dirty="0"/>
              <a:t>, </a:t>
            </a:r>
            <a:r>
              <a:rPr lang="ru-RU" sz="1600" dirty="0" err="1"/>
              <a:t>релігії</a:t>
            </a:r>
            <a:r>
              <a:rPr lang="ru-RU" sz="1600" dirty="0"/>
              <a:t>, </a:t>
            </a:r>
            <a:r>
              <a:rPr lang="ru-RU" sz="1600" dirty="0" err="1"/>
              <a:t>моралі</a:t>
            </a:r>
            <a:r>
              <a:rPr lang="ru-RU" sz="1600" dirty="0"/>
              <a:t>, </a:t>
            </a:r>
            <a:r>
              <a:rPr lang="ru-RU" sz="1600" dirty="0" err="1"/>
              <a:t>художній</a:t>
            </a:r>
            <a:r>
              <a:rPr lang="ru-RU" sz="1600" dirty="0"/>
              <a:t> герой — </a:t>
            </a:r>
            <a:r>
              <a:rPr lang="ru-RU" sz="1600" dirty="0" err="1"/>
              <a:t>активний</a:t>
            </a:r>
            <a:r>
              <a:rPr lang="ru-RU" sz="1600" dirty="0"/>
              <a:t> </a:t>
            </a:r>
            <a:r>
              <a:rPr lang="ru-RU" sz="1600" dirty="0" err="1"/>
              <a:t>громадянин</a:t>
            </a:r>
            <a:r>
              <a:rPr lang="ru-RU" sz="1600" dirty="0"/>
              <a:t> з </a:t>
            </a:r>
            <a:r>
              <a:rPr lang="ru-RU" sz="1600" dirty="0" err="1"/>
              <a:t>властивим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 </a:t>
            </a:r>
            <a:r>
              <a:rPr lang="ru-RU" sz="1600" dirty="0" err="1"/>
              <a:t>чуттям</a:t>
            </a:r>
            <a:r>
              <a:rPr lang="ru-RU" sz="1600" dirty="0"/>
              <a:t> </a:t>
            </a:r>
            <a:r>
              <a:rPr lang="ru-RU" sz="1600" dirty="0" err="1"/>
              <a:t>міри</a:t>
            </a:r>
            <a:r>
              <a:rPr lang="ru-RU" sz="1600" dirty="0"/>
              <a:t>, з </a:t>
            </a:r>
            <a:r>
              <a:rPr lang="ru-RU" sz="1600" dirty="0" err="1"/>
              <a:t>єдністю</a:t>
            </a:r>
            <a:r>
              <a:rPr lang="ru-RU" sz="1600" dirty="0"/>
              <a:t> </a:t>
            </a:r>
            <a:r>
              <a:rPr lang="ru-RU" sz="1600" dirty="0" err="1"/>
              <a:t>фізичних</a:t>
            </a:r>
            <a:r>
              <a:rPr lang="ru-RU" sz="1600" dirty="0"/>
              <a:t> та </a:t>
            </a:r>
            <a:r>
              <a:rPr lang="ru-RU" sz="1600" dirty="0" err="1"/>
              <a:t>духовних</a:t>
            </a:r>
            <a:r>
              <a:rPr lang="ru-RU" sz="1600" dirty="0"/>
              <a:t> засад.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вірить</a:t>
            </a:r>
            <a:r>
              <a:rPr lang="ru-RU" sz="1600" dirty="0"/>
              <a:t> у долю, але не </a:t>
            </a:r>
            <a:r>
              <a:rPr lang="ru-RU" sz="1600" dirty="0" err="1"/>
              <a:t>пасивно</a:t>
            </a:r>
            <a:r>
              <a:rPr lang="ru-RU" sz="1600" dirty="0"/>
              <a:t>, а </a:t>
            </a:r>
            <a:r>
              <a:rPr lang="ru-RU" sz="1600" dirty="0" err="1"/>
              <a:t>бореться</a:t>
            </a:r>
            <a:r>
              <a:rPr lang="ru-RU" sz="1600" dirty="0"/>
              <a:t> з </a:t>
            </a:r>
            <a:r>
              <a:rPr lang="ru-RU" sz="1600" dirty="0" err="1"/>
              <a:t>труднощами</a:t>
            </a:r>
            <a:r>
              <a:rPr lang="ru-RU" sz="1600" dirty="0"/>
              <a:t> </a:t>
            </a:r>
            <a:r>
              <a:rPr lang="ru-RU" sz="1600" dirty="0" err="1"/>
              <a:t>буття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Античне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при </a:t>
            </a:r>
            <a:r>
              <a:rPr lang="ru-RU" sz="1600" dirty="0" err="1"/>
              <a:t>всій</a:t>
            </a:r>
            <a:r>
              <a:rPr lang="ru-RU" sz="1600" dirty="0"/>
              <a:t> </a:t>
            </a:r>
            <a:r>
              <a:rPr lang="ru-RU" sz="1600" dirty="0" err="1"/>
              <a:t>своїй</a:t>
            </a:r>
            <a:r>
              <a:rPr lang="ru-RU" sz="1600" dirty="0"/>
              <a:t> </a:t>
            </a:r>
            <a:r>
              <a:rPr lang="ru-RU" sz="1600" dirty="0" err="1"/>
              <a:t>внутрішній</a:t>
            </a:r>
            <a:r>
              <a:rPr lang="ru-RU" sz="1600" dirty="0"/>
              <a:t> </a:t>
            </a:r>
            <a:r>
              <a:rPr lang="ru-RU" sz="1600" dirty="0" err="1"/>
              <a:t>єдності</a:t>
            </a:r>
            <a:r>
              <a:rPr lang="ru-RU" sz="1600" dirty="0"/>
              <a:t> </a:t>
            </a:r>
            <a:r>
              <a:rPr lang="ru-RU" sz="1600" dirty="0" err="1"/>
              <a:t>стилістично</a:t>
            </a:r>
            <a:r>
              <a:rPr lang="ru-RU" sz="1600" dirty="0"/>
              <a:t> </a:t>
            </a:r>
            <a:r>
              <a:rPr lang="ru-RU" sz="1600" dirty="0" err="1"/>
              <a:t>різноманітне</a:t>
            </a:r>
            <a:r>
              <a:rPr lang="ru-RU" sz="1600" dirty="0"/>
              <a:t>. </a:t>
            </a:r>
            <a:r>
              <a:rPr lang="ru-RU" sz="1600" dirty="0" err="1"/>
              <a:t>Кріто-мікенський</a:t>
            </a:r>
            <a:r>
              <a:rPr lang="ru-RU" sz="1600" dirty="0"/>
              <a:t>, </a:t>
            </a:r>
            <a:r>
              <a:rPr lang="ru-RU" sz="1600" dirty="0" err="1"/>
              <a:t>архаїчний</a:t>
            </a:r>
            <a:r>
              <a:rPr lang="ru-RU" sz="1600" dirty="0"/>
              <a:t>, </a:t>
            </a:r>
            <a:r>
              <a:rPr lang="ru-RU" sz="1600" dirty="0" err="1"/>
              <a:t>класичний</a:t>
            </a:r>
            <a:r>
              <a:rPr lang="ru-RU" sz="1600" dirty="0"/>
              <a:t>, </a:t>
            </a:r>
            <a:r>
              <a:rPr lang="ru-RU" sz="1600" dirty="0" err="1"/>
              <a:t>елліністичний</a:t>
            </a:r>
            <a:r>
              <a:rPr lang="ru-RU" sz="1600" dirty="0"/>
              <a:t> 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періоди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грецького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, </a:t>
            </a:r>
            <a:r>
              <a:rPr lang="ru-RU" sz="1600" dirty="0" err="1"/>
              <a:t>протягом</a:t>
            </a:r>
            <a:r>
              <a:rPr lang="ru-RU" sz="1600" dirty="0"/>
              <a:t>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створені</a:t>
            </a:r>
            <a:r>
              <a:rPr lang="ru-RU" sz="1600" dirty="0"/>
              <a:t> </a:t>
            </a:r>
            <a:r>
              <a:rPr lang="ru-RU" sz="1600" dirty="0" err="1"/>
              <a:t>унікальні</a:t>
            </a:r>
            <a:r>
              <a:rPr lang="ru-RU" sz="1600" dirty="0"/>
              <a:t> </a:t>
            </a:r>
            <a:r>
              <a:rPr lang="ru-RU" sz="1600" dirty="0" err="1"/>
              <a:t>пам’ятники</a:t>
            </a:r>
            <a:r>
              <a:rPr lang="ru-RU" sz="1600" dirty="0"/>
              <a:t> </a:t>
            </a:r>
            <a:r>
              <a:rPr lang="ru-RU" sz="1600" dirty="0" err="1"/>
              <a:t>архітектури</a:t>
            </a:r>
            <a:r>
              <a:rPr lang="ru-RU" sz="1600" dirty="0"/>
              <a:t> (храм Парфенон, храм </a:t>
            </a:r>
            <a:r>
              <a:rPr lang="ru-RU" sz="1600" dirty="0" err="1"/>
              <a:t>Ерех-тейон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.), </a:t>
            </a:r>
            <a:r>
              <a:rPr lang="ru-RU" sz="1600" dirty="0" err="1"/>
              <a:t>скульптури</a:t>
            </a:r>
            <a:r>
              <a:rPr lang="ru-RU" sz="1600" dirty="0"/>
              <a:t> («Дискобол» Мирона, «</a:t>
            </a:r>
            <a:r>
              <a:rPr lang="ru-RU" sz="1600" dirty="0" err="1"/>
              <a:t>Мойри</a:t>
            </a:r>
            <a:r>
              <a:rPr lang="ru-RU" sz="1600" dirty="0"/>
              <a:t>» </a:t>
            </a:r>
            <a:r>
              <a:rPr lang="ru-RU" sz="1600" dirty="0" err="1"/>
              <a:t>Фідія</a:t>
            </a:r>
            <a:r>
              <a:rPr lang="ru-RU" sz="1600" dirty="0"/>
              <a:t>, «</a:t>
            </a:r>
            <a:r>
              <a:rPr lang="ru-RU" sz="1600" dirty="0" err="1"/>
              <a:t>Дорифор</a:t>
            </a:r>
            <a:r>
              <a:rPr lang="ru-RU" sz="1600" dirty="0"/>
              <a:t>» </a:t>
            </a:r>
            <a:r>
              <a:rPr lang="ru-RU" sz="1600" dirty="0" err="1"/>
              <a:t>Поліклета</a:t>
            </a:r>
            <a:r>
              <a:rPr lang="ru-RU" sz="1600" dirty="0"/>
              <a:t>), </a:t>
            </a:r>
            <a:r>
              <a:rPr lang="ru-RU" sz="1600" dirty="0" err="1"/>
              <a:t>літератури</a:t>
            </a:r>
            <a:r>
              <a:rPr lang="ru-RU" sz="1600" dirty="0"/>
              <a:t> (твори Гомера, </a:t>
            </a:r>
            <a:r>
              <a:rPr lang="ru-RU" sz="1600" dirty="0" err="1"/>
              <a:t>Есхіла</a:t>
            </a:r>
            <a:r>
              <a:rPr lang="ru-RU" sz="1600" dirty="0"/>
              <a:t>, Сапфо, </a:t>
            </a:r>
            <a:r>
              <a:rPr lang="ru-RU" sz="1600" dirty="0" err="1"/>
              <a:t>Евріпіда</a:t>
            </a:r>
            <a:r>
              <a:rPr lang="ru-RU" sz="1600" dirty="0"/>
              <a:t>, Софокла, </a:t>
            </a:r>
            <a:r>
              <a:rPr lang="ru-RU" sz="1600" dirty="0" err="1"/>
              <a:t>Арістофана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.), театру. </a:t>
            </a:r>
            <a:r>
              <a:rPr lang="ru-RU" sz="1600" dirty="0" err="1"/>
              <a:t>Традиції</a:t>
            </a:r>
            <a:r>
              <a:rPr lang="ru-RU" sz="1600" dirty="0"/>
              <a:t> </a:t>
            </a:r>
            <a:r>
              <a:rPr lang="ru-RU" sz="1600" dirty="0" err="1"/>
              <a:t>грецького</a:t>
            </a:r>
            <a:r>
              <a:rPr lang="ru-RU" sz="1600" dirty="0"/>
              <a:t> </a:t>
            </a:r>
            <a:r>
              <a:rPr lang="ru-RU" sz="1600" dirty="0" err="1"/>
              <a:t>реалізму</a:t>
            </a:r>
            <a:r>
              <a:rPr lang="ru-RU" sz="1600" dirty="0"/>
              <a:t> </a:t>
            </a:r>
            <a:r>
              <a:rPr lang="ru-RU" sz="1600" dirty="0" err="1"/>
              <a:t>продовжив</a:t>
            </a:r>
            <a:r>
              <a:rPr lang="ru-RU" sz="1600" dirty="0"/>
              <a:t> Рим, </a:t>
            </a:r>
            <a:r>
              <a:rPr lang="ru-RU" sz="1600" dirty="0" err="1"/>
              <a:t>який</a:t>
            </a:r>
            <a:r>
              <a:rPr lang="ru-RU" sz="1600" dirty="0"/>
              <a:t> створив не </a:t>
            </a:r>
            <a:r>
              <a:rPr lang="ru-RU" sz="1600" dirty="0" err="1"/>
              <a:t>менш</a:t>
            </a:r>
            <a:r>
              <a:rPr lang="ru-RU" sz="1600" dirty="0"/>
              <a:t> </a:t>
            </a:r>
            <a:r>
              <a:rPr lang="ru-RU" sz="1600" dirty="0" err="1"/>
              <a:t>значні</a:t>
            </a:r>
            <a:r>
              <a:rPr lang="ru-RU" sz="1600" dirty="0"/>
              <a:t> </a:t>
            </a:r>
            <a:r>
              <a:rPr lang="ru-RU" sz="1600" dirty="0" err="1"/>
              <a:t>художні</a:t>
            </a:r>
            <a:r>
              <a:rPr lang="ru-RU" sz="1600" dirty="0"/>
              <a:t> </a:t>
            </a:r>
            <a:r>
              <a:rPr lang="ru-RU" sz="1600" dirty="0" err="1"/>
              <a:t>цінності</a:t>
            </a:r>
            <a:r>
              <a:rPr lang="ru-RU" sz="1600" dirty="0"/>
              <a:t> (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Колізей</a:t>
            </a:r>
            <a:r>
              <a:rPr lang="ru-RU" sz="1600" dirty="0"/>
              <a:t>, </a:t>
            </a:r>
            <a:r>
              <a:rPr lang="ru-RU" sz="1600" dirty="0" err="1"/>
              <a:t>амфітеатри</a:t>
            </a:r>
            <a:r>
              <a:rPr lang="ru-RU" sz="1600" dirty="0"/>
              <a:t>, Пантеон, </a:t>
            </a:r>
            <a:r>
              <a:rPr lang="ru-RU" sz="1600" dirty="0" err="1"/>
              <a:t>форуми</a:t>
            </a:r>
            <a:r>
              <a:rPr lang="ru-RU" sz="1600" dirty="0"/>
              <a:t>, арки, мости, </a:t>
            </a:r>
            <a:r>
              <a:rPr lang="ru-RU" sz="1600" dirty="0" err="1"/>
              <a:t>портретну</a:t>
            </a:r>
            <a:r>
              <a:rPr lang="ru-RU" sz="1600" dirty="0"/>
              <a:t> скульптуру, </a:t>
            </a:r>
            <a:r>
              <a:rPr lang="ru-RU" sz="1600" dirty="0" err="1"/>
              <a:t>монументальний</a:t>
            </a:r>
            <a:r>
              <a:rPr lang="ru-RU" sz="1600" dirty="0"/>
              <a:t> </a:t>
            </a:r>
            <a:r>
              <a:rPr lang="ru-RU" sz="1600" dirty="0" err="1"/>
              <a:t>живопис</a:t>
            </a:r>
            <a:r>
              <a:rPr lang="ru-RU" sz="1600" dirty="0"/>
              <a:t>, </a:t>
            </a:r>
            <a:r>
              <a:rPr lang="ru-RU" sz="1600" dirty="0" err="1"/>
              <a:t>поезію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262" y="218941"/>
            <a:ext cx="4143509" cy="27473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47" y="3136721"/>
            <a:ext cx="3977024" cy="291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00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296214"/>
            <a:ext cx="11642501" cy="628489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b="1" dirty="0" err="1"/>
              <a:t>Мистецтво</a:t>
            </a:r>
            <a:r>
              <a:rPr lang="ru-RU" sz="1600" b="1" dirty="0"/>
              <a:t> </a:t>
            </a:r>
            <a:r>
              <a:rPr lang="ru-RU" sz="1600" b="1" dirty="0" err="1"/>
              <a:t>середньовіччя</a:t>
            </a:r>
            <a:r>
              <a:rPr lang="ru-RU" sz="1600" dirty="0"/>
              <a:t>. На </a:t>
            </a:r>
            <a:r>
              <a:rPr lang="ru-RU" sz="1600" dirty="0" err="1"/>
              <a:t>зміну</a:t>
            </a:r>
            <a:r>
              <a:rPr lang="ru-RU" sz="1600" dirty="0"/>
              <a:t> античному </a:t>
            </a:r>
            <a:r>
              <a:rPr lang="ru-RU" sz="1600" dirty="0" err="1"/>
              <a:t>мистецтву</a:t>
            </a:r>
            <a:r>
              <a:rPr lang="ru-RU" sz="1600" dirty="0"/>
              <a:t> </a:t>
            </a:r>
            <a:r>
              <a:rPr lang="ru-RU" sz="1600" dirty="0" err="1"/>
              <a:t>прийшло</a:t>
            </a:r>
            <a:r>
              <a:rPr lang="ru-RU" sz="1600" dirty="0"/>
              <a:t> </a:t>
            </a:r>
            <a:r>
              <a:rPr lang="ru-RU" sz="1600" dirty="0" err="1"/>
              <a:t>середньовічне</a:t>
            </a:r>
            <a:r>
              <a:rPr lang="ru-RU" sz="1600" dirty="0"/>
              <a:t>, яке </a:t>
            </a:r>
            <a:r>
              <a:rPr lang="ru-RU" sz="1600" dirty="0" err="1"/>
              <a:t>з’явилося</a:t>
            </a:r>
            <a:r>
              <a:rPr lang="ru-RU" sz="1600" dirty="0"/>
              <a:t> на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економічній</a:t>
            </a:r>
            <a:r>
              <a:rPr lang="ru-RU" sz="1600" dirty="0"/>
              <a:t> </a:t>
            </a:r>
            <a:r>
              <a:rPr lang="ru-RU" sz="1600" dirty="0" err="1"/>
              <a:t>феодальній</a:t>
            </a:r>
            <a:r>
              <a:rPr lang="ru-RU" sz="1600" dirty="0"/>
              <a:t>, </a:t>
            </a:r>
            <a:r>
              <a:rPr lang="ru-RU" sz="1600" dirty="0" err="1"/>
              <a:t>релігійно-християнській</a:t>
            </a:r>
            <a:r>
              <a:rPr lang="ru-RU" sz="1600" dirty="0"/>
              <a:t> засадах: </a:t>
            </a:r>
            <a:r>
              <a:rPr lang="ru-RU" sz="1600" dirty="0" err="1"/>
              <a:t>склалося</a:t>
            </a:r>
            <a:r>
              <a:rPr lang="ru-RU" sz="1600" dirty="0"/>
              <a:t> </a:t>
            </a:r>
            <a:r>
              <a:rPr lang="ru-RU" sz="1600" dirty="0" err="1"/>
              <a:t>нове</a:t>
            </a:r>
            <a:r>
              <a:rPr lang="ru-RU" sz="1600" dirty="0"/>
              <a:t> </a:t>
            </a:r>
            <a:r>
              <a:rPr lang="ru-RU" sz="1600" dirty="0" err="1"/>
              <a:t>світосприйняття</a:t>
            </a:r>
            <a:r>
              <a:rPr lang="ru-RU" sz="1600" dirty="0"/>
              <a:t>, поганство </a:t>
            </a:r>
            <a:r>
              <a:rPr lang="ru-RU" sz="1600" dirty="0" err="1"/>
              <a:t>поступилося</a:t>
            </a:r>
            <a:r>
              <a:rPr lang="ru-RU" sz="1600" dirty="0"/>
              <a:t> </a:t>
            </a:r>
            <a:r>
              <a:rPr lang="ru-RU" sz="1600" dirty="0" err="1"/>
              <a:t>релігійній</a:t>
            </a:r>
            <a:r>
              <a:rPr lang="ru-RU" sz="1600" dirty="0"/>
              <a:t> </a:t>
            </a:r>
            <a:r>
              <a:rPr lang="ru-RU" sz="1600" dirty="0" err="1"/>
              <a:t>картині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. </a:t>
            </a:r>
            <a:r>
              <a:rPr lang="ru-RU" sz="1600" dirty="0" err="1"/>
              <a:t>Середньовічний</a:t>
            </a:r>
            <a:r>
              <a:rPr lang="ru-RU" sz="1600" dirty="0"/>
              <a:t> </a:t>
            </a:r>
            <a:r>
              <a:rPr lang="ru-RU" sz="1600" dirty="0" err="1"/>
              <a:t>митець</a:t>
            </a:r>
            <a:r>
              <a:rPr lang="ru-RU" sz="1600" dirty="0"/>
              <a:t> </a:t>
            </a:r>
            <a:r>
              <a:rPr lang="ru-RU" sz="1600" dirty="0" err="1"/>
              <a:t>сприймав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 </a:t>
            </a:r>
            <a:r>
              <a:rPr lang="ru-RU" sz="1600" dirty="0" err="1"/>
              <a:t>двомірним</a:t>
            </a:r>
            <a:r>
              <a:rPr lang="ru-RU" sz="1600" dirty="0"/>
              <a:t>, </a:t>
            </a:r>
            <a:r>
              <a:rPr lang="ru-RU" sz="1600" dirty="0" err="1"/>
              <a:t>тривіальними</a:t>
            </a:r>
            <a:r>
              <a:rPr lang="ru-RU" sz="1600" dirty="0"/>
              <a:t> темами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творчості</a:t>
            </a:r>
            <a:r>
              <a:rPr lang="ru-RU" sz="1600" dirty="0"/>
              <a:t> стали </a:t>
            </a:r>
            <a:r>
              <a:rPr lang="ru-RU" sz="1600" dirty="0" err="1"/>
              <a:t>сцени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Біблії</a:t>
            </a:r>
            <a:r>
              <a:rPr lang="ru-RU" sz="1600" dirty="0"/>
              <a:t>, </a:t>
            </a:r>
            <a:r>
              <a:rPr lang="ru-RU" sz="1600" dirty="0" err="1"/>
              <a:t>Євангелія</a:t>
            </a:r>
            <a:r>
              <a:rPr lang="ru-RU" sz="1600" dirty="0"/>
              <a:t>, </a:t>
            </a:r>
            <a:r>
              <a:rPr lang="ru-RU" sz="1600" dirty="0" err="1"/>
              <a:t>Житія</a:t>
            </a:r>
            <a:r>
              <a:rPr lang="ru-RU" sz="1600" dirty="0"/>
              <a:t> </a:t>
            </a:r>
            <a:r>
              <a:rPr lang="ru-RU" sz="1600" dirty="0" err="1"/>
              <a:t>святих</a:t>
            </a:r>
            <a:r>
              <a:rPr lang="ru-RU" sz="1600" dirty="0"/>
              <a:t>. У </a:t>
            </a:r>
            <a:r>
              <a:rPr lang="ru-RU" sz="1600" dirty="0" err="1"/>
              <a:t>художній</a:t>
            </a:r>
            <a:r>
              <a:rPr lang="ru-RU" sz="1600" dirty="0"/>
              <a:t> </a:t>
            </a:r>
            <a:r>
              <a:rPr lang="ru-RU" sz="1600" dirty="0" err="1"/>
              <a:t>культурі</a:t>
            </a:r>
            <a:r>
              <a:rPr lang="ru-RU" sz="1600" dirty="0"/>
              <a:t> </a:t>
            </a:r>
            <a:r>
              <a:rPr lang="ru-RU" sz="1600" dirty="0" err="1"/>
              <a:t>з’явився</a:t>
            </a:r>
            <a:r>
              <a:rPr lang="ru-RU" sz="1600" dirty="0"/>
              <a:t> канон, </a:t>
            </a:r>
            <a:r>
              <a:rPr lang="ru-RU" sz="1600" dirty="0" err="1"/>
              <a:t>який</a:t>
            </a:r>
            <a:r>
              <a:rPr lang="ru-RU" sz="1600" dirty="0"/>
              <a:t> надавав авторам </a:t>
            </a:r>
            <a:r>
              <a:rPr lang="ru-RU" sz="1600" dirty="0" err="1"/>
              <a:t>межі</a:t>
            </a:r>
            <a:r>
              <a:rPr lang="ru-RU" sz="1600" dirty="0"/>
              <a:t> </a:t>
            </a:r>
            <a:r>
              <a:rPr lang="ru-RU" sz="1600" dirty="0" err="1"/>
              <a:t>змісту</a:t>
            </a:r>
            <a:r>
              <a:rPr lang="ru-RU" sz="1600" dirty="0"/>
              <a:t>, </a:t>
            </a:r>
            <a:r>
              <a:rPr lang="ru-RU" sz="1600" dirty="0" err="1"/>
              <a:t>художні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і мету </a:t>
            </a:r>
            <a:r>
              <a:rPr lang="ru-RU" sz="1600" dirty="0" err="1"/>
              <a:t>творчості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Середньовічне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перетворилося</a:t>
            </a:r>
            <a:r>
              <a:rPr lang="ru-RU" sz="1600" dirty="0"/>
              <a:t> у </a:t>
            </a:r>
            <a:r>
              <a:rPr lang="ru-RU" sz="1600" dirty="0" err="1"/>
              <a:t>символічне</a:t>
            </a:r>
            <a:r>
              <a:rPr lang="ru-RU" sz="1600" dirty="0"/>
              <a:t>, у </a:t>
            </a:r>
            <a:r>
              <a:rPr lang="ru-RU" sz="1600" dirty="0" err="1"/>
              <a:t>ньому</a:t>
            </a:r>
            <a:r>
              <a:rPr lang="ru-RU" sz="1600" dirty="0"/>
              <a:t> </a:t>
            </a:r>
            <a:r>
              <a:rPr lang="ru-RU" sz="1600" dirty="0" err="1"/>
              <a:t>знайдено</a:t>
            </a:r>
            <a:r>
              <a:rPr lang="ru-RU" sz="1600" dirty="0"/>
              <a:t> </a:t>
            </a:r>
            <a:r>
              <a:rPr lang="ru-RU" sz="1600" dirty="0" err="1"/>
              <a:t>безліч</a:t>
            </a:r>
            <a:r>
              <a:rPr lang="ru-RU" sz="1600" dirty="0"/>
              <a:t> </a:t>
            </a:r>
            <a:r>
              <a:rPr lang="ru-RU" sz="1600" dirty="0" err="1"/>
              <a:t>алегорій</a:t>
            </a:r>
            <a:r>
              <a:rPr lang="ru-RU" sz="1600" dirty="0"/>
              <a:t>. У </a:t>
            </a:r>
            <a:r>
              <a:rPr lang="ru-RU" sz="1600" dirty="0" err="1"/>
              <a:t>середньовічному</a:t>
            </a:r>
            <a:r>
              <a:rPr lang="ru-RU" sz="1600" dirty="0"/>
              <a:t> </a:t>
            </a:r>
            <a:r>
              <a:rPr lang="ru-RU" sz="1600" dirty="0" err="1"/>
              <a:t>символізмі</a:t>
            </a:r>
            <a:r>
              <a:rPr lang="ru-RU" sz="1600" dirty="0"/>
              <a:t> </a:t>
            </a:r>
            <a:r>
              <a:rPr lang="ru-RU" sz="1600" dirty="0" err="1"/>
              <a:t>склалися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художні</a:t>
            </a:r>
            <a:r>
              <a:rPr lang="ru-RU" sz="1600" dirty="0"/>
              <a:t> </a:t>
            </a:r>
            <a:r>
              <a:rPr lang="ru-RU" sz="1600" dirty="0" err="1"/>
              <a:t>течії</a:t>
            </a:r>
            <a:r>
              <a:rPr lang="ru-RU" sz="1600" dirty="0"/>
              <a:t> — </a:t>
            </a:r>
            <a:r>
              <a:rPr lang="ru-RU" sz="1600" dirty="0" err="1"/>
              <a:t>релігійне</a:t>
            </a:r>
            <a:r>
              <a:rPr lang="ru-RU" sz="1600" dirty="0"/>
              <a:t> та </a:t>
            </a:r>
            <a:r>
              <a:rPr lang="ru-RU" sz="1600" dirty="0" err="1"/>
              <a:t>світське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. </a:t>
            </a:r>
            <a:r>
              <a:rPr lang="ru-RU" sz="1600" dirty="0" err="1"/>
              <a:t>Художня</a:t>
            </a:r>
            <a:r>
              <a:rPr lang="ru-RU" sz="1600" dirty="0"/>
              <a:t> культура </a:t>
            </a:r>
            <a:r>
              <a:rPr lang="ru-RU" sz="1600" dirty="0" err="1"/>
              <a:t>середньовіччя</a:t>
            </a:r>
            <a:r>
              <a:rPr lang="ru-RU" sz="1600" dirty="0"/>
              <a:t> </a:t>
            </a:r>
            <a:r>
              <a:rPr lang="ru-RU" sz="1600" dirty="0" err="1"/>
              <a:t>пройшла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етапи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: </a:t>
            </a:r>
            <a:r>
              <a:rPr lang="ru-RU" sz="1600" dirty="0" err="1"/>
              <a:t>дороманський</a:t>
            </a:r>
            <a:r>
              <a:rPr lang="ru-RU" sz="1600" dirty="0"/>
              <a:t>, </a:t>
            </a:r>
            <a:r>
              <a:rPr lang="ru-RU" sz="1600" dirty="0" err="1"/>
              <a:t>романський</a:t>
            </a:r>
            <a:r>
              <a:rPr lang="ru-RU" sz="1600" dirty="0"/>
              <a:t>, </a:t>
            </a:r>
            <a:r>
              <a:rPr lang="ru-RU" sz="1600" dirty="0" err="1"/>
              <a:t>готичний</a:t>
            </a:r>
            <a:r>
              <a:rPr lang="ru-RU" sz="1600" dirty="0"/>
              <a:t>, у межах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існували</a:t>
            </a:r>
            <a:r>
              <a:rPr lang="ru-RU" sz="1600" dirty="0"/>
              <a:t> </a:t>
            </a:r>
            <a:r>
              <a:rPr lang="ru-RU" sz="1600" dirty="0" err="1"/>
              <a:t>звірячий</a:t>
            </a:r>
            <a:r>
              <a:rPr lang="ru-RU" sz="1600" dirty="0"/>
              <a:t> (</a:t>
            </a:r>
            <a:r>
              <a:rPr lang="ru-RU" sz="1600" dirty="0" err="1"/>
              <a:t>варварський</a:t>
            </a:r>
            <a:r>
              <a:rPr lang="ru-RU" sz="1600" dirty="0"/>
              <a:t>), </a:t>
            </a:r>
            <a:r>
              <a:rPr lang="ru-RU" sz="1600" dirty="0" err="1"/>
              <a:t>романський</a:t>
            </a:r>
            <a:r>
              <a:rPr lang="ru-RU" sz="1600" dirty="0"/>
              <a:t>, </a:t>
            </a:r>
            <a:r>
              <a:rPr lang="ru-RU" sz="1600" dirty="0" err="1"/>
              <a:t>готичний</a:t>
            </a:r>
            <a:r>
              <a:rPr lang="ru-RU" sz="1600" dirty="0"/>
              <a:t> </a:t>
            </a:r>
            <a:r>
              <a:rPr lang="ru-RU" sz="1600" dirty="0" err="1"/>
              <a:t>стилі</a:t>
            </a:r>
            <a:r>
              <a:rPr lang="ru-RU" sz="1600" dirty="0"/>
              <a:t>. </a:t>
            </a:r>
            <a:r>
              <a:rPr lang="ru-RU" sz="1600" dirty="0" err="1"/>
              <a:t>Головними</a:t>
            </a:r>
            <a:r>
              <a:rPr lang="ru-RU" sz="1600" dirty="0"/>
              <a:t> формами </a:t>
            </a:r>
            <a:r>
              <a:rPr lang="ru-RU" sz="1600" dirty="0" err="1"/>
              <a:t>мистецтва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у </a:t>
            </a:r>
            <a:r>
              <a:rPr lang="ru-RU" sz="1600" dirty="0" err="1"/>
              <a:t>літературі</a:t>
            </a:r>
            <a:r>
              <a:rPr lang="ru-RU" sz="1600" dirty="0"/>
              <a:t> </a:t>
            </a:r>
            <a:r>
              <a:rPr lang="ru-RU" sz="1600" dirty="0" err="1"/>
              <a:t>Житія</a:t>
            </a:r>
            <a:r>
              <a:rPr lang="ru-RU" sz="1600" dirty="0"/>
              <a:t> </a:t>
            </a:r>
            <a:r>
              <a:rPr lang="ru-RU" sz="1600" dirty="0" err="1"/>
              <a:t>святих</a:t>
            </a:r>
            <a:r>
              <a:rPr lang="ru-RU" sz="1600" dirty="0"/>
              <a:t>, у </a:t>
            </a:r>
            <a:r>
              <a:rPr lang="ru-RU" sz="1600" dirty="0" err="1"/>
              <a:t>архітектурі</a:t>
            </a:r>
            <a:r>
              <a:rPr lang="ru-RU" sz="1600" dirty="0"/>
              <a:t> — церкви, у </a:t>
            </a:r>
            <a:r>
              <a:rPr lang="ru-RU" sz="1600" dirty="0" err="1"/>
              <a:t>живописі</a:t>
            </a:r>
            <a:r>
              <a:rPr lang="ru-RU" sz="1600" dirty="0"/>
              <a:t> — </a:t>
            </a:r>
            <a:r>
              <a:rPr lang="ru-RU" sz="1600" dirty="0" err="1"/>
              <a:t>ікони</a:t>
            </a:r>
            <a:r>
              <a:rPr lang="ru-RU" sz="1600" dirty="0"/>
              <a:t>, у </a:t>
            </a:r>
            <a:r>
              <a:rPr lang="ru-RU" sz="1600" dirty="0" err="1"/>
              <a:t>скульптурі</a:t>
            </a:r>
            <a:r>
              <a:rPr lang="ru-RU" sz="1600" dirty="0"/>
              <a:t> — </a:t>
            </a:r>
            <a:r>
              <a:rPr lang="ru-RU" sz="1600" dirty="0" err="1"/>
              <a:t>зображення</a:t>
            </a:r>
            <a:r>
              <a:rPr lang="ru-RU" sz="1600" dirty="0"/>
              <a:t> Христа, </a:t>
            </a:r>
            <a:r>
              <a:rPr lang="ru-RU" sz="1600" dirty="0" err="1"/>
              <a:t>Богоматері</a:t>
            </a:r>
            <a:r>
              <a:rPr lang="ru-RU" sz="1600" dirty="0"/>
              <a:t>, </a:t>
            </a:r>
            <a:r>
              <a:rPr lang="ru-RU" sz="1600" dirty="0" err="1"/>
              <a:t>святих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Поряд</a:t>
            </a:r>
            <a:r>
              <a:rPr lang="ru-RU" sz="1600" dirty="0"/>
              <a:t> з ними </a:t>
            </a:r>
            <a:r>
              <a:rPr lang="ru-RU" sz="1600" dirty="0" err="1"/>
              <a:t>справжнє</a:t>
            </a:r>
            <a:r>
              <a:rPr lang="ru-RU" sz="1600" dirty="0"/>
              <a:t> </a:t>
            </a:r>
            <a:r>
              <a:rPr lang="ru-RU" sz="1600" dirty="0" err="1"/>
              <a:t>багатство</a:t>
            </a:r>
            <a:r>
              <a:rPr lang="ru-RU" sz="1600" dirty="0"/>
              <a:t> явило </a:t>
            </a:r>
            <a:r>
              <a:rPr lang="ru-RU" sz="1600" dirty="0" err="1"/>
              <a:t>світське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, яке створило </a:t>
            </a:r>
            <a:r>
              <a:rPr lang="ru-RU" sz="1600" dirty="0" err="1"/>
              <a:t>неоціненні</a:t>
            </a:r>
            <a:r>
              <a:rPr lang="ru-RU" sz="1600" dirty="0"/>
              <a:t> </a:t>
            </a:r>
            <a:r>
              <a:rPr lang="ru-RU" sz="1600" dirty="0" err="1"/>
              <a:t>пам’ятки</a:t>
            </a:r>
            <a:r>
              <a:rPr lang="ru-RU" sz="1600" dirty="0"/>
              <a:t> </a:t>
            </a:r>
            <a:r>
              <a:rPr lang="ru-RU" sz="1600" dirty="0" err="1"/>
              <a:t>художньої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 (</a:t>
            </a:r>
            <a:r>
              <a:rPr lang="ru-RU" sz="1600" dirty="0" err="1"/>
              <a:t>легенди</a:t>
            </a:r>
            <a:r>
              <a:rPr lang="ru-RU" sz="1600" dirty="0"/>
              <a:t>, саги, </a:t>
            </a:r>
            <a:r>
              <a:rPr lang="ru-RU" sz="1600" dirty="0" err="1"/>
              <a:t>хроніки</a:t>
            </a:r>
            <a:r>
              <a:rPr lang="ru-RU" sz="1600" dirty="0"/>
              <a:t>, </a:t>
            </a:r>
            <a:r>
              <a:rPr lang="ru-RU" sz="1600" dirty="0" err="1"/>
              <a:t>романи</a:t>
            </a:r>
            <a:r>
              <a:rPr lang="ru-RU" sz="1600" dirty="0"/>
              <a:t>, </a:t>
            </a:r>
            <a:r>
              <a:rPr lang="ru-RU" sz="1600" dirty="0" err="1"/>
              <a:t>ліричну</a:t>
            </a:r>
            <a:r>
              <a:rPr lang="ru-RU" sz="1600" dirty="0"/>
              <a:t> </a:t>
            </a:r>
            <a:r>
              <a:rPr lang="ru-RU" sz="1600" dirty="0" err="1"/>
              <a:t>поезію</a:t>
            </a:r>
            <a:r>
              <a:rPr lang="ru-RU" sz="1600" dirty="0"/>
              <a:t>, </a:t>
            </a:r>
            <a:r>
              <a:rPr lang="ru-RU" sz="1600" dirty="0" err="1"/>
              <a:t>фабліо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), </a:t>
            </a:r>
            <a:r>
              <a:rPr lang="ru-RU" sz="1600" dirty="0" err="1"/>
              <a:t>живопису</a:t>
            </a:r>
            <a:r>
              <a:rPr lang="ru-RU" sz="1600" dirty="0"/>
              <a:t> (</a:t>
            </a:r>
            <a:r>
              <a:rPr lang="ru-RU" sz="1600" dirty="0" err="1"/>
              <a:t>мозаїка</a:t>
            </a:r>
            <a:r>
              <a:rPr lang="ru-RU" sz="1600" dirty="0"/>
              <a:t>, </a:t>
            </a:r>
            <a:r>
              <a:rPr lang="ru-RU" sz="1600" dirty="0" err="1"/>
              <a:t>вітраж</a:t>
            </a:r>
            <a:r>
              <a:rPr lang="ru-RU" sz="1600" dirty="0"/>
              <a:t>, </a:t>
            </a:r>
            <a:r>
              <a:rPr lang="ru-RU" sz="1600" dirty="0" err="1"/>
              <a:t>декоративний</a:t>
            </a:r>
            <a:r>
              <a:rPr lang="ru-RU" sz="1600" dirty="0"/>
              <a:t> </a:t>
            </a:r>
            <a:r>
              <a:rPr lang="ru-RU" sz="1600" dirty="0" err="1"/>
              <a:t>малюнок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.), </a:t>
            </a:r>
            <a:r>
              <a:rPr lang="ru-RU" sz="1600" dirty="0" err="1"/>
              <a:t>архітектури</a:t>
            </a:r>
            <a:r>
              <a:rPr lang="ru-RU" sz="1600" dirty="0"/>
              <a:t> (замки, </a:t>
            </a:r>
            <a:r>
              <a:rPr lang="ru-RU" sz="1600" dirty="0" err="1"/>
              <a:t>міські</a:t>
            </a:r>
            <a:r>
              <a:rPr lang="ru-RU" sz="1600" dirty="0"/>
              <a:t> </a:t>
            </a:r>
            <a:r>
              <a:rPr lang="ru-RU" sz="1600" dirty="0" err="1"/>
              <a:t>ратуші</a:t>
            </a:r>
            <a:r>
              <a:rPr lang="ru-RU" sz="1600" dirty="0"/>
              <a:t>, </a:t>
            </a:r>
            <a:r>
              <a:rPr lang="ru-RU" sz="1600" dirty="0" err="1"/>
              <a:t>маєтки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.), </a:t>
            </a:r>
            <a:r>
              <a:rPr lang="ru-RU" sz="1600" dirty="0" err="1"/>
              <a:t>скульптури</a:t>
            </a:r>
            <a:r>
              <a:rPr lang="ru-RU" sz="1600" dirty="0"/>
              <a:t> (</a:t>
            </a:r>
            <a:r>
              <a:rPr lang="ru-RU" sz="1600" dirty="0" err="1"/>
              <a:t>портрети</a:t>
            </a:r>
            <a:r>
              <a:rPr lang="ru-RU" sz="1600" dirty="0"/>
              <a:t>, </a:t>
            </a:r>
            <a:r>
              <a:rPr lang="ru-RU" sz="1600" dirty="0" err="1"/>
              <a:t>рельєфи</a:t>
            </a:r>
            <a:r>
              <a:rPr lang="ru-RU" sz="1600" dirty="0"/>
              <a:t>).</a:t>
            </a:r>
          </a:p>
          <a:p>
            <a:endParaRPr lang="uk-UA" dirty="0" smtClean="0"/>
          </a:p>
          <a:p>
            <a:endParaRPr lang="uk-UA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568" y="0"/>
            <a:ext cx="4888539" cy="31140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993" y="3410266"/>
            <a:ext cx="4721114" cy="284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7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180304"/>
            <a:ext cx="11642502" cy="6413679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середньовіччя</a:t>
            </a:r>
            <a:r>
              <a:rPr lang="ru-RU" sz="1600" dirty="0"/>
              <a:t>. На </a:t>
            </a:r>
            <a:r>
              <a:rPr lang="ru-RU" sz="1600" dirty="0" err="1"/>
              <a:t>зміну</a:t>
            </a:r>
            <a:r>
              <a:rPr lang="ru-RU" sz="1600" dirty="0"/>
              <a:t> античному </a:t>
            </a:r>
            <a:r>
              <a:rPr lang="ru-RU" sz="1600" dirty="0" err="1"/>
              <a:t>мистецтву</a:t>
            </a:r>
            <a:r>
              <a:rPr lang="ru-RU" sz="1600" dirty="0"/>
              <a:t> </a:t>
            </a:r>
            <a:r>
              <a:rPr lang="ru-RU" sz="1600" dirty="0" err="1"/>
              <a:t>прийшло</a:t>
            </a:r>
            <a:r>
              <a:rPr lang="ru-RU" sz="1600" dirty="0"/>
              <a:t> </a:t>
            </a:r>
            <a:r>
              <a:rPr lang="ru-RU" sz="1600" dirty="0" err="1"/>
              <a:t>середньовічне</a:t>
            </a:r>
            <a:r>
              <a:rPr lang="ru-RU" sz="1600" dirty="0"/>
              <a:t>, яке </a:t>
            </a:r>
            <a:r>
              <a:rPr lang="ru-RU" sz="1600" dirty="0" err="1"/>
              <a:t>з’явилося</a:t>
            </a:r>
            <a:r>
              <a:rPr lang="ru-RU" sz="1600" dirty="0"/>
              <a:t> на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економічній</a:t>
            </a:r>
            <a:r>
              <a:rPr lang="ru-RU" sz="1600" dirty="0"/>
              <a:t> </a:t>
            </a:r>
            <a:r>
              <a:rPr lang="ru-RU" sz="1600" dirty="0" err="1"/>
              <a:t>феодальній</a:t>
            </a:r>
            <a:r>
              <a:rPr lang="ru-RU" sz="1600" dirty="0"/>
              <a:t>, </a:t>
            </a:r>
            <a:r>
              <a:rPr lang="ru-RU" sz="1600" dirty="0" err="1"/>
              <a:t>релігійно-християнській</a:t>
            </a:r>
            <a:r>
              <a:rPr lang="ru-RU" sz="1600" dirty="0"/>
              <a:t> засадах: </a:t>
            </a:r>
            <a:r>
              <a:rPr lang="ru-RU" sz="1600" dirty="0" err="1"/>
              <a:t>склалося</a:t>
            </a:r>
            <a:r>
              <a:rPr lang="ru-RU" sz="1600" dirty="0"/>
              <a:t> </a:t>
            </a:r>
            <a:r>
              <a:rPr lang="ru-RU" sz="1600" dirty="0" err="1"/>
              <a:t>нове</a:t>
            </a:r>
            <a:r>
              <a:rPr lang="ru-RU" sz="1600" dirty="0"/>
              <a:t> </a:t>
            </a:r>
            <a:r>
              <a:rPr lang="ru-RU" sz="1600" dirty="0" err="1"/>
              <a:t>світосприйняття</a:t>
            </a:r>
            <a:r>
              <a:rPr lang="ru-RU" sz="1600" dirty="0"/>
              <a:t>, поганство </a:t>
            </a:r>
            <a:r>
              <a:rPr lang="ru-RU" sz="1600" dirty="0" err="1"/>
              <a:t>поступилося</a:t>
            </a:r>
            <a:r>
              <a:rPr lang="ru-RU" sz="1600" dirty="0"/>
              <a:t> </a:t>
            </a:r>
            <a:r>
              <a:rPr lang="ru-RU" sz="1600" dirty="0" err="1"/>
              <a:t>релігійній</a:t>
            </a:r>
            <a:r>
              <a:rPr lang="ru-RU" sz="1600" dirty="0"/>
              <a:t> </a:t>
            </a:r>
            <a:r>
              <a:rPr lang="ru-RU" sz="1600" dirty="0" err="1"/>
              <a:t>картині</a:t>
            </a:r>
            <a:r>
              <a:rPr lang="ru-RU" sz="1600" dirty="0"/>
              <a:t> </a:t>
            </a:r>
            <a:r>
              <a:rPr lang="ru-RU" sz="1600" dirty="0" err="1"/>
              <a:t>світу</a:t>
            </a:r>
            <a:r>
              <a:rPr lang="ru-RU" sz="1600" dirty="0"/>
              <a:t>. </a:t>
            </a:r>
            <a:r>
              <a:rPr lang="ru-RU" sz="1600" dirty="0" err="1"/>
              <a:t>Середньовічний</a:t>
            </a:r>
            <a:r>
              <a:rPr lang="ru-RU" sz="1600" dirty="0"/>
              <a:t> </a:t>
            </a:r>
            <a:r>
              <a:rPr lang="ru-RU" sz="1600" dirty="0" err="1"/>
              <a:t>митець</a:t>
            </a:r>
            <a:r>
              <a:rPr lang="ru-RU" sz="1600" dirty="0"/>
              <a:t> </a:t>
            </a:r>
            <a:r>
              <a:rPr lang="ru-RU" sz="1600" dirty="0" err="1"/>
              <a:t>сприймав</a:t>
            </a:r>
            <a:r>
              <a:rPr lang="ru-RU" sz="1600" dirty="0"/>
              <a:t> </a:t>
            </a:r>
            <a:r>
              <a:rPr lang="ru-RU" sz="1600" dirty="0" err="1"/>
              <a:t>світ</a:t>
            </a:r>
            <a:r>
              <a:rPr lang="ru-RU" sz="1600" dirty="0"/>
              <a:t> </a:t>
            </a:r>
            <a:r>
              <a:rPr lang="ru-RU" sz="1600" dirty="0" err="1"/>
              <a:t>двомірним</a:t>
            </a:r>
            <a:r>
              <a:rPr lang="ru-RU" sz="1600" dirty="0"/>
              <a:t>, </a:t>
            </a:r>
            <a:r>
              <a:rPr lang="ru-RU" sz="1600" dirty="0" err="1"/>
              <a:t>тривіальними</a:t>
            </a:r>
            <a:r>
              <a:rPr lang="ru-RU" sz="1600" dirty="0"/>
              <a:t> темами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творчості</a:t>
            </a:r>
            <a:r>
              <a:rPr lang="ru-RU" sz="1600" dirty="0"/>
              <a:t> стали </a:t>
            </a:r>
            <a:r>
              <a:rPr lang="ru-RU" sz="1600" dirty="0" err="1"/>
              <a:t>сцени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Біблії</a:t>
            </a:r>
            <a:r>
              <a:rPr lang="ru-RU" sz="1600" dirty="0"/>
              <a:t>, </a:t>
            </a:r>
            <a:r>
              <a:rPr lang="ru-RU" sz="1600" dirty="0" err="1"/>
              <a:t>Євангелія</a:t>
            </a:r>
            <a:r>
              <a:rPr lang="ru-RU" sz="1600" dirty="0"/>
              <a:t>, </a:t>
            </a:r>
            <a:r>
              <a:rPr lang="ru-RU" sz="1600" dirty="0" err="1"/>
              <a:t>Житія</a:t>
            </a:r>
            <a:r>
              <a:rPr lang="ru-RU" sz="1600" dirty="0"/>
              <a:t> </a:t>
            </a:r>
            <a:r>
              <a:rPr lang="ru-RU" sz="1600" dirty="0" err="1"/>
              <a:t>святих</a:t>
            </a:r>
            <a:r>
              <a:rPr lang="ru-RU" sz="1600" dirty="0"/>
              <a:t>. У </a:t>
            </a:r>
            <a:r>
              <a:rPr lang="ru-RU" sz="1600" dirty="0" err="1"/>
              <a:t>художній</a:t>
            </a:r>
            <a:r>
              <a:rPr lang="ru-RU" sz="1600" dirty="0"/>
              <a:t> </a:t>
            </a:r>
            <a:r>
              <a:rPr lang="ru-RU" sz="1600" dirty="0" err="1"/>
              <a:t>культурі</a:t>
            </a:r>
            <a:r>
              <a:rPr lang="ru-RU" sz="1600" dirty="0"/>
              <a:t> </a:t>
            </a:r>
            <a:r>
              <a:rPr lang="ru-RU" sz="1600" dirty="0" err="1"/>
              <a:t>з’явився</a:t>
            </a:r>
            <a:r>
              <a:rPr lang="ru-RU" sz="1600" dirty="0"/>
              <a:t> канон, </a:t>
            </a:r>
            <a:r>
              <a:rPr lang="ru-RU" sz="1600" dirty="0" err="1"/>
              <a:t>який</a:t>
            </a:r>
            <a:r>
              <a:rPr lang="ru-RU" sz="1600" dirty="0"/>
              <a:t> надавав авторам </a:t>
            </a:r>
            <a:r>
              <a:rPr lang="ru-RU" sz="1600" dirty="0" err="1"/>
              <a:t>межі</a:t>
            </a:r>
            <a:r>
              <a:rPr lang="ru-RU" sz="1600" dirty="0"/>
              <a:t> </a:t>
            </a:r>
            <a:r>
              <a:rPr lang="ru-RU" sz="1600" dirty="0" err="1"/>
              <a:t>змісту</a:t>
            </a:r>
            <a:r>
              <a:rPr lang="ru-RU" sz="1600" dirty="0"/>
              <a:t>, </a:t>
            </a:r>
            <a:r>
              <a:rPr lang="ru-RU" sz="1600" dirty="0" err="1"/>
              <a:t>художні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і мету </a:t>
            </a:r>
            <a:r>
              <a:rPr lang="ru-RU" sz="1600" dirty="0" err="1"/>
              <a:t>творчості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Середньовічне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перетворилося</a:t>
            </a:r>
            <a:r>
              <a:rPr lang="ru-RU" sz="1600" dirty="0"/>
              <a:t> у </a:t>
            </a:r>
            <a:r>
              <a:rPr lang="ru-RU" sz="1600" dirty="0" err="1"/>
              <a:t>символічне</a:t>
            </a:r>
            <a:r>
              <a:rPr lang="ru-RU" sz="1600" dirty="0"/>
              <a:t>, у </a:t>
            </a:r>
            <a:r>
              <a:rPr lang="ru-RU" sz="1600" dirty="0" err="1"/>
              <a:t>ньому</a:t>
            </a:r>
            <a:r>
              <a:rPr lang="ru-RU" sz="1600" dirty="0"/>
              <a:t> </a:t>
            </a:r>
            <a:r>
              <a:rPr lang="ru-RU" sz="1600" dirty="0" err="1"/>
              <a:t>знайдено</a:t>
            </a:r>
            <a:r>
              <a:rPr lang="ru-RU" sz="1600" dirty="0"/>
              <a:t> </a:t>
            </a:r>
            <a:r>
              <a:rPr lang="ru-RU" sz="1600" dirty="0" err="1"/>
              <a:t>безліч</a:t>
            </a:r>
            <a:r>
              <a:rPr lang="ru-RU" sz="1600" dirty="0"/>
              <a:t> </a:t>
            </a:r>
            <a:r>
              <a:rPr lang="ru-RU" sz="1600" dirty="0" err="1"/>
              <a:t>алегорій</a:t>
            </a:r>
            <a:r>
              <a:rPr lang="ru-RU" sz="1600" dirty="0"/>
              <a:t>. У </a:t>
            </a:r>
            <a:r>
              <a:rPr lang="ru-RU" sz="1600" dirty="0" err="1"/>
              <a:t>середньовічному</a:t>
            </a:r>
            <a:r>
              <a:rPr lang="ru-RU" sz="1600" dirty="0"/>
              <a:t> </a:t>
            </a:r>
            <a:r>
              <a:rPr lang="ru-RU" sz="1600" dirty="0" err="1"/>
              <a:t>символізмі</a:t>
            </a:r>
            <a:r>
              <a:rPr lang="ru-RU" sz="1600" dirty="0"/>
              <a:t> </a:t>
            </a:r>
            <a:r>
              <a:rPr lang="ru-RU" sz="1600" dirty="0" err="1"/>
              <a:t>склалися</a:t>
            </a:r>
            <a:r>
              <a:rPr lang="ru-RU" sz="1600" dirty="0"/>
              <a:t>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художні</a:t>
            </a:r>
            <a:r>
              <a:rPr lang="ru-RU" sz="1600" dirty="0"/>
              <a:t> </a:t>
            </a:r>
            <a:r>
              <a:rPr lang="ru-RU" sz="1600" dirty="0" err="1"/>
              <a:t>течії</a:t>
            </a:r>
            <a:r>
              <a:rPr lang="ru-RU" sz="1600" dirty="0"/>
              <a:t> — </a:t>
            </a:r>
            <a:r>
              <a:rPr lang="ru-RU" sz="1600" dirty="0" err="1"/>
              <a:t>релігійне</a:t>
            </a:r>
            <a:r>
              <a:rPr lang="ru-RU" sz="1600" dirty="0"/>
              <a:t> та </a:t>
            </a:r>
            <a:r>
              <a:rPr lang="ru-RU" sz="1600" dirty="0" err="1"/>
              <a:t>світське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. </a:t>
            </a:r>
            <a:r>
              <a:rPr lang="ru-RU" sz="1600" dirty="0" err="1"/>
              <a:t>Художня</a:t>
            </a:r>
            <a:r>
              <a:rPr lang="ru-RU" sz="1600" dirty="0"/>
              <a:t> культура </a:t>
            </a:r>
            <a:r>
              <a:rPr lang="ru-RU" sz="1600" dirty="0" err="1"/>
              <a:t>середньовіччя</a:t>
            </a:r>
            <a:r>
              <a:rPr lang="ru-RU" sz="1600" dirty="0"/>
              <a:t> </a:t>
            </a:r>
            <a:r>
              <a:rPr lang="ru-RU" sz="1600" dirty="0" err="1"/>
              <a:t>пройшла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етапи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: </a:t>
            </a:r>
            <a:r>
              <a:rPr lang="ru-RU" sz="1600" dirty="0" err="1"/>
              <a:t>дороманський</a:t>
            </a:r>
            <a:r>
              <a:rPr lang="ru-RU" sz="1600" dirty="0"/>
              <a:t>, </a:t>
            </a:r>
            <a:r>
              <a:rPr lang="ru-RU" sz="1600" dirty="0" err="1"/>
              <a:t>романський</a:t>
            </a:r>
            <a:r>
              <a:rPr lang="ru-RU" sz="1600" dirty="0"/>
              <a:t>, </a:t>
            </a:r>
            <a:r>
              <a:rPr lang="ru-RU" sz="1600" dirty="0" err="1"/>
              <a:t>готичний</a:t>
            </a:r>
            <a:r>
              <a:rPr lang="ru-RU" sz="1600" dirty="0"/>
              <a:t>, у межах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існували</a:t>
            </a:r>
            <a:r>
              <a:rPr lang="ru-RU" sz="1600" dirty="0"/>
              <a:t> </a:t>
            </a:r>
            <a:r>
              <a:rPr lang="ru-RU" sz="1600" dirty="0" err="1"/>
              <a:t>звірячий</a:t>
            </a:r>
            <a:r>
              <a:rPr lang="ru-RU" sz="1600" dirty="0"/>
              <a:t> (</a:t>
            </a:r>
            <a:r>
              <a:rPr lang="ru-RU" sz="1600" dirty="0" err="1"/>
              <a:t>варварський</a:t>
            </a:r>
            <a:r>
              <a:rPr lang="ru-RU" sz="1600" dirty="0"/>
              <a:t>), </a:t>
            </a:r>
            <a:r>
              <a:rPr lang="ru-RU" sz="1600" dirty="0" err="1"/>
              <a:t>романський</a:t>
            </a:r>
            <a:r>
              <a:rPr lang="ru-RU" sz="1600" dirty="0"/>
              <a:t>, </a:t>
            </a:r>
            <a:r>
              <a:rPr lang="ru-RU" sz="1600" dirty="0" err="1"/>
              <a:t>готичний</a:t>
            </a:r>
            <a:r>
              <a:rPr lang="ru-RU" sz="1600" dirty="0"/>
              <a:t> </a:t>
            </a:r>
            <a:r>
              <a:rPr lang="ru-RU" sz="1600" dirty="0" err="1"/>
              <a:t>стилі</a:t>
            </a:r>
            <a:r>
              <a:rPr lang="ru-RU" sz="1600" dirty="0"/>
              <a:t>. </a:t>
            </a:r>
            <a:r>
              <a:rPr lang="ru-RU" sz="1600" dirty="0" err="1"/>
              <a:t>Головними</a:t>
            </a:r>
            <a:r>
              <a:rPr lang="ru-RU" sz="1600" dirty="0"/>
              <a:t> формами </a:t>
            </a:r>
            <a:r>
              <a:rPr lang="ru-RU" sz="1600" dirty="0" err="1"/>
              <a:t>мистецтва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у </a:t>
            </a:r>
            <a:r>
              <a:rPr lang="ru-RU" sz="1600" dirty="0" err="1"/>
              <a:t>літературі</a:t>
            </a:r>
            <a:r>
              <a:rPr lang="ru-RU" sz="1600" dirty="0"/>
              <a:t> </a:t>
            </a:r>
            <a:r>
              <a:rPr lang="ru-RU" sz="1600" dirty="0" err="1"/>
              <a:t>Житія</a:t>
            </a:r>
            <a:r>
              <a:rPr lang="ru-RU" sz="1600" dirty="0"/>
              <a:t> </a:t>
            </a:r>
            <a:r>
              <a:rPr lang="ru-RU" sz="1600" dirty="0" err="1"/>
              <a:t>святих</a:t>
            </a:r>
            <a:r>
              <a:rPr lang="ru-RU" sz="1600" dirty="0"/>
              <a:t>, у </a:t>
            </a:r>
            <a:r>
              <a:rPr lang="ru-RU" sz="1600" dirty="0" err="1"/>
              <a:t>архітектурі</a:t>
            </a:r>
            <a:r>
              <a:rPr lang="ru-RU" sz="1600" dirty="0"/>
              <a:t> — церкви, у </a:t>
            </a:r>
            <a:r>
              <a:rPr lang="ru-RU" sz="1600" dirty="0" err="1"/>
              <a:t>живописі</a:t>
            </a:r>
            <a:r>
              <a:rPr lang="ru-RU" sz="1600" dirty="0"/>
              <a:t> — </a:t>
            </a:r>
            <a:r>
              <a:rPr lang="ru-RU" sz="1600" dirty="0" err="1"/>
              <a:t>ікони</a:t>
            </a:r>
            <a:r>
              <a:rPr lang="ru-RU" sz="1600" dirty="0"/>
              <a:t>, у </a:t>
            </a:r>
            <a:r>
              <a:rPr lang="ru-RU" sz="1600" dirty="0" err="1"/>
              <a:t>скульптурі</a:t>
            </a:r>
            <a:r>
              <a:rPr lang="ru-RU" sz="1600" dirty="0"/>
              <a:t> — </a:t>
            </a:r>
            <a:r>
              <a:rPr lang="ru-RU" sz="1600" dirty="0" err="1"/>
              <a:t>зображення</a:t>
            </a:r>
            <a:r>
              <a:rPr lang="ru-RU" sz="1600" dirty="0"/>
              <a:t> Христа, </a:t>
            </a:r>
            <a:r>
              <a:rPr lang="ru-RU" sz="1600" dirty="0" err="1"/>
              <a:t>Богоматері</a:t>
            </a:r>
            <a:r>
              <a:rPr lang="ru-RU" sz="1600" dirty="0"/>
              <a:t>, </a:t>
            </a:r>
            <a:r>
              <a:rPr lang="ru-RU" sz="1600" dirty="0" err="1"/>
              <a:t>святих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Поряд</a:t>
            </a:r>
            <a:r>
              <a:rPr lang="ru-RU" sz="1600" dirty="0"/>
              <a:t> з ними </a:t>
            </a:r>
            <a:r>
              <a:rPr lang="ru-RU" sz="1600" dirty="0" err="1"/>
              <a:t>справжнє</a:t>
            </a:r>
            <a:r>
              <a:rPr lang="ru-RU" sz="1600" dirty="0"/>
              <a:t> </a:t>
            </a:r>
            <a:r>
              <a:rPr lang="ru-RU" sz="1600" dirty="0" err="1"/>
              <a:t>багатство</a:t>
            </a:r>
            <a:r>
              <a:rPr lang="ru-RU" sz="1600" dirty="0"/>
              <a:t> явило </a:t>
            </a:r>
            <a:r>
              <a:rPr lang="ru-RU" sz="1600" dirty="0" err="1"/>
              <a:t>світське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, яке створило </a:t>
            </a:r>
            <a:r>
              <a:rPr lang="ru-RU" sz="1600" dirty="0" err="1"/>
              <a:t>неоціненні</a:t>
            </a:r>
            <a:r>
              <a:rPr lang="ru-RU" sz="1600" dirty="0"/>
              <a:t> </a:t>
            </a:r>
            <a:r>
              <a:rPr lang="ru-RU" sz="1600" dirty="0" err="1"/>
              <a:t>пам’ятки</a:t>
            </a:r>
            <a:r>
              <a:rPr lang="ru-RU" sz="1600" dirty="0"/>
              <a:t> </a:t>
            </a:r>
            <a:r>
              <a:rPr lang="ru-RU" sz="1600" dirty="0" err="1"/>
              <a:t>художньої</a:t>
            </a:r>
            <a:r>
              <a:rPr lang="ru-RU" sz="1600" dirty="0"/>
              <a:t> </a:t>
            </a:r>
            <a:r>
              <a:rPr lang="ru-RU" sz="1600" dirty="0" err="1"/>
              <a:t>літератури</a:t>
            </a:r>
            <a:r>
              <a:rPr lang="ru-RU" sz="1600" dirty="0"/>
              <a:t> (</a:t>
            </a:r>
            <a:r>
              <a:rPr lang="ru-RU" sz="1600" dirty="0" err="1"/>
              <a:t>легенди</a:t>
            </a:r>
            <a:r>
              <a:rPr lang="ru-RU" sz="1600" dirty="0"/>
              <a:t>, саги, </a:t>
            </a:r>
            <a:r>
              <a:rPr lang="ru-RU" sz="1600" dirty="0" err="1"/>
              <a:t>хроніки</a:t>
            </a:r>
            <a:r>
              <a:rPr lang="ru-RU" sz="1600" dirty="0"/>
              <a:t>, </a:t>
            </a:r>
            <a:r>
              <a:rPr lang="ru-RU" sz="1600" dirty="0" err="1"/>
              <a:t>романи</a:t>
            </a:r>
            <a:r>
              <a:rPr lang="ru-RU" sz="1600" dirty="0"/>
              <a:t>, </a:t>
            </a:r>
            <a:r>
              <a:rPr lang="ru-RU" sz="1600" dirty="0" err="1"/>
              <a:t>ліричну</a:t>
            </a:r>
            <a:r>
              <a:rPr lang="ru-RU" sz="1600" dirty="0"/>
              <a:t> </a:t>
            </a:r>
            <a:r>
              <a:rPr lang="ru-RU" sz="1600" dirty="0" err="1"/>
              <a:t>поезію</a:t>
            </a:r>
            <a:r>
              <a:rPr lang="ru-RU" sz="1600" dirty="0"/>
              <a:t>, </a:t>
            </a:r>
            <a:r>
              <a:rPr lang="ru-RU" sz="1600" dirty="0" err="1"/>
              <a:t>фабліо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), </a:t>
            </a:r>
            <a:r>
              <a:rPr lang="ru-RU" sz="1600" dirty="0" err="1"/>
              <a:t>живопису</a:t>
            </a:r>
            <a:r>
              <a:rPr lang="ru-RU" sz="1600" dirty="0"/>
              <a:t> (</a:t>
            </a:r>
            <a:r>
              <a:rPr lang="ru-RU" sz="1600" dirty="0" err="1"/>
              <a:t>мозаїка</a:t>
            </a:r>
            <a:r>
              <a:rPr lang="ru-RU" sz="1600" dirty="0"/>
              <a:t>, </a:t>
            </a:r>
            <a:r>
              <a:rPr lang="ru-RU" sz="1600" dirty="0" err="1"/>
              <a:t>вітраж</a:t>
            </a:r>
            <a:r>
              <a:rPr lang="ru-RU" sz="1600" dirty="0"/>
              <a:t>, </a:t>
            </a:r>
            <a:r>
              <a:rPr lang="ru-RU" sz="1600" dirty="0" err="1"/>
              <a:t>декоративний</a:t>
            </a:r>
            <a:r>
              <a:rPr lang="ru-RU" sz="1600" dirty="0"/>
              <a:t> </a:t>
            </a:r>
            <a:r>
              <a:rPr lang="ru-RU" sz="1600" dirty="0" err="1"/>
              <a:t>малюнок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.), </a:t>
            </a:r>
            <a:r>
              <a:rPr lang="ru-RU" sz="1600" dirty="0" err="1"/>
              <a:t>архітектури</a:t>
            </a:r>
            <a:r>
              <a:rPr lang="ru-RU" sz="1600" dirty="0"/>
              <a:t> (замки, </a:t>
            </a:r>
            <a:r>
              <a:rPr lang="ru-RU" sz="1600" dirty="0" err="1"/>
              <a:t>міські</a:t>
            </a:r>
            <a:r>
              <a:rPr lang="ru-RU" sz="1600" dirty="0"/>
              <a:t> </a:t>
            </a:r>
            <a:r>
              <a:rPr lang="ru-RU" sz="1600" dirty="0" err="1"/>
              <a:t>ратуші</a:t>
            </a:r>
            <a:r>
              <a:rPr lang="ru-RU" sz="1600" dirty="0"/>
              <a:t>, </a:t>
            </a:r>
            <a:r>
              <a:rPr lang="ru-RU" sz="1600" dirty="0" err="1"/>
              <a:t>маєтки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.), </a:t>
            </a:r>
            <a:r>
              <a:rPr lang="ru-RU" sz="1600" dirty="0" err="1"/>
              <a:t>скульптури</a:t>
            </a:r>
            <a:r>
              <a:rPr lang="ru-RU" sz="1600" dirty="0"/>
              <a:t> (</a:t>
            </a:r>
            <a:r>
              <a:rPr lang="ru-RU" sz="1600" dirty="0" err="1"/>
              <a:t>портрети</a:t>
            </a:r>
            <a:r>
              <a:rPr lang="ru-RU" sz="1600" dirty="0"/>
              <a:t>, </a:t>
            </a:r>
            <a:r>
              <a:rPr lang="ru-RU" sz="1600" dirty="0" err="1"/>
              <a:t>рельєфи</a:t>
            </a:r>
            <a:r>
              <a:rPr lang="ru-RU" sz="1600" dirty="0" smtClean="0"/>
              <a:t>).</a:t>
            </a:r>
            <a:r>
              <a:rPr lang="ru-RU" sz="1600" dirty="0"/>
              <a:t> Таким чином, </a:t>
            </a:r>
            <a:r>
              <a:rPr lang="ru-RU" sz="1600" dirty="0" err="1"/>
              <a:t>епоха</a:t>
            </a:r>
            <a:r>
              <a:rPr lang="ru-RU" sz="1600" dirty="0"/>
              <a:t> </a:t>
            </a:r>
            <a:r>
              <a:rPr lang="ru-RU" sz="1600" dirty="0" err="1"/>
              <a:t>Відродження</a:t>
            </a:r>
            <a:r>
              <a:rPr lang="ru-RU" sz="1600" dirty="0"/>
              <a:t> </a:t>
            </a:r>
            <a:r>
              <a:rPr lang="ru-RU" sz="1600" dirty="0" err="1"/>
              <a:t>змінила</a:t>
            </a:r>
            <a:r>
              <a:rPr lang="ru-RU" sz="1600" dirty="0"/>
              <a:t> стан </a:t>
            </a:r>
            <a:r>
              <a:rPr lang="ru-RU" sz="1600" dirty="0" err="1"/>
              <a:t>мистецтва</a:t>
            </a:r>
            <a:r>
              <a:rPr lang="ru-RU" sz="1600" dirty="0"/>
              <a:t> і художника у </a:t>
            </a:r>
            <a:r>
              <a:rPr lang="ru-RU" sz="1600" dirty="0" err="1"/>
              <a:t>суспільстві</a:t>
            </a:r>
            <a:r>
              <a:rPr lang="ru-RU" sz="1600" dirty="0"/>
              <a:t>. </a:t>
            </a:r>
            <a:r>
              <a:rPr lang="ru-RU" sz="1600" dirty="0" err="1"/>
              <a:t>Художня</a:t>
            </a:r>
            <a:r>
              <a:rPr lang="ru-RU" sz="1600" dirty="0"/>
              <a:t> </a:t>
            </a:r>
            <a:r>
              <a:rPr lang="ru-RU" sz="1600" dirty="0" err="1"/>
              <a:t>творчість</a:t>
            </a:r>
            <a:r>
              <a:rPr lang="ru-RU" sz="1600" dirty="0"/>
              <a:t> стала </a:t>
            </a:r>
            <a:r>
              <a:rPr lang="ru-RU" sz="1600" dirty="0" err="1"/>
              <a:t>чільним</a:t>
            </a:r>
            <a:r>
              <a:rPr lang="ru-RU" sz="1600" dirty="0"/>
              <a:t> фактором </a:t>
            </a:r>
            <a:r>
              <a:rPr lang="ru-RU" sz="1600" dirty="0" err="1"/>
              <a:t>суспільного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, тому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тісно</a:t>
            </a:r>
            <a:r>
              <a:rPr lang="ru-RU" sz="1600" dirty="0"/>
              <a:t> </a:t>
            </a:r>
            <a:r>
              <a:rPr lang="ru-RU" sz="1600" dirty="0" err="1"/>
              <a:t>зв’язана</a:t>
            </a:r>
            <a:r>
              <a:rPr lang="ru-RU" sz="1600" dirty="0"/>
              <a:t> з </a:t>
            </a:r>
            <a:r>
              <a:rPr lang="ru-RU" sz="1600" dirty="0" err="1"/>
              <a:t>політикою</a:t>
            </a:r>
            <a:r>
              <a:rPr lang="ru-RU" sz="1600" dirty="0"/>
              <a:t>, </a:t>
            </a:r>
            <a:r>
              <a:rPr lang="ru-RU" sz="1600" dirty="0" err="1"/>
              <a:t>філософією</a:t>
            </a:r>
            <a:r>
              <a:rPr lang="ru-RU" sz="1600" dirty="0"/>
              <a:t>, наукою, </a:t>
            </a:r>
            <a:r>
              <a:rPr lang="ru-RU" sz="1600" dirty="0" err="1"/>
              <a:t>впливала</a:t>
            </a:r>
            <a:r>
              <a:rPr lang="ru-RU" sz="1600" dirty="0"/>
              <a:t> на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духовної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584237"/>
            <a:ext cx="4612783" cy="28029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199" y="3454470"/>
            <a:ext cx="4612783" cy="307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00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941" y="206062"/>
            <a:ext cx="11629622" cy="6362163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b="1" dirty="0" err="1"/>
              <a:t>Мистецтво</a:t>
            </a:r>
            <a:r>
              <a:rPr lang="ru-RU" sz="1600" b="1" dirty="0"/>
              <a:t> Нового часу.</a:t>
            </a:r>
            <a:r>
              <a:rPr lang="ru-RU" sz="1600" dirty="0"/>
              <a:t> Криза </a:t>
            </a:r>
            <a:r>
              <a:rPr lang="ru-RU" sz="1600" dirty="0" err="1"/>
              <a:t>гуманізму</a:t>
            </a:r>
            <a:r>
              <a:rPr lang="ru-RU" sz="1600" dirty="0"/>
              <a:t> </a:t>
            </a:r>
            <a:r>
              <a:rPr lang="ru-RU" sz="1600" dirty="0" err="1"/>
              <a:t>епохи</a:t>
            </a:r>
            <a:r>
              <a:rPr lang="ru-RU" sz="1600" dirty="0"/>
              <a:t> </a:t>
            </a:r>
            <a:r>
              <a:rPr lang="ru-RU" sz="1600" dirty="0" err="1"/>
              <a:t>Відродження</a:t>
            </a:r>
            <a:r>
              <a:rPr lang="ru-RU" sz="1600" dirty="0"/>
              <a:t>, </a:t>
            </a:r>
            <a:r>
              <a:rPr lang="ru-RU" sz="1600" dirty="0" err="1"/>
              <a:t>пов’язана</a:t>
            </a:r>
            <a:r>
              <a:rPr lang="ru-RU" sz="1600" dirty="0"/>
              <a:t> з </a:t>
            </a:r>
            <a:r>
              <a:rPr lang="ru-RU" sz="1600" dirty="0" err="1"/>
              <a:t>виникненням</a:t>
            </a:r>
            <a:r>
              <a:rPr lang="ru-RU" sz="1600" dirty="0"/>
              <a:t> </a:t>
            </a:r>
            <a:r>
              <a:rPr lang="ru-RU" sz="1600" dirty="0" err="1"/>
              <a:t>нових</a:t>
            </a:r>
            <a:r>
              <a:rPr lang="ru-RU" sz="1600" dirty="0"/>
              <a:t> </a:t>
            </a:r>
            <a:r>
              <a:rPr lang="ru-RU" sz="1600" dirty="0" err="1"/>
              <a:t>буржуазних</a:t>
            </a:r>
            <a:r>
              <a:rPr lang="ru-RU" sz="1600" dirty="0"/>
              <a:t> </a:t>
            </a:r>
            <a:r>
              <a:rPr lang="ru-RU" sz="1600" dirty="0" err="1"/>
              <a:t>економічних</a:t>
            </a:r>
            <a:r>
              <a:rPr lang="ru-RU" sz="1600" dirty="0"/>
              <a:t>, </a:t>
            </a:r>
            <a:r>
              <a:rPr lang="ru-RU" sz="1600" dirty="0" err="1"/>
              <a:t>соціально-політичних</a:t>
            </a:r>
            <a:r>
              <a:rPr lang="ru-RU" sz="1600" dirty="0"/>
              <a:t> </a:t>
            </a:r>
            <a:r>
              <a:rPr lang="ru-RU" sz="1600" dirty="0" err="1"/>
              <a:t>відносин</a:t>
            </a:r>
            <a:r>
              <a:rPr lang="ru-RU" sz="1600" dirty="0"/>
              <a:t>, з </a:t>
            </a:r>
            <a:r>
              <a:rPr lang="ru-RU" sz="1600" dirty="0" err="1"/>
              <a:t>формуванням</a:t>
            </a:r>
            <a:r>
              <a:rPr lang="ru-RU" sz="1600" dirty="0"/>
              <a:t> нового </a:t>
            </a:r>
            <a:r>
              <a:rPr lang="ru-RU" sz="1600" dirty="0" err="1"/>
              <a:t>індивідуалістичного</a:t>
            </a:r>
            <a:r>
              <a:rPr lang="ru-RU" sz="1600" dirty="0"/>
              <a:t> </a:t>
            </a:r>
            <a:r>
              <a:rPr lang="ru-RU" sz="1600" dirty="0" err="1"/>
              <a:t>мислення</a:t>
            </a:r>
            <a:r>
              <a:rPr lang="ru-RU" sz="1600" dirty="0"/>
              <a:t> породила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течій</a:t>
            </a:r>
            <a:r>
              <a:rPr lang="ru-RU" sz="1600" dirty="0"/>
              <a:t> і </a:t>
            </a:r>
            <a:r>
              <a:rPr lang="ru-RU" sz="1600" dirty="0" err="1"/>
              <a:t>стилів</a:t>
            </a:r>
            <a:r>
              <a:rPr lang="ru-RU" sz="1600" dirty="0"/>
              <a:t> у </a:t>
            </a:r>
            <a:r>
              <a:rPr lang="ru-RU" sz="1600" dirty="0" err="1"/>
              <a:t>мистецтві</a:t>
            </a:r>
            <a:r>
              <a:rPr lang="ru-RU" sz="1600" dirty="0"/>
              <a:t> </a:t>
            </a:r>
            <a:r>
              <a:rPr lang="ru-RU" sz="1600" dirty="0" err="1"/>
              <a:t>даного</a:t>
            </a:r>
            <a:r>
              <a:rPr lang="ru-RU" sz="1600" dirty="0"/>
              <a:t> </a:t>
            </a:r>
            <a:r>
              <a:rPr lang="ru-RU" sz="1600" dirty="0" err="1"/>
              <a:t>періоду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Бароко</a:t>
            </a:r>
            <a:r>
              <a:rPr lang="ru-RU" sz="1600" dirty="0"/>
              <a:t> — </a:t>
            </a:r>
            <a:r>
              <a:rPr lang="ru-RU" sz="1600" dirty="0" err="1"/>
              <a:t>художній</a:t>
            </a:r>
            <a:r>
              <a:rPr lang="ru-RU" sz="1600" dirty="0"/>
              <a:t> </a:t>
            </a:r>
            <a:r>
              <a:rPr lang="ru-RU" sz="1600" dirty="0" err="1"/>
              <a:t>напрям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сформувався</a:t>
            </a:r>
            <a:r>
              <a:rPr lang="ru-RU" sz="1600" dirty="0"/>
              <a:t> в </a:t>
            </a:r>
            <a:r>
              <a:rPr lang="ru-RU" sz="1600" dirty="0" err="1"/>
              <a:t>Італії</a:t>
            </a:r>
            <a:r>
              <a:rPr lang="ru-RU" sz="1600" dirty="0"/>
              <a:t> у 80— 90-ті роки </a:t>
            </a:r>
            <a:r>
              <a:rPr lang="fr-FR" sz="1600" dirty="0"/>
              <a:t>XVI </a:t>
            </a:r>
            <a:r>
              <a:rPr lang="ru-RU" sz="1600" dirty="0"/>
              <a:t>ст., а </a:t>
            </a:r>
            <a:r>
              <a:rPr lang="ru-RU" sz="1600" dirty="0" err="1"/>
              <a:t>пізніше</a:t>
            </a:r>
            <a:r>
              <a:rPr lang="ru-RU" sz="1600" dirty="0"/>
              <a:t> </a:t>
            </a:r>
            <a:r>
              <a:rPr lang="ru-RU" sz="1600" dirty="0" err="1"/>
              <a:t>поширився</a:t>
            </a:r>
            <a:r>
              <a:rPr lang="ru-RU" sz="1600" dirty="0"/>
              <a:t> в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європейських</a:t>
            </a:r>
            <a:r>
              <a:rPr lang="ru-RU" sz="1600" dirty="0"/>
              <a:t> </a:t>
            </a:r>
            <a:r>
              <a:rPr lang="ru-RU" sz="1600" dirty="0" err="1"/>
              <a:t>країнах</a:t>
            </a:r>
            <a:r>
              <a:rPr lang="ru-RU" sz="1600" dirty="0"/>
              <a:t>. </a:t>
            </a:r>
            <a:r>
              <a:rPr lang="ru-RU" sz="1600" dirty="0" err="1"/>
              <a:t>Термін</a:t>
            </a:r>
            <a:r>
              <a:rPr lang="ru-RU" sz="1600" dirty="0"/>
              <a:t> «</a:t>
            </a:r>
            <a:r>
              <a:rPr lang="ru-RU" sz="1600" dirty="0" err="1"/>
              <a:t>бароко</a:t>
            </a:r>
            <a:r>
              <a:rPr lang="ru-RU" sz="1600" dirty="0"/>
              <a:t>» у </a:t>
            </a:r>
            <a:r>
              <a:rPr lang="ru-RU" sz="1600" dirty="0" err="1"/>
              <a:t>перекладі</a:t>
            </a:r>
            <a:r>
              <a:rPr lang="ru-RU" sz="1600" dirty="0"/>
              <a:t> з </a:t>
            </a:r>
            <a:r>
              <a:rPr lang="ru-RU" sz="1600" dirty="0" err="1"/>
              <a:t>португальської</a:t>
            </a:r>
            <a:r>
              <a:rPr lang="ru-RU" sz="1600" dirty="0"/>
              <a:t> </a:t>
            </a:r>
            <a:r>
              <a:rPr lang="ru-RU" sz="1600" dirty="0" err="1"/>
              <a:t>мови</a:t>
            </a:r>
            <a:r>
              <a:rPr lang="ru-RU" sz="1600" dirty="0"/>
              <a:t> — </a:t>
            </a:r>
            <a:r>
              <a:rPr lang="ru-RU" sz="1600" dirty="0" err="1"/>
              <a:t>перлина</a:t>
            </a:r>
            <a:r>
              <a:rPr lang="ru-RU" sz="1600" dirty="0"/>
              <a:t> </a:t>
            </a:r>
            <a:r>
              <a:rPr lang="ru-RU" sz="1600" dirty="0" err="1"/>
              <a:t>неправильної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. В </a:t>
            </a:r>
            <a:r>
              <a:rPr lang="ru-RU" sz="1600" dirty="0" err="1"/>
              <a:t>основі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художнього</a:t>
            </a:r>
            <a:r>
              <a:rPr lang="ru-RU" sz="1600" dirty="0"/>
              <a:t> </a:t>
            </a:r>
            <a:r>
              <a:rPr lang="ru-RU" sz="1600" dirty="0" err="1"/>
              <a:t>напряму</a:t>
            </a:r>
            <a:r>
              <a:rPr lang="ru-RU" sz="1600" dirty="0"/>
              <a:t> лежать </a:t>
            </a:r>
            <a:r>
              <a:rPr lang="ru-RU" sz="1600" dirty="0" err="1"/>
              <a:t>контрасти</a:t>
            </a:r>
            <a:r>
              <a:rPr lang="ru-RU" sz="1600" dirty="0"/>
              <a:t> земного та небесного, реального та. нереального, </a:t>
            </a:r>
            <a:r>
              <a:rPr lang="ru-RU" sz="1600" dirty="0" err="1"/>
              <a:t>дійсного</a:t>
            </a:r>
            <a:r>
              <a:rPr lang="ru-RU" sz="1600" dirty="0"/>
              <a:t> та </a:t>
            </a:r>
            <a:r>
              <a:rPr lang="ru-RU" sz="1600" dirty="0" err="1"/>
              <a:t>вигаданого</a:t>
            </a:r>
            <a:r>
              <a:rPr lang="ru-RU" sz="1600" dirty="0"/>
              <a:t>, </a:t>
            </a:r>
            <a:r>
              <a:rPr lang="ru-RU" sz="1600" dirty="0" err="1"/>
              <a:t>багатства</a:t>
            </a:r>
            <a:r>
              <a:rPr lang="ru-RU" sz="1600" dirty="0"/>
              <a:t> та </a:t>
            </a:r>
            <a:r>
              <a:rPr lang="ru-RU" sz="1600" dirty="0" err="1"/>
              <a:t>злидарства</a:t>
            </a:r>
            <a:r>
              <a:rPr lang="ru-RU" sz="1600" dirty="0"/>
              <a:t>, </a:t>
            </a:r>
            <a:r>
              <a:rPr lang="ru-RU" sz="1600" dirty="0" err="1"/>
              <a:t>влади</a:t>
            </a:r>
            <a:r>
              <a:rPr lang="ru-RU" sz="1600" dirty="0"/>
              <a:t> та </a:t>
            </a:r>
            <a:r>
              <a:rPr lang="ru-RU" sz="1600" dirty="0" err="1"/>
              <a:t>безвладдя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Класицизм</a:t>
            </a:r>
            <a:r>
              <a:rPr lang="ru-RU" sz="1600" dirty="0"/>
              <a:t> —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художній</a:t>
            </a:r>
            <a:r>
              <a:rPr lang="ru-RU" sz="1600" dirty="0"/>
              <a:t> </a:t>
            </a:r>
            <a:r>
              <a:rPr lang="ru-RU" sz="1600" dirty="0" err="1"/>
              <a:t>напрям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виник</a:t>
            </a:r>
            <a:r>
              <a:rPr lang="ru-RU" sz="1600" dirty="0"/>
              <a:t> у </a:t>
            </a:r>
            <a:r>
              <a:rPr lang="ru-RU" sz="1600" dirty="0" err="1"/>
              <a:t>Франції</a:t>
            </a:r>
            <a:r>
              <a:rPr lang="ru-RU" sz="1600" dirty="0"/>
              <a:t> у </a:t>
            </a:r>
            <a:r>
              <a:rPr lang="fr-FR" sz="1600" dirty="0"/>
              <a:t>XVII </a:t>
            </a:r>
            <a:r>
              <a:rPr lang="ru-RU" sz="1600" dirty="0"/>
              <a:t>ст. </a:t>
            </a:r>
            <a:r>
              <a:rPr lang="ru-RU" sz="1600" dirty="0" err="1"/>
              <a:t>Класицизм</a:t>
            </a:r>
            <a:r>
              <a:rPr lang="ru-RU" sz="1600" dirty="0"/>
              <a:t> </a:t>
            </a:r>
            <a:r>
              <a:rPr lang="ru-RU" sz="1600" dirty="0" err="1"/>
              <a:t>відображав</a:t>
            </a:r>
            <a:r>
              <a:rPr lang="ru-RU" sz="1600" dirty="0"/>
              <a:t> </a:t>
            </a:r>
            <a:r>
              <a:rPr lang="ru-RU" sz="1600" dirty="0" err="1"/>
              <a:t>інтерес</a:t>
            </a:r>
            <a:r>
              <a:rPr lang="ru-RU" sz="1600" dirty="0"/>
              <a:t> буржуазно-</a:t>
            </a:r>
            <a:r>
              <a:rPr lang="ru-RU" sz="1600" dirty="0" err="1"/>
              <a:t>аристократичної</a:t>
            </a:r>
            <a:r>
              <a:rPr lang="ru-RU" sz="1600" dirty="0"/>
              <a:t> </a:t>
            </a:r>
            <a:r>
              <a:rPr lang="ru-RU" sz="1600" dirty="0" err="1"/>
              <a:t>верхівки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виникнення</a:t>
            </a:r>
            <a:r>
              <a:rPr lang="ru-RU" sz="1600" dirty="0"/>
              <a:t> </a:t>
            </a:r>
            <a:r>
              <a:rPr lang="ru-RU" sz="1600" dirty="0" err="1"/>
              <a:t>було</a:t>
            </a:r>
            <a:r>
              <a:rPr lang="ru-RU" sz="1600" dirty="0"/>
              <a:t> </a:t>
            </a:r>
            <a:r>
              <a:rPr lang="ru-RU" sz="1600" dirty="0" err="1"/>
              <a:t>підготовлене</a:t>
            </a:r>
            <a:r>
              <a:rPr lang="ru-RU" sz="1600" dirty="0"/>
              <a:t> </a:t>
            </a:r>
            <a:r>
              <a:rPr lang="ru-RU" sz="1600" dirty="0" err="1"/>
              <a:t>буржуазними</a:t>
            </a:r>
            <a:r>
              <a:rPr lang="ru-RU" sz="1600" dirty="0"/>
              <a:t> </a:t>
            </a:r>
            <a:r>
              <a:rPr lang="ru-RU" sz="1600" dirty="0" err="1"/>
              <a:t>відносинами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складалися</a:t>
            </a:r>
            <a:r>
              <a:rPr lang="ru-RU" sz="1600" dirty="0"/>
              <a:t> за таких </a:t>
            </a:r>
            <a:r>
              <a:rPr lang="ru-RU" sz="1600" dirty="0" err="1"/>
              <a:t>державних</a:t>
            </a:r>
            <a:r>
              <a:rPr lang="ru-RU" sz="1600" dirty="0"/>
              <a:t> форм </a:t>
            </a:r>
            <a:r>
              <a:rPr lang="ru-RU" sz="1600" dirty="0" err="1"/>
              <a:t>правління</a:t>
            </a:r>
            <a:r>
              <a:rPr lang="ru-RU" sz="1600" dirty="0"/>
              <a:t>, як абсолютизм,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філософської</a:t>
            </a:r>
            <a:r>
              <a:rPr lang="ru-RU" sz="1600" dirty="0"/>
              <a:t> </a:t>
            </a:r>
            <a:r>
              <a:rPr lang="ru-RU" sz="1600" dirty="0" err="1"/>
              <a:t>концепції</a:t>
            </a:r>
            <a:r>
              <a:rPr lang="ru-RU" sz="1600" dirty="0"/>
              <a:t> </a:t>
            </a:r>
            <a:r>
              <a:rPr lang="ru-RU" sz="1600" dirty="0" err="1"/>
              <a:t>раціоналізму</a:t>
            </a:r>
            <a:r>
              <a:rPr lang="ru-RU" sz="1600" dirty="0"/>
              <a:t> (Р. Декарт). </a:t>
            </a:r>
            <a:r>
              <a:rPr lang="ru-RU" sz="1600" dirty="0" err="1"/>
              <a:t>Теоретичне</a:t>
            </a:r>
            <a:r>
              <a:rPr lang="ru-RU" sz="1600" dirty="0"/>
              <a:t> </a:t>
            </a:r>
            <a:r>
              <a:rPr lang="ru-RU" sz="1600" dirty="0" err="1"/>
              <a:t>обгрунтування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напряму</a:t>
            </a:r>
            <a:r>
              <a:rPr lang="ru-RU" sz="1600" dirty="0"/>
              <a:t> дав Н. </a:t>
            </a:r>
            <a:r>
              <a:rPr lang="ru-RU" sz="1600" dirty="0" err="1"/>
              <a:t>Буало</a:t>
            </a:r>
            <a:r>
              <a:rPr lang="ru-RU" sz="1600" dirty="0"/>
              <a:t> у </a:t>
            </a:r>
            <a:r>
              <a:rPr lang="ru-RU" sz="1600" dirty="0" err="1"/>
              <a:t>творі</a:t>
            </a:r>
            <a:r>
              <a:rPr lang="ru-RU" sz="1600" dirty="0"/>
              <a:t> «</a:t>
            </a:r>
            <a:r>
              <a:rPr lang="ru-RU" sz="1600" dirty="0" err="1"/>
              <a:t>Поетичне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». </a:t>
            </a:r>
            <a:r>
              <a:rPr lang="ru-RU" sz="1600" dirty="0" err="1"/>
              <a:t>Мистецтву</a:t>
            </a:r>
            <a:r>
              <a:rPr lang="ru-RU" sz="1600" dirty="0"/>
              <a:t> </a:t>
            </a:r>
            <a:r>
              <a:rPr lang="ru-RU" sz="1600" dirty="0" err="1"/>
              <a:t>класицизму</a:t>
            </a:r>
            <a:r>
              <a:rPr lang="ru-RU" sz="1600" dirty="0"/>
              <a:t> </a:t>
            </a:r>
            <a:r>
              <a:rPr lang="ru-RU" sz="1600" dirty="0" err="1"/>
              <a:t>притаманні</a:t>
            </a:r>
            <a:r>
              <a:rPr lang="ru-RU" sz="1600" dirty="0"/>
              <a:t> </a:t>
            </a:r>
            <a:r>
              <a:rPr lang="ru-RU" sz="1600" dirty="0" err="1"/>
              <a:t>громадянський</a:t>
            </a:r>
            <a:r>
              <a:rPr lang="ru-RU" sz="1600" dirty="0"/>
              <a:t> пафос, </a:t>
            </a:r>
            <a:r>
              <a:rPr lang="ru-RU" sz="1600" dirty="0" err="1"/>
              <a:t>віра</a:t>
            </a:r>
            <a:r>
              <a:rPr lang="ru-RU" sz="1600" dirty="0"/>
              <a:t> у силу </a:t>
            </a:r>
            <a:r>
              <a:rPr lang="ru-RU" sz="1600" dirty="0" err="1"/>
              <a:t>розуму</a:t>
            </a:r>
            <a:r>
              <a:rPr lang="ru-RU" sz="1600" dirty="0"/>
              <a:t>, </a:t>
            </a:r>
            <a:r>
              <a:rPr lang="ru-RU" sz="1600" dirty="0" err="1"/>
              <a:t>чіткість</a:t>
            </a:r>
            <a:r>
              <a:rPr lang="ru-RU" sz="1600" dirty="0"/>
              <a:t>, </a:t>
            </a:r>
            <a:r>
              <a:rPr lang="ru-RU" sz="1600" dirty="0" err="1"/>
              <a:t>якість</a:t>
            </a:r>
            <a:r>
              <a:rPr lang="ru-RU" sz="1600" dirty="0"/>
              <a:t>, </a:t>
            </a:r>
            <a:r>
              <a:rPr lang="ru-RU" sz="1600" dirty="0" err="1"/>
              <a:t>велич</a:t>
            </a:r>
            <a:r>
              <a:rPr lang="ru-RU" sz="1600" dirty="0"/>
              <a:t>, </a:t>
            </a:r>
            <a:r>
              <a:rPr lang="ru-RU" sz="1600" dirty="0" err="1"/>
              <a:t>певний</a:t>
            </a:r>
            <a:r>
              <a:rPr lang="ru-RU" sz="1600" dirty="0"/>
              <a:t> </a:t>
            </a:r>
            <a:r>
              <a:rPr lang="ru-RU" sz="1600" dirty="0" err="1"/>
              <a:t>поетичний</a:t>
            </a:r>
            <a:r>
              <a:rPr lang="ru-RU" sz="1600" dirty="0"/>
              <a:t> стиль </a:t>
            </a:r>
            <a:r>
              <a:rPr lang="ru-RU" sz="1600" dirty="0" err="1"/>
              <a:t>мови</a:t>
            </a:r>
            <a:r>
              <a:rPr lang="ru-RU" sz="1600" dirty="0"/>
              <a:t>, </a:t>
            </a:r>
            <a:r>
              <a:rPr lang="ru-RU" sz="1600" dirty="0" err="1"/>
              <a:t>віршовий</a:t>
            </a:r>
            <a:r>
              <a:rPr lang="ru-RU" sz="1600" dirty="0"/>
              <a:t> </a:t>
            </a:r>
            <a:r>
              <a:rPr lang="ru-RU" sz="1600" dirty="0" err="1"/>
              <a:t>розмір</a:t>
            </a:r>
            <a:r>
              <a:rPr lang="ru-RU" sz="1600" dirty="0"/>
              <a:t> (П. Корнель, Ж. </a:t>
            </a:r>
            <a:r>
              <a:rPr lang="ru-RU" sz="1600" dirty="0" err="1"/>
              <a:t>Расін</a:t>
            </a:r>
            <a:r>
              <a:rPr lang="ru-RU" sz="1600" dirty="0"/>
              <a:t>, Ж.-Б. </a:t>
            </a:r>
            <a:r>
              <a:rPr lang="ru-RU" sz="1600" dirty="0" err="1"/>
              <a:t>Мольєр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52" y="206062"/>
            <a:ext cx="4525113" cy="3011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06" y="3399192"/>
            <a:ext cx="4542284" cy="29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184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456" y="231820"/>
            <a:ext cx="11681138" cy="6400800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Сентименталізм</a:t>
            </a:r>
            <a:r>
              <a:rPr lang="ru-RU" sz="1600" dirty="0"/>
              <a:t> — </a:t>
            </a:r>
            <a:r>
              <a:rPr lang="ru-RU" sz="1600" dirty="0" err="1"/>
              <a:t>художній</a:t>
            </a:r>
            <a:r>
              <a:rPr lang="ru-RU" sz="1600" dirty="0"/>
              <a:t> </a:t>
            </a:r>
            <a:r>
              <a:rPr lang="ru-RU" sz="1600" dirty="0" err="1"/>
              <a:t>напрям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виник</a:t>
            </a:r>
            <a:r>
              <a:rPr lang="ru-RU" sz="1600" dirty="0"/>
              <a:t> на </a:t>
            </a:r>
            <a:r>
              <a:rPr lang="ru-RU" sz="1600" dirty="0" err="1"/>
              <a:t>противагу</a:t>
            </a:r>
            <a:r>
              <a:rPr lang="ru-RU" sz="1600" dirty="0"/>
              <a:t> </a:t>
            </a:r>
            <a:r>
              <a:rPr lang="ru-RU" sz="1600" dirty="0" err="1"/>
              <a:t>вигадливому</a:t>
            </a:r>
            <a:r>
              <a:rPr lang="ru-RU" sz="1600" dirty="0"/>
              <a:t> аристократичному </a:t>
            </a:r>
            <a:r>
              <a:rPr lang="ru-RU" sz="1600" dirty="0" err="1"/>
              <a:t>мистецтву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апелює</a:t>
            </a:r>
            <a:r>
              <a:rPr lang="ru-RU" sz="1600" dirty="0"/>
              <a:t> до </a:t>
            </a:r>
            <a:r>
              <a:rPr lang="ru-RU" sz="1600" dirty="0" err="1"/>
              <a:t>почуттів</a:t>
            </a:r>
            <a:r>
              <a:rPr lang="ru-RU" sz="1600" dirty="0"/>
              <a:t> людей, </a:t>
            </a:r>
            <a:r>
              <a:rPr lang="ru-RU" sz="1600" dirty="0" err="1"/>
              <a:t>ідеалізує</a:t>
            </a:r>
            <a:r>
              <a:rPr lang="ru-RU" sz="1600" dirty="0"/>
              <a:t> </a:t>
            </a:r>
            <a:r>
              <a:rPr lang="ru-RU" sz="1600" dirty="0" err="1"/>
              <a:t>добропорядність</a:t>
            </a:r>
            <a:r>
              <a:rPr lang="ru-RU" sz="1600" dirty="0"/>
              <a:t> </a:t>
            </a:r>
            <a:r>
              <a:rPr lang="ru-RU" sz="1600" dirty="0" err="1"/>
              <a:t>героїв</a:t>
            </a:r>
            <a:r>
              <a:rPr lang="ru-RU" sz="1600" dirty="0"/>
              <a:t> і </a:t>
            </a:r>
            <a:r>
              <a:rPr lang="ru-RU" sz="1600" dirty="0" err="1"/>
              <a:t>протиставляє</a:t>
            </a:r>
            <a:r>
              <a:rPr lang="ru-RU" sz="1600" dirty="0"/>
              <a:t> злу добро. </a:t>
            </a:r>
            <a:r>
              <a:rPr lang="ru-RU" sz="1600" dirty="0" err="1"/>
              <a:t>Сентименталізм</a:t>
            </a:r>
            <a:r>
              <a:rPr lang="ru-RU" sz="1600" dirty="0"/>
              <a:t> </a:t>
            </a:r>
            <a:r>
              <a:rPr lang="ru-RU" sz="1600" dirty="0" err="1"/>
              <a:t>звертається</a:t>
            </a:r>
            <a:r>
              <a:rPr lang="ru-RU" sz="1600" dirty="0"/>
              <a:t> до </a:t>
            </a:r>
            <a:r>
              <a:rPr lang="ru-RU" sz="1600" dirty="0" err="1"/>
              <a:t>дійсності</a:t>
            </a:r>
            <a:r>
              <a:rPr lang="ru-RU" sz="1600" dirty="0"/>
              <a:t>, але, на </a:t>
            </a:r>
            <a:r>
              <a:rPr lang="ru-RU" sz="1600" dirty="0" err="1"/>
              <a:t>відміну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реалізму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є </a:t>
            </a:r>
            <a:r>
              <a:rPr lang="ru-RU" sz="1600" dirty="0" err="1"/>
              <a:t>наївним</a:t>
            </a:r>
            <a:r>
              <a:rPr lang="ru-RU" sz="1600" dirty="0"/>
              <a:t>, </a:t>
            </a:r>
            <a:r>
              <a:rPr lang="ru-RU" sz="1600" dirty="0" err="1"/>
              <a:t>ідеалістичним</a:t>
            </a:r>
            <a:r>
              <a:rPr lang="ru-RU" sz="1600" dirty="0"/>
              <a:t> в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сприйнятті</a:t>
            </a:r>
            <a:r>
              <a:rPr lang="ru-RU" sz="1600" dirty="0"/>
              <a:t> (Ж.-Ж. Руссо, Ж.-Б. </a:t>
            </a:r>
            <a:r>
              <a:rPr lang="ru-RU" sz="1600" dirty="0" err="1"/>
              <a:t>Грьоз</a:t>
            </a:r>
            <a:r>
              <a:rPr lang="ru-RU" sz="1600" dirty="0"/>
              <a:t>, М. </a:t>
            </a:r>
            <a:r>
              <a:rPr lang="ru-RU" sz="1600" dirty="0" err="1"/>
              <a:t>Карамзін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.). </a:t>
            </a:r>
            <a:r>
              <a:rPr lang="ru-RU" sz="1600" dirty="0" err="1"/>
              <a:t>Сентименталізм</a:t>
            </a:r>
            <a:r>
              <a:rPr lang="ru-RU" sz="1600" dirty="0"/>
              <a:t> </a:t>
            </a:r>
            <a:r>
              <a:rPr lang="ru-RU" sz="1600" dirty="0" err="1"/>
              <a:t>ідеалізує</a:t>
            </a:r>
            <a:r>
              <a:rPr lang="ru-RU" sz="1600" dirty="0"/>
              <a:t> теми </a:t>
            </a:r>
            <a:r>
              <a:rPr lang="ru-RU" sz="1600" dirty="0" err="1"/>
              <a:t>природи</a:t>
            </a:r>
            <a:r>
              <a:rPr lang="ru-RU" sz="1600" dirty="0"/>
              <a:t> </a:t>
            </a:r>
            <a:r>
              <a:rPr lang="ru-RU" sz="1600" dirty="0" err="1"/>
              <a:t>сільського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, </a:t>
            </a:r>
            <a:r>
              <a:rPr lang="ru-RU" sz="1600" dirty="0" err="1"/>
              <a:t>патріархальності</a:t>
            </a:r>
            <a:r>
              <a:rPr lang="ru-RU" sz="1600" dirty="0"/>
              <a:t>, </a:t>
            </a:r>
            <a:r>
              <a:rPr lang="ru-RU" sz="1600" dirty="0" err="1"/>
              <a:t>високої</a:t>
            </a:r>
            <a:r>
              <a:rPr lang="ru-RU" sz="1600" dirty="0"/>
              <a:t> </a:t>
            </a:r>
            <a:r>
              <a:rPr lang="ru-RU" sz="1600" dirty="0" err="1"/>
              <a:t>любові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започаткував</a:t>
            </a:r>
            <a:r>
              <a:rPr lang="ru-RU" sz="1600" dirty="0"/>
              <a:t> </a:t>
            </a:r>
            <a:r>
              <a:rPr lang="ru-RU" sz="1600" dirty="0" err="1"/>
              <a:t>такі</a:t>
            </a:r>
            <a:r>
              <a:rPr lang="ru-RU" sz="1600" dirty="0"/>
              <a:t> </a:t>
            </a:r>
            <a:r>
              <a:rPr lang="ru-RU" sz="1600" dirty="0" err="1"/>
              <a:t>жанри</a:t>
            </a:r>
            <a:r>
              <a:rPr lang="ru-RU" sz="1600" dirty="0"/>
              <a:t>, як </a:t>
            </a:r>
            <a:r>
              <a:rPr lang="ru-RU" sz="1600" dirty="0" err="1"/>
              <a:t>елегія</a:t>
            </a:r>
            <a:r>
              <a:rPr lang="ru-RU" sz="1600" dirty="0"/>
              <a:t>, </a:t>
            </a:r>
            <a:r>
              <a:rPr lang="ru-RU" sz="1600" dirty="0" err="1"/>
              <a:t>кладовищенська</a:t>
            </a:r>
            <a:r>
              <a:rPr lang="ru-RU" sz="1600" dirty="0"/>
              <a:t> </a:t>
            </a:r>
            <a:r>
              <a:rPr lang="ru-RU" sz="1600" dirty="0" err="1"/>
              <a:t>лірика</a:t>
            </a:r>
            <a:r>
              <a:rPr lang="ru-RU" sz="1600" dirty="0"/>
              <a:t> </a:t>
            </a:r>
            <a:r>
              <a:rPr lang="ru-RU" sz="1600" dirty="0" err="1"/>
              <a:t>слізливих</a:t>
            </a:r>
            <a:r>
              <a:rPr lang="ru-RU" sz="1600" dirty="0"/>
              <a:t> </a:t>
            </a:r>
            <a:r>
              <a:rPr lang="ru-RU" sz="1600" dirty="0" err="1"/>
              <a:t>комедій</a:t>
            </a:r>
            <a:r>
              <a:rPr lang="ru-RU" sz="1600" dirty="0"/>
              <a:t>, </a:t>
            </a:r>
            <a:r>
              <a:rPr lang="ru-RU" sz="1600" dirty="0" err="1"/>
              <a:t>міщанська</a:t>
            </a:r>
            <a:r>
              <a:rPr lang="ru-RU" sz="1600" dirty="0"/>
              <a:t> драма, </a:t>
            </a:r>
            <a:r>
              <a:rPr lang="ru-RU" sz="1600" dirty="0" err="1"/>
              <a:t>чуттєва</a:t>
            </a:r>
            <a:r>
              <a:rPr lang="ru-RU" sz="1600" dirty="0"/>
              <a:t> </a:t>
            </a:r>
            <a:r>
              <a:rPr lang="ru-RU" sz="1600" dirty="0" err="1"/>
              <a:t>повість</a:t>
            </a:r>
            <a:r>
              <a:rPr lang="ru-RU" sz="1600" dirty="0"/>
              <a:t>, </a:t>
            </a:r>
            <a:r>
              <a:rPr lang="ru-RU" sz="1600" dirty="0" err="1"/>
              <a:t>пригодницький</a:t>
            </a:r>
            <a:r>
              <a:rPr lang="ru-RU" sz="1600" dirty="0"/>
              <a:t> жанр </a:t>
            </a:r>
            <a:r>
              <a:rPr lang="ru-RU" sz="1600" dirty="0" err="1"/>
              <a:t>тощо</a:t>
            </a:r>
            <a:r>
              <a:rPr lang="ru-RU" sz="1600" dirty="0"/>
              <a:t>. </a:t>
            </a:r>
            <a:r>
              <a:rPr lang="ru-RU" sz="1600" dirty="0" err="1"/>
              <a:t>Сентименталізм</a:t>
            </a:r>
            <a:r>
              <a:rPr lang="ru-RU" sz="1600" dirty="0"/>
              <a:t> </a:t>
            </a:r>
            <a:r>
              <a:rPr lang="ru-RU" sz="1600" dirty="0" err="1"/>
              <a:t>існував</a:t>
            </a:r>
            <a:r>
              <a:rPr lang="ru-RU" sz="1600" dirty="0"/>
              <a:t> у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європейських</a:t>
            </a:r>
            <a:r>
              <a:rPr lang="ru-RU" sz="1600" dirty="0"/>
              <a:t> </a:t>
            </a:r>
            <a:r>
              <a:rPr lang="ru-RU" sz="1600" dirty="0" err="1"/>
              <a:t>художніх</a:t>
            </a:r>
            <a:r>
              <a:rPr lang="ru-RU" sz="1600" dirty="0"/>
              <a:t> культурах (</a:t>
            </a:r>
            <a:r>
              <a:rPr lang="ru-RU" sz="1600" dirty="0" err="1"/>
              <a:t>німецькій</a:t>
            </a:r>
            <a:r>
              <a:rPr lang="ru-RU" sz="1600" dirty="0"/>
              <a:t>, </a:t>
            </a:r>
            <a:r>
              <a:rPr lang="ru-RU" sz="1600" dirty="0" err="1"/>
              <a:t>французькій</a:t>
            </a:r>
            <a:r>
              <a:rPr lang="ru-RU" sz="1600" dirty="0"/>
              <a:t>, </a:t>
            </a:r>
            <a:r>
              <a:rPr lang="ru-RU" sz="1600" dirty="0" err="1"/>
              <a:t>російській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.).</a:t>
            </a:r>
          </a:p>
          <a:p>
            <a:pPr marL="0" indent="0">
              <a:buNone/>
            </a:pPr>
            <a:r>
              <a:rPr lang="ru-RU" sz="1600" dirty="0"/>
              <a:t>Романтизм — </a:t>
            </a:r>
            <a:r>
              <a:rPr lang="ru-RU" sz="1600" dirty="0" err="1"/>
              <a:t>художній</a:t>
            </a:r>
            <a:r>
              <a:rPr lang="ru-RU" sz="1600" dirty="0"/>
              <a:t> </a:t>
            </a:r>
            <a:r>
              <a:rPr lang="ru-RU" sz="1600" dirty="0" err="1"/>
              <a:t>напрям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з’явився</a:t>
            </a:r>
            <a:r>
              <a:rPr lang="ru-RU" sz="1600" dirty="0"/>
              <a:t> </a:t>
            </a:r>
            <a:r>
              <a:rPr lang="ru-RU" sz="1600" dirty="0" err="1"/>
              <a:t>наприкінці</a:t>
            </a:r>
            <a:r>
              <a:rPr lang="ru-RU" sz="1600" dirty="0"/>
              <a:t> </a:t>
            </a:r>
            <a:r>
              <a:rPr lang="fr-FR" sz="1600" dirty="0"/>
              <a:t>XVIII </a:t>
            </a:r>
            <a:r>
              <a:rPr lang="ru-RU" sz="1600" dirty="0"/>
              <a:t>ст. і </a:t>
            </a:r>
            <a:r>
              <a:rPr lang="ru-RU" sz="1600" dirty="0" err="1"/>
              <a:t>був</a:t>
            </a:r>
            <a:r>
              <a:rPr lang="ru-RU" sz="1600" dirty="0"/>
              <a:t> </a:t>
            </a:r>
            <a:r>
              <a:rPr lang="ru-RU" sz="1600" dirty="0" err="1"/>
              <a:t>зумовлений</a:t>
            </a:r>
            <a:r>
              <a:rPr lang="ru-RU" sz="1600" dirty="0"/>
              <a:t> великими </a:t>
            </a:r>
            <a:r>
              <a:rPr lang="ru-RU" sz="1600" dirty="0" err="1"/>
              <a:t>соціально-економічними</a:t>
            </a:r>
            <a:r>
              <a:rPr lang="ru-RU" sz="1600" dirty="0"/>
              <a:t> і </a:t>
            </a:r>
            <a:r>
              <a:rPr lang="ru-RU" sz="1600" dirty="0" err="1"/>
              <a:t>політичними</a:t>
            </a:r>
            <a:r>
              <a:rPr lang="ru-RU" sz="1600" dirty="0"/>
              <a:t> </a:t>
            </a:r>
            <a:r>
              <a:rPr lang="ru-RU" sz="1600" dirty="0" err="1"/>
              <a:t>подіями</a:t>
            </a:r>
            <a:r>
              <a:rPr lang="ru-RU" sz="1600" dirty="0"/>
              <a:t> того часу, </a:t>
            </a:r>
            <a:r>
              <a:rPr lang="ru-RU" sz="1600" dirty="0" err="1"/>
              <a:t>наприклад</a:t>
            </a:r>
            <a:r>
              <a:rPr lang="ru-RU" sz="1600" dirty="0"/>
              <a:t> </a:t>
            </a:r>
            <a:r>
              <a:rPr lang="ru-RU" sz="1600" dirty="0" err="1"/>
              <a:t>передреволюційними</a:t>
            </a:r>
            <a:r>
              <a:rPr lang="ru-RU" sz="1600" dirty="0"/>
              <a:t> і </a:t>
            </a:r>
            <a:r>
              <a:rPr lang="ru-RU" sz="1600" dirty="0" err="1"/>
              <a:t>пореволюційними</a:t>
            </a:r>
            <a:r>
              <a:rPr lang="ru-RU" sz="1600" dirty="0"/>
              <a:t> </a:t>
            </a:r>
            <a:r>
              <a:rPr lang="ru-RU" sz="1600" dirty="0" err="1"/>
              <a:t>подіями</a:t>
            </a:r>
            <a:r>
              <a:rPr lang="ru-RU" sz="1600" dirty="0"/>
              <a:t> у </a:t>
            </a:r>
            <a:r>
              <a:rPr lang="ru-RU" sz="1600" dirty="0" err="1"/>
              <a:t>Франції</a:t>
            </a:r>
            <a:r>
              <a:rPr lang="ru-RU" sz="1600" dirty="0"/>
              <a:t> </a:t>
            </a:r>
            <a:r>
              <a:rPr lang="ru-RU" sz="1600" dirty="0" err="1"/>
              <a:t>останньої</a:t>
            </a:r>
            <a:r>
              <a:rPr lang="ru-RU" sz="1600" dirty="0"/>
              <a:t> </a:t>
            </a:r>
            <a:r>
              <a:rPr lang="ru-RU" sz="1600" dirty="0" err="1"/>
              <a:t>чверті</a:t>
            </a:r>
            <a:r>
              <a:rPr lang="ru-RU" sz="1600" dirty="0"/>
              <a:t> </a:t>
            </a:r>
            <a:r>
              <a:rPr lang="fr-FR" sz="1600" dirty="0"/>
              <a:t>XVIII </a:t>
            </a:r>
            <a:r>
              <a:rPr lang="ru-RU" sz="1600" dirty="0"/>
              <a:t>ст. В </a:t>
            </a:r>
            <a:r>
              <a:rPr lang="ru-RU" sz="1600" dirty="0" err="1"/>
              <a:t>основі</a:t>
            </a:r>
            <a:r>
              <a:rPr lang="ru-RU" sz="1600" dirty="0"/>
              <a:t> романтизму </a:t>
            </a:r>
            <a:r>
              <a:rPr lang="ru-RU" sz="1600" dirty="0" err="1"/>
              <a:t>лежить</a:t>
            </a:r>
            <a:r>
              <a:rPr lang="ru-RU" sz="1600" dirty="0"/>
              <a:t> </a:t>
            </a:r>
            <a:r>
              <a:rPr lang="ru-RU" sz="1600" dirty="0" err="1"/>
              <a:t>концепція</a:t>
            </a:r>
            <a:r>
              <a:rPr lang="ru-RU" sz="1600" dirty="0"/>
              <a:t> </a:t>
            </a:r>
            <a:r>
              <a:rPr lang="ru-RU" sz="1600" dirty="0" err="1"/>
              <a:t>безсмертя</a:t>
            </a:r>
            <a:r>
              <a:rPr lang="ru-RU" sz="1600" dirty="0"/>
              <a:t> зла і </a:t>
            </a:r>
            <a:r>
              <a:rPr lang="ru-RU" sz="1600" dirty="0" err="1"/>
              <a:t>вічної</a:t>
            </a:r>
            <a:r>
              <a:rPr lang="ru-RU" sz="1600" dirty="0"/>
              <a:t> </a:t>
            </a:r>
            <a:r>
              <a:rPr lang="ru-RU" sz="1600" dirty="0" err="1"/>
              <a:t>боротьби</a:t>
            </a:r>
            <a:r>
              <a:rPr lang="ru-RU" sz="1600" dirty="0"/>
              <a:t> з ним.</a:t>
            </a:r>
          </a:p>
          <a:p>
            <a:pPr marL="0" indent="0">
              <a:buNone/>
            </a:pPr>
            <a:r>
              <a:rPr lang="ru-RU" sz="1600" dirty="0"/>
              <a:t>Романтики створили образ </a:t>
            </a:r>
            <a:r>
              <a:rPr lang="ru-RU" sz="1600" dirty="0" err="1"/>
              <a:t>ідеального</a:t>
            </a:r>
            <a:r>
              <a:rPr lang="ru-RU" sz="1600" dirty="0"/>
              <a:t> героя,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бореться</a:t>
            </a:r>
            <a:r>
              <a:rPr lang="ru-RU" sz="1600" dirty="0"/>
              <a:t> з </a:t>
            </a:r>
            <a:r>
              <a:rPr lang="ru-RU" sz="1600" dirty="0" err="1"/>
              <a:t>несправедливістю</a:t>
            </a:r>
            <a:r>
              <a:rPr lang="ru-RU" sz="1600" dirty="0"/>
              <a:t>, злом. Вони </a:t>
            </a:r>
            <a:r>
              <a:rPr lang="ru-RU" sz="1600" dirty="0" err="1"/>
              <a:t>звернулися</a:t>
            </a:r>
            <a:r>
              <a:rPr lang="ru-RU" sz="1600" dirty="0"/>
              <a:t> до </a:t>
            </a:r>
            <a:r>
              <a:rPr lang="ru-RU" sz="1600" dirty="0" err="1"/>
              <a:t>спадщини</a:t>
            </a:r>
            <a:r>
              <a:rPr lang="ru-RU" sz="1600" dirty="0"/>
              <a:t> </a:t>
            </a:r>
            <a:r>
              <a:rPr lang="ru-RU" sz="1600" dirty="0" err="1"/>
              <a:t>середньовічного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, до </a:t>
            </a:r>
            <a:r>
              <a:rPr lang="ru-RU" sz="1600" dirty="0" err="1"/>
              <a:t>християнських</a:t>
            </a:r>
            <a:r>
              <a:rPr lang="ru-RU" sz="1600" dirty="0"/>
              <a:t> </a:t>
            </a:r>
            <a:r>
              <a:rPr lang="ru-RU" sz="1600" dirty="0" err="1"/>
              <a:t>ідей</a:t>
            </a:r>
            <a:r>
              <a:rPr lang="ru-RU" sz="1600" dirty="0"/>
              <a:t>, </a:t>
            </a:r>
            <a:r>
              <a:rPr lang="ru-RU" sz="1600" dirty="0" err="1"/>
              <a:t>акцентуючи</a:t>
            </a:r>
            <a:r>
              <a:rPr lang="ru-RU" sz="1600" dirty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 на </a:t>
            </a:r>
            <a:r>
              <a:rPr lang="ru-RU" sz="1600" dirty="0" err="1"/>
              <a:t>внутрішньому</a:t>
            </a:r>
            <a:r>
              <a:rPr lang="ru-RU" sz="1600" dirty="0"/>
              <a:t> </a:t>
            </a:r>
            <a:r>
              <a:rPr lang="ru-RU" sz="1600" dirty="0" err="1"/>
              <a:t>світі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. </a:t>
            </a:r>
            <a:r>
              <a:rPr lang="ru-RU" sz="1600" dirty="0" err="1"/>
              <a:t>Особистість</a:t>
            </a:r>
            <a:r>
              <a:rPr lang="ru-RU" sz="1600" dirty="0"/>
              <a:t> для </a:t>
            </a:r>
            <a:r>
              <a:rPr lang="ru-RU" sz="1600" dirty="0" err="1"/>
              <a:t>романтиків</a:t>
            </a:r>
            <a:r>
              <a:rPr lang="ru-RU" sz="1600" dirty="0"/>
              <a:t> — </a:t>
            </a:r>
            <a:r>
              <a:rPr lang="ru-RU" sz="1600" dirty="0" err="1"/>
              <a:t>це</a:t>
            </a:r>
            <a:r>
              <a:rPr lang="ru-RU" sz="1600" dirty="0"/>
              <a:t> увесь </a:t>
            </a:r>
            <a:r>
              <a:rPr lang="ru-RU" sz="1600" dirty="0" err="1"/>
              <a:t>Всесвіт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своїми</a:t>
            </a:r>
            <a:r>
              <a:rPr lang="ru-RU" sz="1600" dirty="0"/>
              <a:t> </a:t>
            </a:r>
            <a:r>
              <a:rPr lang="ru-RU" sz="1600" dirty="0" err="1"/>
              <a:t>світлими</a:t>
            </a:r>
            <a:r>
              <a:rPr lang="ru-RU" sz="1600" dirty="0"/>
              <a:t> та </a:t>
            </a:r>
            <a:r>
              <a:rPr lang="ru-RU" sz="1600" dirty="0" err="1"/>
              <a:t>темними</a:t>
            </a:r>
            <a:r>
              <a:rPr lang="ru-RU" sz="1600" dirty="0"/>
              <a:t> сторонами. Вони породили культ </a:t>
            </a:r>
            <a:r>
              <a:rPr lang="ru-RU" sz="1600" dirty="0" err="1"/>
              <a:t>індивідуальності</a:t>
            </a:r>
            <a:r>
              <a:rPr lang="ru-RU" sz="1600" dirty="0"/>
              <a:t>, </a:t>
            </a:r>
            <a:r>
              <a:rPr lang="ru-RU" sz="1600" dirty="0" err="1"/>
              <a:t>протиставляючи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високі</a:t>
            </a:r>
            <a:r>
              <a:rPr lang="ru-RU" sz="1600" dirty="0"/>
              <a:t> </a:t>
            </a:r>
            <a:r>
              <a:rPr lang="ru-RU" sz="1600" dirty="0" err="1"/>
              <a:t>поривання</a:t>
            </a:r>
            <a:r>
              <a:rPr lang="ru-RU" sz="1600" dirty="0"/>
              <a:t> </a:t>
            </a:r>
            <a:r>
              <a:rPr lang="ru-RU" sz="1600" dirty="0" err="1"/>
              <a:t>існуючій</a:t>
            </a:r>
            <a:r>
              <a:rPr lang="ru-RU" sz="1600" dirty="0"/>
              <a:t> </a:t>
            </a:r>
            <a:r>
              <a:rPr lang="ru-RU" sz="1600" dirty="0" err="1"/>
              <a:t>дійсності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83" y="130239"/>
            <a:ext cx="3532099" cy="3735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721" y="3769364"/>
            <a:ext cx="4447840" cy="29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9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3335" y="270456"/>
            <a:ext cx="11668259" cy="633640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dirty="0" err="1"/>
              <a:t>Абстракціонізм</a:t>
            </a:r>
            <a:r>
              <a:rPr lang="ru-RU" sz="1600" dirty="0"/>
              <a:t> — </a:t>
            </a:r>
            <a:r>
              <a:rPr lang="ru-RU" sz="1600" dirty="0" err="1"/>
              <a:t>напрям</a:t>
            </a:r>
            <a:r>
              <a:rPr lang="ru-RU" sz="1600" dirty="0"/>
              <a:t>, в </a:t>
            </a:r>
            <a:r>
              <a:rPr lang="ru-RU" sz="1600" dirty="0" err="1"/>
              <a:t>якому</a:t>
            </a:r>
            <a:r>
              <a:rPr lang="ru-RU" sz="1600" dirty="0"/>
              <a:t> художники, </a:t>
            </a:r>
            <a:r>
              <a:rPr lang="ru-RU" sz="1600" dirty="0" err="1"/>
              <a:t>відкинувши</a:t>
            </a:r>
            <a:r>
              <a:rPr lang="ru-RU" sz="1600" dirty="0"/>
              <a:t> </a:t>
            </a:r>
            <a:r>
              <a:rPr lang="ru-RU" sz="1600" dirty="0" err="1"/>
              <a:t>об’єктивну</a:t>
            </a:r>
            <a:r>
              <a:rPr lang="ru-RU" sz="1600" dirty="0"/>
              <a:t> </a:t>
            </a:r>
            <a:r>
              <a:rPr lang="ru-RU" sz="1600" dirty="0" err="1"/>
              <a:t>дійсність</a:t>
            </a:r>
            <a:r>
              <a:rPr lang="ru-RU" sz="1600" dirty="0"/>
              <a:t>, </a:t>
            </a:r>
            <a:r>
              <a:rPr lang="ru-RU" sz="1600" dirty="0" err="1"/>
              <a:t>намагаються</a:t>
            </a:r>
            <a:r>
              <a:rPr lang="ru-RU" sz="1600" dirty="0"/>
              <a:t> </a:t>
            </a:r>
            <a:r>
              <a:rPr lang="ru-RU" sz="1600" dirty="0" err="1"/>
              <a:t>створити</a:t>
            </a:r>
            <a:r>
              <a:rPr lang="ru-RU" sz="1600" dirty="0"/>
              <a:t> </a:t>
            </a:r>
            <a:r>
              <a:rPr lang="ru-RU" sz="1600" dirty="0" err="1"/>
              <a:t>нову</a:t>
            </a:r>
            <a:r>
              <a:rPr lang="ru-RU" sz="1600" dirty="0"/>
              <a:t>, </a:t>
            </a:r>
            <a:r>
              <a:rPr lang="ru-RU" sz="1600" dirty="0" err="1"/>
              <a:t>суб’єктивну</a:t>
            </a:r>
            <a:r>
              <a:rPr lang="ru-RU" sz="1600" dirty="0"/>
              <a:t> </a:t>
            </a:r>
            <a:r>
              <a:rPr lang="ru-RU" sz="1600" dirty="0" err="1"/>
              <a:t>реальність</a:t>
            </a:r>
            <a:r>
              <a:rPr lang="ru-RU" sz="1600" dirty="0"/>
              <a:t>, яка заснована на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чуттях</a:t>
            </a:r>
            <a:r>
              <a:rPr lang="ru-RU" sz="1600" dirty="0"/>
              <a:t> і думках. Основоположниками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напряму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В. </a:t>
            </a:r>
            <a:r>
              <a:rPr lang="ru-RU" sz="1600" dirty="0" err="1"/>
              <a:t>Кандинський</a:t>
            </a:r>
            <a:r>
              <a:rPr lang="ru-RU" sz="1600" dirty="0"/>
              <a:t>, К. Малевич, П. </a:t>
            </a:r>
            <a:r>
              <a:rPr lang="ru-RU" sz="1600" dirty="0" err="1"/>
              <a:t>Мон-дріан</a:t>
            </a:r>
            <a:r>
              <a:rPr lang="ru-RU" sz="1600" dirty="0"/>
              <a:t>. </a:t>
            </a:r>
            <a:r>
              <a:rPr lang="ru-RU" sz="1600" dirty="0" err="1"/>
              <a:t>Абстракціоністи</a:t>
            </a:r>
            <a:r>
              <a:rPr lang="ru-RU" sz="1600" dirty="0"/>
              <a:t> </a:t>
            </a:r>
            <a:r>
              <a:rPr lang="ru-RU" sz="1600" dirty="0" err="1"/>
              <a:t>апелюють</a:t>
            </a:r>
            <a:r>
              <a:rPr lang="ru-RU" sz="1600" dirty="0"/>
              <a:t> до </a:t>
            </a:r>
            <a:r>
              <a:rPr lang="ru-RU" sz="1600" dirty="0" err="1"/>
              <a:t>кольору</a:t>
            </a:r>
            <a:r>
              <a:rPr lang="ru-RU" sz="1600" dirty="0"/>
              <a:t>, </a:t>
            </a:r>
            <a:r>
              <a:rPr lang="ru-RU" sz="1600" dirty="0" err="1"/>
              <a:t>зводячи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до </a:t>
            </a:r>
            <a:r>
              <a:rPr lang="ru-RU" sz="1600" dirty="0" err="1"/>
              <a:t>абсолюту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до </a:t>
            </a:r>
            <a:r>
              <a:rPr lang="ru-RU" sz="1600" dirty="0" err="1"/>
              <a:t>різних</a:t>
            </a:r>
            <a:r>
              <a:rPr lang="ru-RU" sz="1600" dirty="0"/>
              <a:t> </a:t>
            </a:r>
            <a:r>
              <a:rPr lang="ru-RU" sz="1600" dirty="0" err="1"/>
              <a:t>геометричних</a:t>
            </a:r>
            <a:r>
              <a:rPr lang="ru-RU" sz="1600" dirty="0"/>
              <a:t> </a:t>
            </a:r>
            <a:r>
              <a:rPr lang="ru-RU" sz="1600" dirty="0" err="1"/>
              <a:t>фігур</a:t>
            </a:r>
            <a:r>
              <a:rPr lang="ru-RU" sz="1600" dirty="0"/>
              <a:t>, </a:t>
            </a:r>
            <a:r>
              <a:rPr lang="ru-RU" sz="1600" dirty="0" err="1"/>
              <a:t>інколи</a:t>
            </a:r>
            <a:r>
              <a:rPr lang="ru-RU" sz="1600" dirty="0"/>
              <a:t> </a:t>
            </a:r>
            <a:r>
              <a:rPr lang="ru-RU" sz="1600" dirty="0" err="1"/>
              <a:t>цілком</a:t>
            </a:r>
            <a:r>
              <a:rPr lang="ru-RU" sz="1600" dirty="0"/>
              <a:t> </a:t>
            </a:r>
            <a:r>
              <a:rPr lang="ru-RU" sz="1600" dirty="0" err="1"/>
              <a:t>заперечуючи</a:t>
            </a:r>
            <a:r>
              <a:rPr lang="ru-RU" sz="1600" dirty="0"/>
              <a:t> </a:t>
            </a:r>
            <a:r>
              <a:rPr lang="ru-RU" sz="1600" dirty="0" err="1"/>
              <a:t>зв’язок</a:t>
            </a:r>
            <a:r>
              <a:rPr lang="ru-RU" sz="1600" dirty="0"/>
              <a:t> з </a:t>
            </a:r>
            <a:r>
              <a:rPr lang="ru-RU" sz="1600" dirty="0" err="1"/>
              <a:t>дійсністю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Абстракціонізм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виник</a:t>
            </a:r>
            <a:r>
              <a:rPr lang="ru-RU" sz="1600" dirty="0"/>
              <a:t> на початку </a:t>
            </a:r>
            <a:r>
              <a:rPr lang="fr-FR" sz="1600" dirty="0"/>
              <a:t>XX </a:t>
            </a:r>
            <a:r>
              <a:rPr lang="ru-RU" sz="1600" dirty="0"/>
              <a:t>ст., </a:t>
            </a:r>
            <a:r>
              <a:rPr lang="ru-RU" sz="1600" dirty="0" err="1"/>
              <a:t>набув</a:t>
            </a:r>
            <a:r>
              <a:rPr lang="ru-RU" sz="1600" dirty="0"/>
              <a:t> широкого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другої</a:t>
            </a:r>
            <a:r>
              <a:rPr lang="ru-RU" sz="1600" dirty="0"/>
              <a:t> </a:t>
            </a:r>
            <a:r>
              <a:rPr lang="ru-RU" sz="1600" dirty="0" err="1"/>
              <a:t>світової</a:t>
            </a:r>
            <a:r>
              <a:rPr lang="ru-RU" sz="1600" dirty="0"/>
              <a:t> </a:t>
            </a:r>
            <a:r>
              <a:rPr lang="ru-RU" sz="1600" dirty="0" err="1"/>
              <a:t>війни</a:t>
            </a:r>
            <a:r>
              <a:rPr lang="ru-RU" sz="1600" dirty="0"/>
              <a:t> у </a:t>
            </a:r>
            <a:r>
              <a:rPr lang="ru-RU" sz="1600" dirty="0" err="1"/>
              <a:t>європейських</a:t>
            </a:r>
            <a:r>
              <a:rPr lang="ru-RU" sz="1600" dirty="0"/>
              <a:t> </a:t>
            </a:r>
            <a:r>
              <a:rPr lang="ru-RU" sz="1600" dirty="0" err="1"/>
              <a:t>країнах</a:t>
            </a:r>
            <a:r>
              <a:rPr lang="ru-RU" sz="1600" dirty="0"/>
              <a:t> (М. Шагал, М. </a:t>
            </a:r>
            <a:r>
              <a:rPr lang="ru-RU" sz="1600" dirty="0" err="1"/>
              <a:t>Ернст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.). </a:t>
            </a:r>
            <a:r>
              <a:rPr lang="ru-RU" sz="1600" dirty="0" err="1"/>
              <a:t>Наприкінці</a:t>
            </a:r>
            <a:r>
              <a:rPr lang="ru-RU" sz="1600" dirty="0"/>
              <a:t> 40-х </a:t>
            </a:r>
            <a:r>
              <a:rPr lang="ru-RU" sz="1600" dirty="0" err="1"/>
              <a:t>років</a:t>
            </a:r>
            <a:r>
              <a:rPr lang="ru-RU" sz="1600" dirty="0"/>
              <a:t> </a:t>
            </a:r>
            <a:r>
              <a:rPr lang="ru-RU" sz="1600" dirty="0" err="1"/>
              <a:t>абстракціонізм</a:t>
            </a:r>
            <a:r>
              <a:rPr lang="ru-RU" sz="1600" dirty="0"/>
              <a:t> </a:t>
            </a:r>
            <a:r>
              <a:rPr lang="ru-RU" sz="1600" dirty="0" err="1"/>
              <a:t>розповсюдився</a:t>
            </a:r>
            <a:r>
              <a:rPr lang="ru-RU" sz="1600" dirty="0"/>
              <a:t> в </a:t>
            </a:r>
            <a:r>
              <a:rPr lang="ru-RU" sz="1600" dirty="0" err="1"/>
              <a:t>Америці</a:t>
            </a:r>
            <a:r>
              <a:rPr lang="ru-RU" sz="1600" dirty="0"/>
              <a:t>. Але й </a:t>
            </a:r>
            <a:r>
              <a:rPr lang="ru-RU" sz="1600" dirty="0" err="1"/>
              <a:t>сьогодні</a:t>
            </a:r>
            <a:r>
              <a:rPr lang="ru-RU" sz="1600" dirty="0"/>
              <a:t> на </a:t>
            </a:r>
            <a:r>
              <a:rPr lang="ru-RU" sz="1600" dirty="0" err="1"/>
              <a:t>вернісажах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зустрітися</a:t>
            </a:r>
            <a:r>
              <a:rPr lang="ru-RU" sz="1600" dirty="0"/>
              <a:t> з </a:t>
            </a:r>
            <a:r>
              <a:rPr lang="ru-RU" sz="1600" dirty="0" err="1"/>
              <a:t>абстракціонізмом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Сюрреалізм</a:t>
            </a:r>
            <a:r>
              <a:rPr lang="ru-RU" sz="1600" dirty="0"/>
              <a:t> — один з </a:t>
            </a:r>
            <a:r>
              <a:rPr lang="ru-RU" sz="1600" dirty="0" err="1"/>
              <a:t>напрямів</a:t>
            </a:r>
            <a:r>
              <a:rPr lang="ru-RU" sz="1600" dirty="0"/>
              <a:t> </a:t>
            </a:r>
            <a:r>
              <a:rPr lang="ru-RU" sz="1600" dirty="0" err="1"/>
              <a:t>модернізму</a:t>
            </a:r>
            <a:r>
              <a:rPr lang="ru-RU" sz="1600" dirty="0"/>
              <a:t>, </a:t>
            </a:r>
            <a:r>
              <a:rPr lang="ru-RU" sz="1600" dirty="0" err="1"/>
              <a:t>який</a:t>
            </a:r>
            <a:r>
              <a:rPr lang="ru-RU" sz="1600" dirty="0"/>
              <a:t> </a:t>
            </a:r>
            <a:r>
              <a:rPr lang="ru-RU" sz="1600" dirty="0" err="1"/>
              <a:t>спирається</a:t>
            </a:r>
            <a:r>
              <a:rPr lang="ru-RU" sz="1600" dirty="0"/>
              <a:t> на </a:t>
            </a:r>
            <a:r>
              <a:rPr lang="ru-RU" sz="1600" dirty="0" err="1"/>
              <a:t>діяльність</a:t>
            </a:r>
            <a:r>
              <a:rPr lang="ru-RU" sz="1600" dirty="0"/>
              <a:t> </a:t>
            </a:r>
            <a:r>
              <a:rPr lang="ru-RU" sz="1600" dirty="0" err="1"/>
              <a:t>фантазії</a:t>
            </a:r>
            <a:r>
              <a:rPr lang="ru-RU" sz="1600" dirty="0"/>
              <a:t>, </a:t>
            </a:r>
            <a:r>
              <a:rPr lang="ru-RU" sz="1600" dirty="0" err="1"/>
              <a:t>уявлення</a:t>
            </a:r>
            <a:r>
              <a:rPr lang="ru-RU" sz="1600" dirty="0"/>
              <a:t>, а часом і </a:t>
            </a:r>
            <a:r>
              <a:rPr lang="ru-RU" sz="1600" dirty="0" err="1"/>
              <a:t>напівсвідомості</a:t>
            </a:r>
            <a:r>
              <a:rPr lang="ru-RU" sz="1600" dirty="0"/>
              <a:t>. </a:t>
            </a:r>
            <a:r>
              <a:rPr lang="ru-RU" sz="1600" dirty="0" err="1"/>
              <a:t>Сюрреалізм</a:t>
            </a:r>
            <a:r>
              <a:rPr lang="ru-RU" sz="1600" dirty="0"/>
              <a:t> </a:t>
            </a:r>
            <a:r>
              <a:rPr lang="ru-RU" sz="1600" dirty="0" err="1"/>
              <a:t>виник</a:t>
            </a:r>
            <a:r>
              <a:rPr lang="ru-RU" sz="1600" dirty="0"/>
              <a:t> на початку </a:t>
            </a:r>
            <a:r>
              <a:rPr lang="ru-RU" sz="1600" dirty="0" err="1"/>
              <a:t>сторіччя</a:t>
            </a:r>
            <a:r>
              <a:rPr lang="ru-RU" sz="1600" dirty="0"/>
              <a:t> й </a:t>
            </a:r>
            <a:r>
              <a:rPr lang="ru-RU" sz="1600" dirty="0" err="1"/>
              <a:t>означає</a:t>
            </a:r>
            <a:r>
              <a:rPr lang="ru-RU" sz="1600" dirty="0"/>
              <a:t> «</a:t>
            </a:r>
            <a:r>
              <a:rPr lang="ru-RU" sz="1600" dirty="0" err="1"/>
              <a:t>надреалізм</a:t>
            </a:r>
            <a:r>
              <a:rPr lang="ru-RU" sz="1600" dirty="0"/>
              <a:t>» (франц. </a:t>
            </a:r>
            <a:r>
              <a:rPr lang="fr-FR" sz="1600" dirty="0"/>
              <a:t>sur — </a:t>
            </a:r>
            <a:r>
              <a:rPr lang="ru-RU" sz="1600" dirty="0"/>
              <a:t>над). Теоретично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базується</a:t>
            </a:r>
            <a:r>
              <a:rPr lang="ru-RU" sz="1600" dirty="0"/>
              <a:t> на </a:t>
            </a:r>
            <a:r>
              <a:rPr lang="ru-RU" sz="1600" dirty="0" err="1"/>
              <a:t>ідеалістичних</a:t>
            </a:r>
            <a:r>
              <a:rPr lang="ru-RU" sz="1600" dirty="0"/>
              <a:t> </a:t>
            </a:r>
            <a:r>
              <a:rPr lang="ru-RU" sz="1600" dirty="0" err="1"/>
              <a:t>концепціях</a:t>
            </a:r>
            <a:r>
              <a:rPr lang="ru-RU" sz="1600" dirty="0"/>
              <a:t> </a:t>
            </a:r>
            <a:r>
              <a:rPr lang="fr-FR" sz="1600" dirty="0"/>
              <a:t>XIX — </a:t>
            </a:r>
            <a:r>
              <a:rPr lang="ru-RU" sz="1600" dirty="0"/>
              <a:t>початку </a:t>
            </a:r>
            <a:r>
              <a:rPr lang="fr-FR" sz="1600" dirty="0"/>
              <a:t>XX </a:t>
            </a:r>
            <a:r>
              <a:rPr lang="ru-RU" sz="1600" dirty="0"/>
              <a:t>ст.: </a:t>
            </a:r>
            <a:r>
              <a:rPr lang="ru-RU" sz="1600" dirty="0" err="1"/>
              <a:t>інтуїтивізмі</a:t>
            </a:r>
            <a:r>
              <a:rPr lang="ru-RU" sz="1600" dirty="0"/>
              <a:t>, </a:t>
            </a:r>
            <a:r>
              <a:rPr lang="ru-RU" sz="1600" dirty="0" err="1"/>
              <a:t>фрейдизмі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 </a:t>
            </a:r>
            <a:r>
              <a:rPr lang="ru-RU" sz="1600" dirty="0" err="1"/>
              <a:t>Очолив</a:t>
            </a:r>
            <a:r>
              <a:rPr lang="ru-RU" sz="1600" dirty="0"/>
              <a:t> </a:t>
            </a:r>
            <a:r>
              <a:rPr lang="ru-RU" sz="1600" dirty="0" err="1"/>
              <a:t>сюрреалізм</a:t>
            </a:r>
            <a:r>
              <a:rPr lang="ru-RU" sz="1600" dirty="0"/>
              <a:t> </a:t>
            </a:r>
            <a:r>
              <a:rPr lang="ru-RU" sz="1600" dirty="0" err="1"/>
              <a:t>письменник</a:t>
            </a:r>
            <a:r>
              <a:rPr lang="ru-RU" sz="1600" dirty="0"/>
              <a:t> Андре </a:t>
            </a:r>
            <a:r>
              <a:rPr lang="ru-RU" sz="1600" dirty="0" err="1"/>
              <a:t>Бретон</a:t>
            </a:r>
            <a:r>
              <a:rPr lang="ru-RU" sz="1600" dirty="0"/>
              <a:t>.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підтримали</a:t>
            </a:r>
            <a:r>
              <a:rPr lang="ru-RU" sz="1600" dirty="0"/>
              <a:t> художники У. </a:t>
            </a:r>
            <a:r>
              <a:rPr lang="ru-RU" sz="1600" dirty="0" err="1"/>
              <a:t>Арп</a:t>
            </a:r>
            <a:r>
              <a:rPr lang="ru-RU" sz="1600" dirty="0"/>
              <a:t>, М. </a:t>
            </a:r>
            <a:r>
              <a:rPr lang="ru-RU" sz="1600" dirty="0" err="1"/>
              <a:t>Ернст</a:t>
            </a:r>
            <a:r>
              <a:rPr lang="ru-RU" sz="1600" dirty="0"/>
              <a:t>, </a:t>
            </a:r>
            <a:r>
              <a:rPr lang="ru-RU" sz="1600" dirty="0" err="1"/>
              <a:t>поети</a:t>
            </a:r>
            <a:r>
              <a:rPr lang="ru-RU" sz="1600" dirty="0"/>
              <a:t> П. </a:t>
            </a:r>
            <a:r>
              <a:rPr lang="ru-RU" sz="1600" dirty="0" err="1"/>
              <a:t>Елюар</a:t>
            </a:r>
            <a:r>
              <a:rPr lang="ru-RU" sz="1600" dirty="0"/>
              <a:t>, Б. </a:t>
            </a:r>
            <a:r>
              <a:rPr lang="ru-RU" sz="1600" dirty="0" err="1"/>
              <a:t>Перета</a:t>
            </a:r>
            <a:r>
              <a:rPr lang="ru-RU" sz="1600" dirty="0"/>
              <a:t> та </a:t>
            </a:r>
            <a:r>
              <a:rPr lang="ru-RU" sz="1600" dirty="0" err="1"/>
              <a:t>ін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При </a:t>
            </a:r>
            <a:r>
              <a:rPr lang="ru-RU" sz="1600" dirty="0" err="1"/>
              <a:t>створенні</a:t>
            </a:r>
            <a:r>
              <a:rPr lang="ru-RU" sz="1600" dirty="0"/>
              <a:t> </a:t>
            </a:r>
            <a:r>
              <a:rPr lang="ru-RU" sz="1600" dirty="0" err="1"/>
              <a:t>художніх</a:t>
            </a:r>
            <a:r>
              <a:rPr lang="ru-RU" sz="1600" dirty="0"/>
              <a:t> </a:t>
            </a:r>
            <a:r>
              <a:rPr lang="ru-RU" sz="1600" dirty="0" err="1"/>
              <a:t>творів</a:t>
            </a:r>
            <a:r>
              <a:rPr lang="ru-RU" sz="1600" dirty="0"/>
              <a:t>, як </a:t>
            </a:r>
            <a:r>
              <a:rPr lang="ru-RU" sz="1600" dirty="0" err="1"/>
              <a:t>вважали</a:t>
            </a:r>
            <a:r>
              <a:rPr lang="ru-RU" sz="1600" dirty="0"/>
              <a:t> </a:t>
            </a:r>
            <a:r>
              <a:rPr lang="ru-RU" sz="1600" dirty="0" err="1"/>
              <a:t>сюрреалісти</a:t>
            </a:r>
            <a:r>
              <a:rPr lang="ru-RU" sz="1600" dirty="0"/>
              <a:t>, </a:t>
            </a:r>
            <a:r>
              <a:rPr lang="ru-RU" sz="1600" dirty="0" err="1"/>
              <a:t>необхідно</a:t>
            </a:r>
            <a:r>
              <a:rPr lang="ru-RU" sz="1600" dirty="0"/>
              <a:t> </a:t>
            </a:r>
            <a:r>
              <a:rPr lang="ru-RU" sz="1600" dirty="0" err="1"/>
              <a:t>ізолювати</a:t>
            </a:r>
            <a:r>
              <a:rPr lang="ru-RU" sz="1600" dirty="0"/>
              <a:t> </a:t>
            </a:r>
            <a:r>
              <a:rPr lang="ru-RU" sz="1600" dirty="0" err="1"/>
              <a:t>мислення</a:t>
            </a:r>
            <a:r>
              <a:rPr lang="ru-RU" sz="1600" dirty="0"/>
              <a:t>, волю. Тому за </a:t>
            </a:r>
            <a:r>
              <a:rPr lang="ru-RU" sz="1600" dirty="0" err="1"/>
              <a:t>кращий</a:t>
            </a:r>
            <a:r>
              <a:rPr lang="ru-RU" sz="1600" dirty="0"/>
              <a:t> стан для </a:t>
            </a:r>
            <a:r>
              <a:rPr lang="ru-RU" sz="1600" dirty="0" err="1"/>
              <a:t>створення</a:t>
            </a:r>
            <a:r>
              <a:rPr lang="ru-RU" sz="1600" dirty="0"/>
              <a:t> </a:t>
            </a:r>
            <a:r>
              <a:rPr lang="ru-RU" sz="1600" dirty="0" err="1"/>
              <a:t>робіт</a:t>
            </a:r>
            <a:r>
              <a:rPr lang="ru-RU" sz="1600" dirty="0"/>
              <a:t> </a:t>
            </a:r>
            <a:r>
              <a:rPr lang="ru-RU" sz="1600" dirty="0" err="1"/>
              <a:t>вбачали</a:t>
            </a:r>
            <a:r>
              <a:rPr lang="ru-RU" sz="1600" dirty="0"/>
              <a:t> стан духовного </a:t>
            </a:r>
            <a:r>
              <a:rPr lang="ru-RU" sz="1600" dirty="0" err="1"/>
              <a:t>сп’яніння</a:t>
            </a:r>
            <a:r>
              <a:rPr lang="ru-RU" sz="1600" dirty="0"/>
              <a:t>, сну, </a:t>
            </a:r>
            <a:r>
              <a:rPr lang="ru-RU" sz="1600" dirty="0" err="1"/>
              <a:t>марення</a:t>
            </a:r>
            <a:r>
              <a:rPr lang="ru-RU" sz="1600" dirty="0"/>
              <a:t>, </a:t>
            </a:r>
            <a:r>
              <a:rPr lang="ru-RU" sz="1600" dirty="0" err="1"/>
              <a:t>галюцинацій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стан, </a:t>
            </a:r>
            <a:r>
              <a:rPr lang="ru-RU" sz="1600" dirty="0" err="1"/>
              <a:t>який</a:t>
            </a:r>
            <a:r>
              <a:rPr lang="ru-RU" sz="1600" dirty="0"/>
              <a:t> не </a:t>
            </a:r>
            <a:r>
              <a:rPr lang="ru-RU" sz="1600" dirty="0" err="1"/>
              <a:t>контролює</a:t>
            </a:r>
            <a:r>
              <a:rPr lang="ru-RU" sz="1600" dirty="0"/>
              <a:t> </a:t>
            </a:r>
            <a:r>
              <a:rPr lang="ru-RU" sz="1600" dirty="0" err="1"/>
              <a:t>розум</a:t>
            </a:r>
            <a:r>
              <a:rPr lang="ru-RU" sz="1600" dirty="0"/>
              <a:t>. Художники </a:t>
            </a:r>
            <a:r>
              <a:rPr lang="ru-RU" sz="1600" dirty="0" err="1"/>
              <a:t>намагалися</a:t>
            </a:r>
            <a:r>
              <a:rPr lang="ru-RU" sz="1600" dirty="0"/>
              <a:t> </a:t>
            </a:r>
            <a:r>
              <a:rPr lang="ru-RU" sz="1600" dirty="0" err="1"/>
              <a:t>проникнути</a:t>
            </a:r>
            <a:r>
              <a:rPr lang="ru-RU" sz="1600" dirty="0"/>
              <a:t> у </a:t>
            </a:r>
            <a:r>
              <a:rPr lang="ru-RU" sz="1600" dirty="0" err="1"/>
              <a:t>глибину</a:t>
            </a:r>
            <a:r>
              <a:rPr lang="ru-RU" sz="1600" dirty="0"/>
              <a:t> </a:t>
            </a:r>
            <a:r>
              <a:rPr lang="ru-RU" sz="1600" dirty="0" err="1"/>
              <a:t>людської</a:t>
            </a:r>
            <a:r>
              <a:rPr lang="ru-RU" sz="1600" dirty="0"/>
              <a:t> </a:t>
            </a:r>
            <a:r>
              <a:rPr lang="ru-RU" sz="1600" dirty="0" err="1"/>
              <a:t>душі</a:t>
            </a:r>
            <a:r>
              <a:rPr lang="ru-RU" sz="1600" dirty="0"/>
              <a:t>, тому </a:t>
            </a:r>
            <a:r>
              <a:rPr lang="ru-RU" sz="1600" dirty="0" err="1"/>
              <a:t>записували</a:t>
            </a:r>
            <a:r>
              <a:rPr lang="ru-RU" sz="1600" dirty="0"/>
              <a:t> </a:t>
            </a:r>
            <a:r>
              <a:rPr lang="ru-RU" sz="1600" dirty="0" err="1"/>
              <a:t>сновидіння</a:t>
            </a:r>
            <a:r>
              <a:rPr lang="ru-RU" sz="1600" dirty="0"/>
              <a:t>, </a:t>
            </a:r>
            <a:r>
              <a:rPr lang="ru-RU" sz="1600" dirty="0" err="1"/>
              <a:t>вивчали</a:t>
            </a:r>
            <a:r>
              <a:rPr lang="ru-RU" sz="1600" dirty="0"/>
              <a:t> </a:t>
            </a:r>
            <a:r>
              <a:rPr lang="ru-RU" sz="1600" dirty="0" err="1"/>
              <a:t>творчість</a:t>
            </a:r>
            <a:r>
              <a:rPr lang="ru-RU" sz="1600" dirty="0"/>
              <a:t> </a:t>
            </a:r>
            <a:r>
              <a:rPr lang="ru-RU" sz="1600" dirty="0" err="1"/>
              <a:t>дітей</a:t>
            </a:r>
            <a:r>
              <a:rPr lang="ru-RU" sz="1600" dirty="0"/>
              <a:t> та </a:t>
            </a:r>
            <a:r>
              <a:rPr lang="ru-RU" sz="1600" dirty="0" err="1"/>
              <a:t>психічно</a:t>
            </a:r>
            <a:r>
              <a:rPr lang="ru-RU" sz="1600" dirty="0"/>
              <a:t> </a:t>
            </a:r>
            <a:r>
              <a:rPr lang="ru-RU" sz="1600" dirty="0" err="1"/>
              <a:t>хворих</a:t>
            </a:r>
            <a:r>
              <a:rPr lang="ru-RU" sz="1600" dirty="0"/>
              <a:t>.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відомим</a:t>
            </a:r>
            <a:r>
              <a:rPr lang="ru-RU" sz="1600" dirty="0"/>
              <a:t> художником-</a:t>
            </a:r>
            <a:r>
              <a:rPr lang="ru-RU" sz="1600" dirty="0" err="1"/>
              <a:t>сюрреалістом</a:t>
            </a:r>
            <a:r>
              <a:rPr lang="ru-RU" sz="1600" dirty="0"/>
              <a:t> </a:t>
            </a:r>
            <a:r>
              <a:rPr lang="fr-FR" sz="1600" dirty="0"/>
              <a:t>XX </a:t>
            </a:r>
            <a:r>
              <a:rPr lang="ru-RU" sz="1600" dirty="0"/>
              <a:t>ст. </a:t>
            </a:r>
            <a:r>
              <a:rPr lang="ru-RU" sz="1600" dirty="0" err="1"/>
              <a:t>був</a:t>
            </a:r>
            <a:r>
              <a:rPr lang="ru-RU" sz="1600" dirty="0"/>
              <a:t> С. </a:t>
            </a:r>
            <a:r>
              <a:rPr lang="ru-RU" sz="1600" dirty="0" err="1"/>
              <a:t>Далі</a:t>
            </a:r>
            <a:r>
              <a:rPr lang="ru-RU" sz="1600" dirty="0"/>
              <a:t>. </a:t>
            </a:r>
            <a:r>
              <a:rPr lang="ru-RU" sz="1600" dirty="0" err="1"/>
              <a:t>Він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займався</a:t>
            </a:r>
            <a:r>
              <a:rPr lang="ru-RU" sz="1600" dirty="0"/>
              <a:t> </a:t>
            </a:r>
            <a:r>
              <a:rPr lang="ru-RU" sz="1600" dirty="0" err="1"/>
              <a:t>живописом</a:t>
            </a:r>
            <a:r>
              <a:rPr lang="ru-RU" sz="1600" dirty="0"/>
              <a:t>, але й оформляв </a:t>
            </a:r>
            <a:r>
              <a:rPr lang="ru-RU" sz="1600" dirty="0" err="1"/>
              <a:t>театральні</a:t>
            </a:r>
            <a:r>
              <a:rPr lang="ru-RU" sz="1600" dirty="0"/>
              <a:t> </a:t>
            </a:r>
            <a:r>
              <a:rPr lang="ru-RU" sz="1600" dirty="0" err="1"/>
              <a:t>вистави</a:t>
            </a:r>
            <a:r>
              <a:rPr lang="ru-RU" sz="1600" dirty="0"/>
              <a:t>, брав участь у </a:t>
            </a:r>
            <a:r>
              <a:rPr lang="ru-RU" sz="1600" dirty="0" err="1"/>
              <a:t>створенні</a:t>
            </a:r>
            <a:r>
              <a:rPr lang="ru-RU" sz="1600" dirty="0"/>
              <a:t> </a:t>
            </a:r>
            <a:r>
              <a:rPr lang="ru-RU" sz="1600" dirty="0" err="1"/>
              <a:t>кіносценаріїв</a:t>
            </a:r>
            <a:r>
              <a:rPr lang="ru-RU" sz="1600" dirty="0"/>
              <a:t>, </a:t>
            </a:r>
            <a:r>
              <a:rPr lang="ru-RU" sz="1600" dirty="0" err="1"/>
              <a:t>постановці</a:t>
            </a:r>
            <a:r>
              <a:rPr lang="ru-RU" sz="1600" dirty="0"/>
              <a:t> </a:t>
            </a:r>
            <a:r>
              <a:rPr lang="ru-RU" sz="1600" dirty="0" err="1"/>
              <a:t>фільмів</a:t>
            </a:r>
            <a:r>
              <a:rPr lang="ru-RU" sz="1600" dirty="0"/>
              <a:t>, </a:t>
            </a:r>
            <a:r>
              <a:rPr lang="ru-RU" sz="1600" dirty="0" err="1"/>
              <a:t>працював</a:t>
            </a:r>
            <a:r>
              <a:rPr lang="ru-RU" sz="1600" dirty="0"/>
              <a:t> у журналах мод, оформляв </a:t>
            </a:r>
            <a:r>
              <a:rPr lang="ru-RU" sz="1600" dirty="0" err="1"/>
              <a:t>вітрини</a:t>
            </a:r>
            <a:r>
              <a:rPr lang="ru-RU" sz="1600" dirty="0"/>
              <a:t>, </a:t>
            </a:r>
            <a:r>
              <a:rPr lang="ru-RU" sz="1600" dirty="0" err="1"/>
              <a:t>інтер’єри</a:t>
            </a:r>
            <a:r>
              <a:rPr lang="ru-RU" sz="1600" dirty="0"/>
              <a:t> </a:t>
            </a:r>
            <a:r>
              <a:rPr lang="ru-RU" sz="1600" dirty="0" err="1"/>
              <a:t>крамниць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14" y="1407437"/>
            <a:ext cx="3780083" cy="26180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109" y="4146997"/>
            <a:ext cx="3884694" cy="25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85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3" y="206063"/>
            <a:ext cx="11629623" cy="6400800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ru-RU" sz="1600" dirty="0">
                <a:ea typeface="BatangChe" panose="02030609000101010101" pitchFamily="49" charset="-127"/>
              </a:rPr>
              <a:t>Художник Ф. Бекон </a:t>
            </a:r>
            <a:r>
              <a:rPr lang="ru-RU" sz="1600" dirty="0" err="1">
                <a:ea typeface="BatangChe" panose="02030609000101010101" pitchFamily="49" charset="-127"/>
              </a:rPr>
              <a:t>використовував</a:t>
            </a:r>
            <a:r>
              <a:rPr lang="ru-RU" sz="1600" dirty="0">
                <a:ea typeface="BatangChe" panose="02030609000101010101" pitchFamily="49" charset="-127"/>
              </a:rPr>
              <a:t> в </a:t>
            </a:r>
            <a:r>
              <a:rPr lang="ru-RU" sz="1600" dirty="0" err="1">
                <a:ea typeface="BatangChe" panose="02030609000101010101" pitchFamily="49" charset="-127"/>
              </a:rPr>
              <a:t>живописних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творах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фотографії</a:t>
            </a:r>
            <a:r>
              <a:rPr lang="ru-RU" sz="1600" dirty="0">
                <a:ea typeface="BatangChe" panose="02030609000101010101" pitchFamily="49" charset="-127"/>
              </a:rPr>
              <a:t>. Так, у поп-</a:t>
            </a:r>
            <a:r>
              <a:rPr lang="ru-RU" sz="1600" dirty="0" err="1">
                <a:ea typeface="BatangChe" panose="02030609000101010101" pitchFamily="49" charset="-127"/>
              </a:rPr>
              <a:t>арті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застосовувалися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реальні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речі</a:t>
            </a:r>
            <a:r>
              <a:rPr lang="ru-RU" sz="1600" dirty="0">
                <a:ea typeface="BatangChe" panose="02030609000101010101" pitchFamily="49" charset="-127"/>
              </a:rPr>
              <a:t> на </a:t>
            </a:r>
            <a:r>
              <a:rPr lang="ru-RU" sz="1600" dirty="0" err="1">
                <a:ea typeface="BatangChe" panose="02030609000101010101" pitchFamily="49" charset="-127"/>
              </a:rPr>
              <a:t>площині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картини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поряд</a:t>
            </a:r>
            <a:r>
              <a:rPr lang="ru-RU" sz="1600" dirty="0">
                <a:ea typeface="BatangChe" panose="02030609000101010101" pitchFamily="49" charset="-127"/>
              </a:rPr>
              <a:t> з </a:t>
            </a:r>
            <a:r>
              <a:rPr lang="ru-RU" sz="1600" dirty="0" err="1">
                <a:ea typeface="BatangChe" panose="02030609000101010101" pitchFamily="49" charset="-127"/>
              </a:rPr>
              <a:t>цим</a:t>
            </a:r>
            <a:r>
              <a:rPr lang="ru-RU" sz="1600" dirty="0">
                <a:ea typeface="BatangChe" panose="02030609000101010101" pitchFamily="49" charset="-127"/>
              </a:rPr>
              <a:t> у </a:t>
            </a:r>
            <a:r>
              <a:rPr lang="ru-RU" sz="1600" dirty="0" err="1">
                <a:ea typeface="BatangChe" panose="02030609000101010101" pitchFamily="49" charset="-127"/>
              </a:rPr>
              <a:t>творчості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художників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поєдналися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калейдоскопічна</a:t>
            </a:r>
            <a:r>
              <a:rPr lang="ru-RU" sz="1600" dirty="0">
                <a:ea typeface="BatangChe" panose="02030609000101010101" pitchFamily="49" charset="-127"/>
              </a:rPr>
              <a:t> живописна </a:t>
            </a:r>
            <a:r>
              <a:rPr lang="ru-RU" sz="1600" dirty="0" err="1">
                <a:ea typeface="BatangChe" panose="02030609000101010101" pitchFamily="49" charset="-127"/>
              </a:rPr>
              <a:t>поверхня</a:t>
            </a:r>
            <a:r>
              <a:rPr lang="ru-RU" sz="1600" dirty="0">
                <a:ea typeface="BatangChe" panose="02030609000101010101" pitchFamily="49" charset="-127"/>
              </a:rPr>
              <a:t> абстрактного </a:t>
            </a:r>
            <a:r>
              <a:rPr lang="ru-RU" sz="1600" dirty="0" err="1">
                <a:ea typeface="BatangChe" panose="02030609000101010101" pitchFamily="49" charset="-127"/>
              </a:rPr>
              <a:t>експресіонізму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заплутаність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композиції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абсурдне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зображення</a:t>
            </a:r>
            <a:r>
              <a:rPr lang="ru-RU" sz="1600" dirty="0">
                <a:ea typeface="BatangChe" panose="02030609000101010101" pitchFamily="49" charset="-127"/>
              </a:rPr>
              <a:t> речей, </a:t>
            </a:r>
            <a:r>
              <a:rPr lang="ru-RU" sz="1600" dirty="0" err="1">
                <a:ea typeface="BatangChe" panose="02030609000101010101" pitchFamily="49" charset="-127"/>
              </a:rPr>
              <a:t>створення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колажу</a:t>
            </a:r>
            <a:r>
              <a:rPr lang="ru-RU" sz="1600" dirty="0">
                <a:ea typeface="BatangChe" panose="02030609000101010101" pitchFamily="49" charset="-127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ea typeface="BatangChe" panose="02030609000101010101" pitchFamily="49" charset="-127"/>
              </a:rPr>
              <a:t>У </a:t>
            </a:r>
            <a:r>
              <a:rPr lang="ru-RU" sz="1600" dirty="0" err="1">
                <a:ea typeface="BatangChe" panose="02030609000101010101" pitchFamily="49" charset="-127"/>
              </a:rPr>
              <a:t>цьому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мистецтві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важко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відокремити</a:t>
            </a:r>
            <a:r>
              <a:rPr lang="ru-RU" sz="1600" dirty="0">
                <a:ea typeface="BatangChe" panose="02030609000101010101" pitchFamily="49" charset="-127"/>
              </a:rPr>
              <a:t> художника </a:t>
            </a:r>
            <a:r>
              <a:rPr lang="ru-RU" sz="1600" dirty="0" err="1">
                <a:ea typeface="BatangChe" panose="02030609000101010101" pitchFamily="49" charset="-127"/>
              </a:rPr>
              <a:t>від</a:t>
            </a:r>
            <a:r>
              <a:rPr lang="ru-RU" sz="1600" dirty="0">
                <a:ea typeface="BatangChe" panose="02030609000101010101" pitchFamily="49" charset="-127"/>
              </a:rPr>
              <a:t> скульптора. Поп-арт </a:t>
            </a:r>
            <a:r>
              <a:rPr lang="ru-RU" sz="1600" dirty="0" err="1">
                <a:ea typeface="BatangChe" panose="02030609000101010101" pitchFamily="49" charset="-127"/>
              </a:rPr>
              <a:t>існує</a:t>
            </a:r>
            <a:r>
              <a:rPr lang="ru-RU" sz="1600" dirty="0">
                <a:ea typeface="BatangChe" panose="02030609000101010101" pitchFamily="49" charset="-127"/>
              </a:rPr>
              <a:t> й </a:t>
            </a:r>
            <a:r>
              <a:rPr lang="ru-RU" sz="1600" dirty="0" err="1">
                <a:ea typeface="BatangChe" panose="02030609000101010101" pitchFamily="49" charset="-127"/>
              </a:rPr>
              <a:t>сьогодні</a:t>
            </a:r>
            <a:r>
              <a:rPr lang="ru-RU" sz="1600" dirty="0">
                <a:ea typeface="BatangChe" panose="02030609000101010101" pitchFamily="49" charset="-127"/>
              </a:rPr>
              <a:t> і </a:t>
            </a:r>
            <a:r>
              <a:rPr lang="ru-RU" sz="1600" dirty="0" err="1">
                <a:ea typeface="BatangChe" panose="02030609000101010101" pitchFamily="49" charset="-127"/>
              </a:rPr>
              <a:t>знаходиться</a:t>
            </a:r>
            <a:r>
              <a:rPr lang="ru-RU" sz="1600" dirty="0">
                <a:ea typeface="BatangChe" panose="02030609000101010101" pitchFamily="49" charset="-127"/>
              </a:rPr>
              <a:t> у </a:t>
            </a:r>
            <a:r>
              <a:rPr lang="ru-RU" sz="1600" dirty="0" err="1">
                <a:ea typeface="BatangChe" panose="02030609000101010101" pitchFamily="49" charset="-127"/>
              </a:rPr>
              <a:t>центрі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уваги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реклами</a:t>
            </a:r>
            <a:r>
              <a:rPr lang="ru-RU" sz="1600" dirty="0">
                <a:ea typeface="BatangChe" panose="02030609000101010101" pitchFamily="49" charset="-127"/>
              </a:rPr>
              <a:t>. Одним з </a:t>
            </a:r>
            <a:r>
              <a:rPr lang="ru-RU" sz="1600" dirty="0" err="1">
                <a:ea typeface="BatangChe" panose="02030609000101010101" pitchFamily="49" charset="-127"/>
              </a:rPr>
              <a:t>його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видів</a:t>
            </a:r>
            <a:r>
              <a:rPr lang="ru-RU" sz="1600" dirty="0">
                <a:ea typeface="BatangChe" panose="02030609000101010101" pitchFamily="49" charset="-127"/>
              </a:rPr>
              <a:t> є оп-арт (</a:t>
            </a:r>
            <a:r>
              <a:rPr lang="ru-RU" sz="1600" dirty="0" err="1">
                <a:ea typeface="BatangChe" panose="02030609000101010101" pitchFamily="49" charset="-127"/>
              </a:rPr>
              <a:t>оптичне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мистецтво</a:t>
            </a:r>
            <a:r>
              <a:rPr lang="ru-RU" sz="1600" dirty="0">
                <a:ea typeface="BatangChe" panose="02030609000101010101" pitchFamily="49" charset="-127"/>
              </a:rPr>
              <a:t>), яке </a:t>
            </a:r>
            <a:r>
              <a:rPr lang="ru-RU" sz="1600" dirty="0" err="1">
                <a:ea typeface="BatangChe" panose="02030609000101010101" pitchFamily="49" charset="-127"/>
              </a:rPr>
              <a:t>з’явилося</a:t>
            </a:r>
            <a:r>
              <a:rPr lang="ru-RU" sz="1600" dirty="0">
                <a:ea typeface="BatangChe" panose="02030609000101010101" pitchFamily="49" charset="-127"/>
              </a:rPr>
              <a:t> у 60-х роках. </a:t>
            </a:r>
            <a:r>
              <a:rPr lang="ru-RU" sz="1600" dirty="0" err="1">
                <a:ea typeface="BatangChe" panose="02030609000101010101" pitchFamily="49" charset="-127"/>
              </a:rPr>
              <a:t>Спираючись</a:t>
            </a:r>
            <a:r>
              <a:rPr lang="ru-RU" sz="1600" dirty="0">
                <a:ea typeface="BatangChe" panose="02030609000101010101" pitchFamily="49" charset="-127"/>
              </a:rPr>
              <a:t> на </a:t>
            </a:r>
            <a:r>
              <a:rPr lang="ru-RU" sz="1600" dirty="0" err="1">
                <a:ea typeface="BatangChe" panose="02030609000101010101" pitchFamily="49" charset="-127"/>
              </a:rPr>
              <a:t>певні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психологічні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особливості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сприйняття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людиною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світу</a:t>
            </a:r>
            <a:r>
              <a:rPr lang="ru-RU" sz="1600" dirty="0">
                <a:ea typeface="BatangChe" panose="02030609000101010101" pitchFamily="49" charset="-127"/>
              </a:rPr>
              <a:t>, художники оп-арту </a:t>
            </a:r>
            <a:r>
              <a:rPr lang="ru-RU" sz="1600" dirty="0" err="1">
                <a:ea typeface="BatangChe" panose="02030609000101010101" pitchFamily="49" charset="-127"/>
              </a:rPr>
              <a:t>використовують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зорові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ілюзії</a:t>
            </a:r>
            <a:r>
              <a:rPr lang="ru-RU" sz="1600" dirty="0">
                <a:ea typeface="BatangChe" panose="02030609000101010101" pitchFamily="49" charset="-127"/>
              </a:rPr>
              <a:t>. </a:t>
            </a:r>
            <a:r>
              <a:rPr lang="ru-RU" sz="1600" dirty="0" err="1">
                <a:ea typeface="BatangChe" panose="02030609000101010101" pitchFamily="49" charset="-127"/>
              </a:rPr>
              <a:t>Серед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зображувально-виражальних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засобів</a:t>
            </a:r>
            <a:r>
              <a:rPr lang="ru-RU" sz="1600" dirty="0">
                <a:ea typeface="BatangChe" panose="02030609000101010101" pitchFamily="49" charset="-127"/>
              </a:rPr>
              <a:t> вони </a:t>
            </a:r>
            <a:r>
              <a:rPr lang="ru-RU" sz="1600" dirty="0" err="1">
                <a:ea typeface="BatangChe" panose="02030609000101010101" pitchFamily="49" charset="-127"/>
              </a:rPr>
              <a:t>використовують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колірну</a:t>
            </a:r>
            <a:r>
              <a:rPr lang="ru-RU" sz="1600" dirty="0">
                <a:ea typeface="BatangChe" panose="02030609000101010101" pitchFamily="49" charset="-127"/>
              </a:rPr>
              <a:t> гаму, </a:t>
            </a:r>
            <a:r>
              <a:rPr lang="ru-RU" sz="1600" dirty="0" err="1">
                <a:ea typeface="BatangChe" panose="02030609000101010101" pitchFamily="49" charset="-127"/>
              </a:rPr>
              <a:t>геометричний</a:t>
            </a:r>
            <a:r>
              <a:rPr lang="ru-RU" sz="1600" dirty="0">
                <a:ea typeface="BatangChe" panose="02030609000101010101" pitchFamily="49" charset="-127"/>
              </a:rPr>
              <a:t> рисунок, </a:t>
            </a:r>
            <a:r>
              <a:rPr lang="ru-RU" sz="1600" dirty="0" err="1">
                <a:ea typeface="BatangChe" panose="02030609000101010101" pitchFamily="49" charset="-127"/>
              </a:rPr>
              <a:t>який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створений</a:t>
            </a:r>
            <a:r>
              <a:rPr lang="ru-RU" sz="1600" dirty="0">
                <a:ea typeface="BatangChe" panose="02030609000101010101" pitchFamily="49" charset="-127"/>
              </a:rPr>
              <a:t> за </a:t>
            </a:r>
            <a:r>
              <a:rPr lang="ru-RU" sz="1600" dirty="0" err="1">
                <a:ea typeface="BatangChe" panose="02030609000101010101" pitchFamily="49" charset="-127"/>
              </a:rPr>
              <a:t>допомогою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ліній</a:t>
            </a:r>
            <a:r>
              <a:rPr lang="ru-RU" sz="1600" dirty="0">
                <a:ea typeface="BatangChe" panose="02030609000101010101" pitchFamily="49" charset="-127"/>
              </a:rPr>
              <a:t> у </a:t>
            </a:r>
            <a:r>
              <a:rPr lang="ru-RU" sz="1600" dirty="0" err="1">
                <a:ea typeface="BatangChe" panose="02030609000101010101" pitchFamily="49" charset="-127"/>
              </a:rPr>
              <a:t>вигляді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спіралей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накладення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різних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планів</a:t>
            </a:r>
            <a:r>
              <a:rPr lang="ru-RU" sz="1600" dirty="0">
                <a:ea typeface="BatangChe" panose="02030609000101010101" pitchFamily="49" charset="-127"/>
              </a:rPr>
              <a:t> та </a:t>
            </a:r>
            <a:r>
              <a:rPr lang="ru-RU" sz="1600" dirty="0" err="1">
                <a:ea typeface="BatangChe" panose="02030609000101010101" pitchFamily="49" charset="-127"/>
              </a:rPr>
              <a:t>ін</a:t>
            </a:r>
            <a:r>
              <a:rPr lang="ru-RU" sz="1600" dirty="0">
                <a:ea typeface="BatangChe" panose="02030609000101010101" pitchFamily="49" charset="-127"/>
              </a:rPr>
              <a:t>. </a:t>
            </a:r>
            <a:r>
              <a:rPr lang="ru-RU" sz="1600" dirty="0" err="1">
                <a:ea typeface="BatangChe" panose="02030609000101010101" pitchFamily="49" charset="-127"/>
              </a:rPr>
              <a:t>Творчість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художників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цього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напряму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можна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розглядати</a:t>
            </a:r>
            <a:r>
              <a:rPr lang="ru-RU" sz="1600" dirty="0">
                <a:ea typeface="BatangChe" panose="02030609000101010101" pitchFamily="49" charset="-127"/>
              </a:rPr>
              <a:t> як </a:t>
            </a:r>
            <a:r>
              <a:rPr lang="ru-RU" sz="1600" dirty="0" err="1">
                <a:ea typeface="BatangChe" panose="02030609000101010101" pitchFamily="49" charset="-127"/>
              </a:rPr>
              <a:t>різновид</a:t>
            </a:r>
            <a:r>
              <a:rPr lang="ru-RU" sz="1600" dirty="0">
                <a:ea typeface="BatangChe" panose="02030609000101010101" pitchFamily="49" charset="-127"/>
              </a:rPr>
              <a:t> декоративного </a:t>
            </a:r>
            <a:r>
              <a:rPr lang="ru-RU" sz="1600" dirty="0" err="1">
                <a:ea typeface="BatangChe" panose="02030609000101010101" pitchFamily="49" charset="-127"/>
              </a:rPr>
              <a:t>мистецтва</a:t>
            </a:r>
            <a:r>
              <a:rPr lang="ru-RU" sz="1600" dirty="0">
                <a:ea typeface="BatangChe" panose="02030609000101010101" pitchFamily="49" charset="-127"/>
              </a:rPr>
              <a:t>.</a:t>
            </a:r>
          </a:p>
          <a:p>
            <a:pPr marL="0" indent="0">
              <a:buNone/>
            </a:pPr>
            <a:r>
              <a:rPr lang="ru-RU" sz="1600" dirty="0" err="1">
                <a:ea typeface="BatangChe" panose="02030609000101010101" pitchFamily="49" charset="-127"/>
              </a:rPr>
              <a:t>Представники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кінетичного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мистецтва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використовують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дзеркала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різні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механізми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споруди</a:t>
            </a:r>
            <a:r>
              <a:rPr lang="ru-RU" sz="1600" dirty="0">
                <a:ea typeface="BatangChe" panose="02030609000101010101" pitchFamily="49" charset="-127"/>
              </a:rPr>
              <a:t> з дерева </a:t>
            </a:r>
            <a:r>
              <a:rPr lang="ru-RU" sz="1600" dirty="0" err="1">
                <a:ea typeface="BatangChe" panose="02030609000101010101" pitchFamily="49" charset="-127"/>
              </a:rPr>
              <a:t>тощо</a:t>
            </a:r>
            <a:r>
              <a:rPr lang="ru-RU" sz="1600" dirty="0">
                <a:ea typeface="BatangChe" panose="02030609000101010101" pitchFamily="49" charset="-127"/>
              </a:rPr>
              <a:t>. </a:t>
            </a:r>
            <a:r>
              <a:rPr lang="ru-RU" sz="1600" dirty="0" err="1">
                <a:ea typeface="BatangChe" panose="02030609000101010101" pitchFamily="49" charset="-127"/>
              </a:rPr>
              <a:t>Іноді</a:t>
            </a:r>
            <a:r>
              <a:rPr lang="ru-RU" sz="1600" dirty="0">
                <a:ea typeface="BatangChe" panose="02030609000101010101" pitchFamily="49" charset="-127"/>
              </a:rPr>
              <a:t> твори </a:t>
            </a:r>
            <a:r>
              <a:rPr lang="ru-RU" sz="1600" dirty="0" err="1">
                <a:ea typeface="BatangChe" panose="02030609000101010101" pitchFamily="49" charset="-127"/>
              </a:rPr>
              <a:t>робляться</a:t>
            </a:r>
            <a:r>
              <a:rPr lang="ru-RU" sz="1600" dirty="0">
                <a:ea typeface="BatangChe" panose="02030609000101010101" pitchFamily="49" charset="-127"/>
              </a:rPr>
              <a:t> з дерева, </a:t>
            </a:r>
            <a:r>
              <a:rPr lang="ru-RU" sz="1600" dirty="0" err="1">
                <a:ea typeface="BatangChe" panose="02030609000101010101" pitchFamily="49" charset="-127"/>
              </a:rPr>
              <a:t>металу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скла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тощо</a:t>
            </a:r>
            <a:r>
              <a:rPr lang="ru-RU" sz="1600" dirty="0">
                <a:ea typeface="BatangChe" panose="02030609000101010101" pitchFamily="49" charset="-127"/>
              </a:rPr>
              <a:t>; вони </a:t>
            </a:r>
            <a:r>
              <a:rPr lang="ru-RU" sz="1600" dirty="0" err="1">
                <a:ea typeface="BatangChe" panose="02030609000101010101" pitchFamily="49" charset="-127"/>
              </a:rPr>
              <a:t>рухаються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обертаються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світяться</a:t>
            </a:r>
            <a:r>
              <a:rPr lang="ru-RU" sz="1600" dirty="0">
                <a:ea typeface="BatangChe" panose="02030609000101010101" pitchFamily="49" charset="-127"/>
              </a:rPr>
              <a:t>. </a:t>
            </a:r>
            <a:r>
              <a:rPr lang="ru-RU" sz="1600" dirty="0" err="1">
                <a:ea typeface="BatangChe" panose="02030609000101010101" pitchFamily="49" charset="-127"/>
              </a:rPr>
              <a:t>Теоретичне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обґрунтування</a:t>
            </a:r>
            <a:r>
              <a:rPr lang="ru-RU" sz="1600" dirty="0">
                <a:ea typeface="BatangChe" panose="02030609000101010101" pitchFamily="49" charset="-127"/>
              </a:rPr>
              <a:t> оп-арту і </a:t>
            </a:r>
            <a:r>
              <a:rPr lang="ru-RU" sz="1600" dirty="0" err="1">
                <a:ea typeface="BatangChe" panose="02030609000101010101" pitchFamily="49" charset="-127"/>
              </a:rPr>
              <a:t>кінетичного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напряму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еклектичні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суперечливі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заплутані</a:t>
            </a:r>
            <a:r>
              <a:rPr lang="ru-RU" sz="1600" dirty="0">
                <a:ea typeface="BatangChe" panose="02030609000101010101" pitchFamily="49" charset="-127"/>
              </a:rPr>
              <a:t>.</a:t>
            </a:r>
          </a:p>
          <a:p>
            <a:pPr marL="0" indent="0">
              <a:buNone/>
            </a:pPr>
            <a:r>
              <a:rPr lang="ru-RU" sz="1600" dirty="0">
                <a:ea typeface="BatangChe" panose="02030609000101010101" pitchFamily="49" charset="-127"/>
              </a:rPr>
              <a:t>В </a:t>
            </a:r>
            <a:r>
              <a:rPr lang="ru-RU" sz="1600" dirty="0" err="1">
                <a:ea typeface="BatangChe" panose="02030609000101010101" pitchFamily="49" charset="-127"/>
              </a:rPr>
              <a:t>останні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десятиріччя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fr-FR" sz="1600" dirty="0">
                <a:ea typeface="BatangChe" panose="02030609000101010101" pitchFamily="49" charset="-127"/>
              </a:rPr>
              <a:t>XX </a:t>
            </a:r>
            <a:r>
              <a:rPr lang="ru-RU" sz="1600" dirty="0">
                <a:ea typeface="BatangChe" panose="02030609000101010101" pitchFamily="49" charset="-127"/>
              </a:rPr>
              <a:t>ст. </a:t>
            </a:r>
            <a:r>
              <a:rPr lang="ru-RU" sz="1600" dirty="0" err="1">
                <a:ea typeface="BatangChe" panose="02030609000101010101" pitchFamily="49" charset="-127"/>
              </a:rPr>
              <a:t>з’являються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нові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художні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течії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такі</a:t>
            </a:r>
            <a:r>
              <a:rPr lang="ru-RU" sz="1600" dirty="0">
                <a:ea typeface="BatangChe" panose="02030609000101010101" pitchFamily="49" charset="-127"/>
              </a:rPr>
              <a:t> як </a:t>
            </a:r>
            <a:r>
              <a:rPr lang="ru-RU" sz="1600" dirty="0" err="1">
                <a:ea typeface="BatangChe" panose="02030609000101010101" pitchFamily="49" charset="-127"/>
              </a:rPr>
              <a:t>гіперреалізм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мінімальне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мистецтво</a:t>
            </a:r>
            <a:r>
              <a:rPr lang="ru-RU" sz="1600" dirty="0">
                <a:ea typeface="BatangChe" panose="02030609000101010101" pitchFamily="49" charset="-127"/>
              </a:rPr>
              <a:t>. </a:t>
            </a:r>
            <a:r>
              <a:rPr lang="ru-RU" sz="1600" dirty="0" err="1">
                <a:ea typeface="BatangChe" panose="02030609000101010101" pitchFamily="49" charset="-127"/>
              </a:rPr>
              <a:t>Модернізм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набув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нової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форми</a:t>
            </a:r>
            <a:r>
              <a:rPr lang="ru-RU" sz="1600" dirty="0">
                <a:ea typeface="BatangChe" panose="02030609000101010101" pitchFamily="49" charset="-127"/>
              </a:rPr>
              <a:t> — </a:t>
            </a:r>
            <a:r>
              <a:rPr lang="ru-RU" sz="1600" dirty="0" err="1">
                <a:ea typeface="BatangChe" panose="02030609000101010101" pitchFamily="49" charset="-127"/>
              </a:rPr>
              <a:t>постмодернізму</a:t>
            </a:r>
            <a:r>
              <a:rPr lang="ru-RU" sz="1600" dirty="0">
                <a:ea typeface="BatangChe" panose="02030609000101010101" pitchFamily="49" charset="-127"/>
              </a:rPr>
              <a:t>. </a:t>
            </a:r>
            <a:r>
              <a:rPr lang="ru-RU" sz="1600" dirty="0" err="1">
                <a:ea typeface="BatangChe" panose="02030609000101010101" pitchFamily="49" charset="-127"/>
              </a:rPr>
              <a:t>Поряд</a:t>
            </a:r>
            <a:r>
              <a:rPr lang="ru-RU" sz="1600" dirty="0">
                <a:ea typeface="BatangChe" panose="02030609000101010101" pitchFamily="49" charset="-127"/>
              </a:rPr>
              <a:t> з ним </a:t>
            </a:r>
            <a:r>
              <a:rPr lang="ru-RU" sz="1600" dirty="0" err="1">
                <a:ea typeface="BatangChe" panose="02030609000101010101" pitchFamily="49" charset="-127"/>
              </a:rPr>
              <a:t>продовжують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розвиватися</a:t>
            </a:r>
            <a:r>
              <a:rPr lang="ru-RU" sz="1600" dirty="0">
                <a:ea typeface="BatangChe" panose="02030609000101010101" pitchFamily="49" charset="-127"/>
              </a:rPr>
              <a:t> і </a:t>
            </a:r>
            <a:r>
              <a:rPr lang="ru-RU" sz="1600" dirty="0" err="1">
                <a:ea typeface="BatangChe" panose="02030609000101010101" pitchFamily="49" charset="-127"/>
              </a:rPr>
              <a:t>реалістичні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художні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напрями</a:t>
            </a:r>
            <a:r>
              <a:rPr lang="ru-RU" sz="1600" dirty="0">
                <a:ea typeface="BatangChe" panose="02030609000101010101" pitchFamily="49" charset="-127"/>
              </a:rPr>
              <a:t>. Тому </a:t>
            </a:r>
            <a:r>
              <a:rPr lang="fr-FR" sz="1600" dirty="0">
                <a:ea typeface="BatangChe" panose="02030609000101010101" pitchFamily="49" charset="-127"/>
              </a:rPr>
              <a:t>XX </a:t>
            </a:r>
            <a:r>
              <a:rPr lang="ru-RU" sz="1600" dirty="0">
                <a:ea typeface="BatangChe" panose="02030609000101010101" pitchFamily="49" charset="-127"/>
              </a:rPr>
              <a:t>ст. </a:t>
            </a:r>
            <a:r>
              <a:rPr lang="ru-RU" sz="1600" dirty="0" err="1">
                <a:ea typeface="BatangChe" panose="02030609000101010101" pitchFamily="49" charset="-127"/>
              </a:rPr>
              <a:t>відзначено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багатством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різних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напрямів</a:t>
            </a:r>
            <a:r>
              <a:rPr lang="ru-RU" sz="1600" dirty="0">
                <a:ea typeface="BatangChe" panose="02030609000101010101" pitchFamily="49" charset="-127"/>
              </a:rPr>
              <a:t> та </a:t>
            </a:r>
            <a:r>
              <a:rPr lang="ru-RU" sz="1600" dirty="0" err="1">
                <a:ea typeface="BatangChe" panose="02030609000101010101" pitchFamily="49" charset="-127"/>
              </a:rPr>
              <a:t>стилів</a:t>
            </a:r>
            <a:r>
              <a:rPr lang="ru-RU" sz="1600" dirty="0">
                <a:ea typeface="BatangChe" panose="02030609000101010101" pitchFamily="49" charset="-127"/>
              </a:rPr>
              <a:t> у </a:t>
            </a:r>
            <a:r>
              <a:rPr lang="ru-RU" sz="1600" dirty="0" err="1">
                <a:ea typeface="BatangChe" panose="02030609000101010101" pitchFamily="49" charset="-127"/>
              </a:rPr>
              <a:t>мистецтві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одні</a:t>
            </a:r>
            <a:r>
              <a:rPr lang="ru-RU" sz="1600" dirty="0">
                <a:ea typeface="BatangChe" panose="02030609000101010101" pitchFamily="49" charset="-127"/>
              </a:rPr>
              <a:t> з них </a:t>
            </a:r>
            <a:r>
              <a:rPr lang="ru-RU" sz="1600" dirty="0" err="1">
                <a:ea typeface="BatangChe" panose="02030609000101010101" pitchFamily="49" charset="-127"/>
              </a:rPr>
              <a:t>крок</a:t>
            </a:r>
            <a:r>
              <a:rPr lang="ru-RU" sz="1600" dirty="0">
                <a:ea typeface="BatangChe" panose="02030609000101010101" pitchFamily="49" charset="-127"/>
              </a:rPr>
              <a:t> за </a:t>
            </a:r>
            <a:r>
              <a:rPr lang="ru-RU" sz="1600" dirty="0" err="1">
                <a:ea typeface="BatangChe" panose="02030609000101010101" pitchFamily="49" charset="-127"/>
              </a:rPr>
              <a:t>кроком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вироджуються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інші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набувають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нових</a:t>
            </a:r>
            <a:r>
              <a:rPr lang="ru-RU" sz="1600" dirty="0">
                <a:ea typeface="BatangChe" panose="02030609000101010101" pitchFamily="49" charset="-127"/>
              </a:rPr>
              <a:t> рис. Але все </a:t>
            </a:r>
            <a:r>
              <a:rPr lang="ru-RU" sz="1600" dirty="0" err="1">
                <a:ea typeface="BatangChe" panose="02030609000101010101" pitchFamily="49" charset="-127"/>
              </a:rPr>
              <a:t>найкраще</a:t>
            </a:r>
            <a:r>
              <a:rPr lang="ru-RU" sz="1600" dirty="0">
                <a:ea typeface="BatangChe" panose="02030609000101010101" pitchFamily="49" charset="-127"/>
              </a:rPr>
              <a:t>, </a:t>
            </a:r>
            <a:r>
              <a:rPr lang="ru-RU" sz="1600" dirty="0" err="1">
                <a:ea typeface="BatangChe" panose="02030609000101010101" pitchFamily="49" charset="-127"/>
              </a:rPr>
              <a:t>що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було</a:t>
            </a:r>
            <a:r>
              <a:rPr lang="ru-RU" sz="1600" dirty="0">
                <a:ea typeface="BatangChe" panose="02030609000101010101" pitchFamily="49" charset="-127"/>
              </a:rPr>
              <a:t> створено у </a:t>
            </a:r>
            <a:r>
              <a:rPr lang="ru-RU" sz="1600" dirty="0" err="1">
                <a:ea typeface="BatangChe" panose="02030609000101010101" pitchFamily="49" charset="-127"/>
              </a:rPr>
              <a:t>мистецтві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fr-FR" sz="1600" dirty="0">
                <a:ea typeface="BatangChe" panose="02030609000101010101" pitchFamily="49" charset="-127"/>
              </a:rPr>
              <a:t>XX </a:t>
            </a:r>
            <a:r>
              <a:rPr lang="ru-RU" sz="1600" dirty="0">
                <a:ea typeface="BatangChe" panose="02030609000101010101" pitchFamily="49" charset="-127"/>
              </a:rPr>
              <a:t>ст., </a:t>
            </a:r>
            <a:r>
              <a:rPr lang="ru-RU" sz="1600" dirty="0" err="1">
                <a:ea typeface="BatangChe" panose="02030609000101010101" pitchFamily="49" charset="-127"/>
              </a:rPr>
              <a:t>повинне</a:t>
            </a:r>
            <a:r>
              <a:rPr lang="ru-RU" sz="1600" dirty="0">
                <a:ea typeface="BatangChe" panose="02030609000101010101" pitchFamily="49" charset="-127"/>
              </a:rPr>
              <a:t> перейти у </a:t>
            </a:r>
            <a:r>
              <a:rPr lang="fr-FR" sz="1600" dirty="0">
                <a:ea typeface="BatangChe" panose="02030609000101010101" pitchFamily="49" charset="-127"/>
              </a:rPr>
              <a:t>XXI </a:t>
            </a:r>
            <a:r>
              <a:rPr lang="ru-RU" sz="1600" dirty="0">
                <a:ea typeface="BatangChe" panose="02030609000101010101" pitchFamily="49" charset="-127"/>
              </a:rPr>
              <a:t>ст., </a:t>
            </a:r>
            <a:r>
              <a:rPr lang="ru-RU" sz="1600" dirty="0" err="1">
                <a:ea typeface="BatangChe" panose="02030609000101010101" pitchFamily="49" charset="-127"/>
              </a:rPr>
              <a:t>сприяючи</a:t>
            </a:r>
            <a:r>
              <a:rPr lang="ru-RU" sz="1600" dirty="0">
                <a:ea typeface="BatangChe" panose="02030609000101010101" pitchFamily="49" charset="-127"/>
              </a:rPr>
              <a:t> при </a:t>
            </a:r>
            <a:r>
              <a:rPr lang="ru-RU" sz="1600" dirty="0" err="1">
                <a:ea typeface="BatangChe" panose="02030609000101010101" pitchFamily="49" charset="-127"/>
              </a:rPr>
              <a:t>цьому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виникненню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нових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художніх</a:t>
            </a:r>
            <a:r>
              <a:rPr lang="ru-RU" sz="1600" dirty="0">
                <a:ea typeface="BatangChe" panose="02030609000101010101" pitchFamily="49" charset="-127"/>
              </a:rPr>
              <a:t> форм і </a:t>
            </a:r>
            <a:r>
              <a:rPr lang="ru-RU" sz="1600" dirty="0" err="1">
                <a:ea typeface="BatangChe" panose="02030609000101010101" pitchFamily="49" charset="-127"/>
              </a:rPr>
              <a:t>засобів</a:t>
            </a:r>
            <a:r>
              <a:rPr lang="ru-RU" sz="1600" dirty="0">
                <a:ea typeface="BatangChe" panose="02030609000101010101" pitchFamily="49" charset="-127"/>
              </a:rPr>
              <a:t>. </a:t>
            </a:r>
            <a:r>
              <a:rPr lang="ru-RU" sz="1600" dirty="0" err="1">
                <a:ea typeface="BatangChe" panose="02030609000101010101" pitchFamily="49" charset="-127"/>
              </a:rPr>
              <a:t>Гуманістичні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ідеї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повинні</a:t>
            </a:r>
            <a:r>
              <a:rPr lang="ru-RU" sz="1600" dirty="0">
                <a:ea typeface="BatangChe" panose="02030609000101010101" pitchFamily="49" charset="-127"/>
              </a:rPr>
              <a:t> бути </a:t>
            </a:r>
            <a:r>
              <a:rPr lang="ru-RU" sz="1600" dirty="0" err="1">
                <a:ea typeface="BatangChe" panose="02030609000101010101" pitchFamily="49" charset="-127"/>
              </a:rPr>
              <a:t>головними</a:t>
            </a:r>
            <a:r>
              <a:rPr lang="ru-RU" sz="1600" dirty="0">
                <a:ea typeface="BatangChe" panose="02030609000101010101" pitchFamily="49" charset="-127"/>
              </a:rPr>
              <a:t> у </a:t>
            </a:r>
            <a:r>
              <a:rPr lang="ru-RU" sz="1600" dirty="0" err="1">
                <a:ea typeface="BatangChe" panose="02030609000101010101" pitchFamily="49" charset="-127"/>
              </a:rPr>
              <a:t>мистецтві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сучасного</a:t>
            </a:r>
            <a:r>
              <a:rPr lang="ru-RU" sz="1600" dirty="0">
                <a:ea typeface="BatangChe" panose="02030609000101010101" pitchFamily="49" charset="-127"/>
              </a:rPr>
              <a:t> </a:t>
            </a:r>
            <a:r>
              <a:rPr lang="ru-RU" sz="1600" dirty="0" err="1">
                <a:ea typeface="BatangChe" panose="02030609000101010101" pitchFamily="49" charset="-127"/>
              </a:rPr>
              <a:t>століття</a:t>
            </a:r>
            <a:r>
              <a:rPr lang="ru-RU" sz="1600" dirty="0">
                <a:ea typeface="BatangChe" panose="02030609000101010101" pitchFamily="49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091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dirty="0" smtClean="0">
                <a:latin typeface="BatangChe" panose="02030609000101010101" pitchFamily="49" charset="-127"/>
                <a:ea typeface="BatangChe" panose="02030609000101010101" pitchFamily="49" charset="-127"/>
              </a:rPr>
              <a:t>План:</a:t>
            </a:r>
            <a:endParaRPr lang="ru-RU" sz="2800" dirty="0">
              <a:latin typeface="BatangChe" panose="02030609000101010101" pitchFamily="49" charset="-127"/>
              <a:ea typeface="BatangChe" panose="02030609000101010101" pitchFamily="49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ea typeface="BatangChe" panose="02030609000101010101" pitchFamily="49" charset="-127"/>
              </a:rPr>
              <a:t>1.  Художній поступ в історико – культурному </a:t>
            </a:r>
            <a:r>
              <a:rPr lang="uk-UA" sz="2000" dirty="0" err="1" smtClean="0">
                <a:ea typeface="BatangChe" panose="02030609000101010101" pitchFamily="49" charset="-127"/>
              </a:rPr>
              <a:t>дискурсій</a:t>
            </a:r>
            <a:endParaRPr lang="uk-UA" sz="2000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r>
              <a:rPr lang="uk-UA" sz="2000" dirty="0" smtClean="0">
                <a:ea typeface="BatangChe" panose="02030609000101010101" pitchFamily="49" charset="-127"/>
              </a:rPr>
              <a:t>2. Особливості первісної культури</a:t>
            </a:r>
          </a:p>
          <a:p>
            <a:pPr marL="0" indent="0">
              <a:buNone/>
            </a:pPr>
            <a:r>
              <a:rPr lang="uk-UA" sz="2000" dirty="0" smtClean="0">
                <a:ea typeface="BatangChe" panose="02030609000101010101" pitchFamily="49" charset="-127"/>
              </a:rPr>
              <a:t>3. Концепції появи та специфіка розвитку мистецтва</a:t>
            </a:r>
            <a:endParaRPr lang="ru-RU" sz="2000" dirty="0">
              <a:ea typeface="Batang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4666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6214" y="296214"/>
            <a:ext cx="11057586" cy="6336405"/>
          </a:xfrm>
        </p:spPr>
        <p:txBody>
          <a:bodyPr numCol="2">
            <a:normAutofit/>
          </a:bodyPr>
          <a:lstStyle/>
          <a:p>
            <a:r>
              <a:rPr lang="ru-RU" sz="1600" dirty="0" err="1"/>
              <a:t>Первісне</a:t>
            </a:r>
            <a:r>
              <a:rPr lang="ru-RU" sz="1600" dirty="0"/>
              <a:t> (</a:t>
            </a:r>
            <a:r>
              <a:rPr lang="ru-RU" sz="1600" dirty="0" err="1"/>
              <a:t>або</a:t>
            </a:r>
            <a:r>
              <a:rPr lang="ru-RU" sz="1600" dirty="0"/>
              <a:t>, </a:t>
            </a:r>
            <a:r>
              <a:rPr lang="ru-RU" sz="1600" dirty="0" err="1"/>
              <a:t>інакше</a:t>
            </a:r>
            <a:r>
              <a:rPr lang="ru-RU" sz="1600" dirty="0"/>
              <a:t>, </a:t>
            </a:r>
            <a:r>
              <a:rPr lang="ru-RU" sz="1600" dirty="0" err="1"/>
              <a:t>примітивне</a:t>
            </a:r>
            <a:r>
              <a:rPr lang="ru-RU" sz="1600" dirty="0"/>
              <a:t>)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територіально</a:t>
            </a:r>
            <a:r>
              <a:rPr lang="ru-RU" sz="1600" dirty="0"/>
              <a:t> </a:t>
            </a:r>
            <a:r>
              <a:rPr lang="ru-RU" sz="1600" dirty="0" err="1"/>
              <a:t>охоплює</a:t>
            </a:r>
            <a:r>
              <a:rPr lang="ru-RU" sz="1600" dirty="0"/>
              <a:t>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континенти</a:t>
            </a:r>
            <a:r>
              <a:rPr lang="ru-RU" sz="1600" dirty="0"/>
              <a:t>, </a:t>
            </a:r>
            <a:r>
              <a:rPr lang="ru-RU" sz="1600" dirty="0" err="1"/>
              <a:t>крім</a:t>
            </a:r>
            <a:r>
              <a:rPr lang="ru-RU" sz="1600" dirty="0"/>
              <a:t> </a:t>
            </a:r>
            <a:r>
              <a:rPr lang="ru-RU" sz="1600" dirty="0" err="1"/>
              <a:t>Антарктиди</a:t>
            </a:r>
            <a:r>
              <a:rPr lang="ru-RU" sz="1600" dirty="0"/>
              <a:t>, а по часу — всю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, </a:t>
            </a:r>
            <a:r>
              <a:rPr lang="ru-RU" sz="1600" dirty="0" err="1"/>
              <a:t>зберігшись</a:t>
            </a:r>
            <a:r>
              <a:rPr lang="ru-RU" sz="1600" dirty="0"/>
              <a:t> у </a:t>
            </a:r>
            <a:r>
              <a:rPr lang="ru-RU" sz="1600" dirty="0" err="1"/>
              <a:t>деяких</a:t>
            </a:r>
            <a:r>
              <a:rPr lang="ru-RU" sz="1600" dirty="0"/>
              <a:t> народностей,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живуть</a:t>
            </a:r>
            <a:r>
              <a:rPr lang="ru-RU" sz="1600" dirty="0"/>
              <a:t> у </a:t>
            </a:r>
            <a:r>
              <a:rPr lang="ru-RU" sz="1600" dirty="0" err="1"/>
              <a:t>віддалених</a:t>
            </a:r>
            <a:r>
              <a:rPr lang="ru-RU" sz="1600" dirty="0"/>
              <a:t> </a:t>
            </a:r>
            <a:r>
              <a:rPr lang="ru-RU" sz="1600" dirty="0" err="1"/>
              <a:t>куточках</a:t>
            </a:r>
            <a:r>
              <a:rPr lang="ru-RU" sz="1600" dirty="0"/>
              <a:t> </a:t>
            </a:r>
            <a:r>
              <a:rPr lang="ru-RU" sz="1600" dirty="0" err="1"/>
              <a:t>планети</a:t>
            </a:r>
            <a:r>
              <a:rPr lang="ru-RU" sz="1600" dirty="0"/>
              <a:t>, до наших </a:t>
            </a:r>
            <a:r>
              <a:rPr lang="ru-RU" sz="1600" dirty="0" err="1"/>
              <a:t>днів</a:t>
            </a:r>
            <a:r>
              <a:rPr lang="ru-RU" sz="1600" dirty="0"/>
              <a:t>. </a:t>
            </a:r>
            <a:r>
              <a:rPr lang="ru-RU" sz="1600" dirty="0" err="1"/>
              <a:t>Більше</a:t>
            </a:r>
            <a:r>
              <a:rPr lang="ru-RU" sz="1600" dirty="0"/>
              <a:t> за все </a:t>
            </a:r>
            <a:r>
              <a:rPr lang="ru-RU" sz="1600" dirty="0" err="1"/>
              <a:t>найдавнішого</a:t>
            </a:r>
            <a:r>
              <a:rPr lang="ru-RU" sz="1600" dirty="0"/>
              <a:t> </a:t>
            </a:r>
            <a:r>
              <a:rPr lang="ru-RU" sz="1600" dirty="0" err="1"/>
              <a:t>живопису</a:t>
            </a:r>
            <a:r>
              <a:rPr lang="ru-RU" sz="1600" dirty="0"/>
              <a:t> </a:t>
            </a:r>
            <a:r>
              <a:rPr lang="ru-RU" sz="1600" dirty="0" err="1"/>
              <a:t>знайдено</a:t>
            </a:r>
            <a:r>
              <a:rPr lang="ru-RU" sz="1600" dirty="0"/>
              <a:t> в </a:t>
            </a:r>
            <a:r>
              <a:rPr lang="ru-RU" sz="1600" dirty="0" err="1"/>
              <a:t>Європі</a:t>
            </a:r>
            <a:r>
              <a:rPr lang="ru-RU" sz="1600" dirty="0"/>
              <a:t> (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Іспанії</a:t>
            </a:r>
            <a:r>
              <a:rPr lang="ru-RU" sz="1600" dirty="0"/>
              <a:t> до Уралу). Добре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зберігся</a:t>
            </a:r>
            <a:r>
              <a:rPr lang="ru-RU" sz="1600" dirty="0"/>
              <a:t> на </a:t>
            </a:r>
            <a:r>
              <a:rPr lang="ru-RU" sz="1600" dirty="0" err="1"/>
              <a:t>стінах</a:t>
            </a:r>
            <a:r>
              <a:rPr lang="ru-RU" sz="1600" dirty="0"/>
              <a:t> </a:t>
            </a:r>
            <a:r>
              <a:rPr lang="ru-RU" sz="1600" dirty="0" err="1"/>
              <a:t>печер</a:t>
            </a:r>
            <a:r>
              <a:rPr lang="ru-RU" sz="1600" dirty="0"/>
              <a:t> – входи </a:t>
            </a:r>
            <a:r>
              <a:rPr lang="ru-RU" sz="1600" dirty="0" err="1"/>
              <a:t>виявились</a:t>
            </a:r>
            <a:r>
              <a:rPr lang="ru-RU" sz="1600" dirty="0"/>
              <a:t> наглухо </a:t>
            </a:r>
            <a:r>
              <a:rPr lang="ru-RU" sz="1600" dirty="0" err="1"/>
              <a:t>заваленими</a:t>
            </a:r>
            <a:r>
              <a:rPr lang="ru-RU" sz="1600" dirty="0"/>
              <a:t> </a:t>
            </a:r>
            <a:r>
              <a:rPr lang="ru-RU" sz="1600" dirty="0" err="1"/>
              <a:t>тисячоліття</a:t>
            </a:r>
            <a:r>
              <a:rPr lang="ru-RU" sz="1600" dirty="0"/>
              <a:t> тому назад, там </a:t>
            </a:r>
            <a:r>
              <a:rPr lang="ru-RU" sz="1600" dirty="0" err="1"/>
              <a:t>піддержувалась</a:t>
            </a:r>
            <a:r>
              <a:rPr lang="ru-RU" sz="1600" dirty="0"/>
              <a:t> одна и та же температура и </a:t>
            </a:r>
            <a:r>
              <a:rPr lang="ru-RU" sz="1600" dirty="0" err="1"/>
              <a:t>вологість</a:t>
            </a:r>
            <a:r>
              <a:rPr lang="ru-RU" sz="1600" dirty="0"/>
              <a:t>. </a:t>
            </a:r>
            <a:r>
              <a:rPr lang="ru-RU" sz="1600" dirty="0" err="1"/>
              <a:t>Зберігся</a:t>
            </a:r>
            <a:r>
              <a:rPr lang="ru-RU" sz="1600" dirty="0"/>
              <a:t> не </a:t>
            </a:r>
            <a:r>
              <a:rPr lang="ru-RU" sz="1600" dirty="0" err="1"/>
              <a:t>тільки</a:t>
            </a:r>
            <a:r>
              <a:rPr lang="ru-RU" sz="1600" dirty="0"/>
              <a:t> </a:t>
            </a:r>
            <a:r>
              <a:rPr lang="ru-RU" sz="1600" dirty="0" err="1"/>
              <a:t>настінний</a:t>
            </a:r>
            <a:r>
              <a:rPr lang="ru-RU" sz="1600" dirty="0"/>
              <a:t> </a:t>
            </a:r>
            <a:r>
              <a:rPr lang="ru-RU" sz="1600" dirty="0" err="1"/>
              <a:t>живопис</a:t>
            </a:r>
            <a:r>
              <a:rPr lang="ru-RU" sz="1600" dirty="0"/>
              <a:t>, але й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свідчення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- </a:t>
            </a:r>
            <a:r>
              <a:rPr lang="ru-RU" sz="1600" dirty="0" err="1"/>
              <a:t>чіткі</a:t>
            </a:r>
            <a:r>
              <a:rPr lang="ru-RU" sz="1600" dirty="0"/>
              <a:t> </a:t>
            </a:r>
            <a:r>
              <a:rPr lang="ru-RU" sz="1600" dirty="0" err="1"/>
              <a:t>сліди</a:t>
            </a:r>
            <a:r>
              <a:rPr lang="ru-RU" sz="1600" dirty="0"/>
              <a:t> </a:t>
            </a:r>
            <a:r>
              <a:rPr lang="ru-RU" sz="1600" dirty="0" err="1"/>
              <a:t>босих</a:t>
            </a:r>
            <a:r>
              <a:rPr lang="ru-RU" sz="1600" dirty="0"/>
              <a:t> </a:t>
            </a:r>
            <a:r>
              <a:rPr lang="ru-RU" sz="1600" dirty="0" err="1"/>
              <a:t>ніг</a:t>
            </a:r>
            <a:r>
              <a:rPr lang="ru-RU" sz="1600" dirty="0"/>
              <a:t> </a:t>
            </a:r>
            <a:r>
              <a:rPr lang="ru-RU" sz="1600" dirty="0" err="1"/>
              <a:t>дорослих</a:t>
            </a:r>
            <a:r>
              <a:rPr lang="ru-RU" sz="1600" dirty="0"/>
              <a:t> і </a:t>
            </a:r>
            <a:r>
              <a:rPr lang="ru-RU" sz="1600" dirty="0" err="1"/>
              <a:t>дітей</a:t>
            </a:r>
            <a:r>
              <a:rPr lang="ru-RU" sz="1600" dirty="0"/>
              <a:t> на </a:t>
            </a:r>
            <a:r>
              <a:rPr lang="ru-RU" sz="1600" dirty="0" err="1"/>
              <a:t>сирій</a:t>
            </a:r>
            <a:r>
              <a:rPr lang="ru-RU" sz="1600" dirty="0"/>
              <a:t> </a:t>
            </a:r>
            <a:r>
              <a:rPr lang="ru-RU" sz="1600" dirty="0" err="1"/>
              <a:t>підлозі</a:t>
            </a:r>
            <a:r>
              <a:rPr lang="ru-RU" sz="1600" dirty="0"/>
              <a:t>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печер</a:t>
            </a:r>
            <a:r>
              <a:rPr lang="ru-RU" sz="1600" dirty="0"/>
              <a:t>. Причини </a:t>
            </a:r>
            <a:r>
              <a:rPr lang="ru-RU" sz="1600" dirty="0" err="1"/>
              <a:t>зародження</a:t>
            </a:r>
            <a:r>
              <a:rPr lang="ru-RU" sz="1600" dirty="0"/>
              <a:t> </a:t>
            </a:r>
            <a:r>
              <a:rPr lang="ru-RU" sz="1600" dirty="0" err="1"/>
              <a:t>творчої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й </a:t>
            </a:r>
            <a:r>
              <a:rPr lang="ru-RU" sz="1600" dirty="0" err="1"/>
              <a:t>функції</a:t>
            </a:r>
            <a:r>
              <a:rPr lang="ru-RU" sz="1600" dirty="0"/>
              <a:t> </a:t>
            </a:r>
            <a:r>
              <a:rPr lang="ru-RU" sz="1600" dirty="0" err="1"/>
              <a:t>первісного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:</a:t>
            </a:r>
          </a:p>
          <a:p>
            <a:r>
              <a:rPr lang="ru-RU" sz="1600" dirty="0"/>
              <a:t>Потреба </a:t>
            </a:r>
            <a:r>
              <a:rPr lang="ru-RU" sz="1600" dirty="0" err="1"/>
              <a:t>людини</a:t>
            </a:r>
            <a:r>
              <a:rPr lang="ru-RU" sz="1600" dirty="0"/>
              <a:t> в </a:t>
            </a:r>
            <a:r>
              <a:rPr lang="ru-RU" sz="1600" dirty="0" err="1"/>
              <a:t>красі</a:t>
            </a:r>
            <a:r>
              <a:rPr lang="ru-RU" sz="1600" dirty="0"/>
              <a:t> й </a:t>
            </a:r>
            <a:r>
              <a:rPr lang="ru-RU" sz="1600" dirty="0" err="1"/>
              <a:t>творчості</a:t>
            </a:r>
            <a:r>
              <a:rPr lang="ru-RU" sz="1600" dirty="0"/>
              <a:t>.</a:t>
            </a:r>
          </a:p>
          <a:p>
            <a:r>
              <a:rPr lang="ru-RU" sz="1600" dirty="0" err="1"/>
              <a:t>Вірування</a:t>
            </a:r>
            <a:r>
              <a:rPr lang="ru-RU" sz="1600" dirty="0"/>
              <a:t> того часу. Людина </a:t>
            </a:r>
            <a:r>
              <a:rPr lang="ru-RU" sz="1600" dirty="0" err="1"/>
              <a:t>зображувала</a:t>
            </a:r>
            <a:r>
              <a:rPr lang="ru-RU" sz="1600" dirty="0"/>
              <a:t> тих, кого </a:t>
            </a:r>
            <a:r>
              <a:rPr lang="ru-RU" sz="1600" dirty="0" err="1"/>
              <a:t>шанувала</a:t>
            </a:r>
            <a:r>
              <a:rPr lang="ru-RU" sz="1600" dirty="0"/>
              <a:t>.</a:t>
            </a:r>
          </a:p>
          <a:p>
            <a:r>
              <a:rPr lang="ru-RU" sz="1600" dirty="0"/>
              <a:t>Люди того часу </a:t>
            </a:r>
            <a:r>
              <a:rPr lang="ru-RU" sz="1600" dirty="0" err="1"/>
              <a:t>вірили</a:t>
            </a:r>
            <a:r>
              <a:rPr lang="ru-RU" sz="1600" dirty="0"/>
              <a:t> в </a:t>
            </a:r>
            <a:r>
              <a:rPr lang="ru-RU" sz="1600" dirty="0" err="1"/>
              <a:t>магію</a:t>
            </a:r>
            <a:r>
              <a:rPr lang="ru-RU" sz="1600" dirty="0"/>
              <a:t>: вони </a:t>
            </a:r>
            <a:r>
              <a:rPr lang="ru-RU" sz="1600" dirty="0" err="1"/>
              <a:t>вважали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за </a:t>
            </a:r>
            <a:r>
              <a:rPr lang="ru-RU" sz="1600" dirty="0" err="1"/>
              <a:t>допомогою</a:t>
            </a:r>
            <a:r>
              <a:rPr lang="ru-RU" sz="1600" dirty="0"/>
              <a:t> картин та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зображень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впливати</a:t>
            </a:r>
            <a:r>
              <a:rPr lang="ru-RU" sz="1600" dirty="0"/>
              <a:t> на природу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успіх</a:t>
            </a:r>
            <a:r>
              <a:rPr lang="ru-RU" sz="1600" dirty="0"/>
              <a:t> у </a:t>
            </a:r>
            <a:r>
              <a:rPr lang="ru-RU" sz="1600" dirty="0" err="1"/>
              <a:t>полюванні</a:t>
            </a:r>
            <a:r>
              <a:rPr lang="ru-RU" sz="1600" dirty="0"/>
              <a:t>. </a:t>
            </a:r>
            <a:r>
              <a:rPr lang="ru-RU" sz="1600" dirty="0" err="1"/>
              <a:t>Вважалось</a:t>
            </a:r>
            <a:r>
              <a:rPr lang="ru-RU" sz="1600" dirty="0"/>
              <a:t>,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потрібно</a:t>
            </a:r>
            <a:r>
              <a:rPr lang="ru-RU" sz="1600" dirty="0"/>
              <a:t> </a:t>
            </a:r>
            <a:r>
              <a:rPr lang="ru-RU" sz="1600" dirty="0" err="1"/>
              <a:t>вразити</a:t>
            </a:r>
            <a:r>
              <a:rPr lang="ru-RU" sz="1600" dirty="0"/>
              <a:t> </a:t>
            </a:r>
            <a:r>
              <a:rPr lang="ru-RU" sz="1600" dirty="0" err="1"/>
              <a:t>стрілою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списом</a:t>
            </a:r>
            <a:r>
              <a:rPr lang="ru-RU" sz="1600" dirty="0"/>
              <a:t> </a:t>
            </a:r>
            <a:r>
              <a:rPr lang="ru-RU" sz="1600" dirty="0" err="1"/>
              <a:t>намальованого</a:t>
            </a:r>
            <a:r>
              <a:rPr lang="ru-RU" sz="1600" dirty="0"/>
              <a:t> </a:t>
            </a:r>
            <a:r>
              <a:rPr lang="ru-RU" sz="1600" dirty="0" err="1"/>
              <a:t>звіра</a:t>
            </a:r>
            <a:r>
              <a:rPr lang="ru-RU" sz="1600" dirty="0"/>
              <a:t>, </a:t>
            </a:r>
            <a:r>
              <a:rPr lang="ru-RU" sz="1600" dirty="0" err="1" smtClean="0"/>
              <a:t>щоби</a:t>
            </a:r>
            <a:r>
              <a:rPr lang="ru-RU" sz="1600" dirty="0" smtClean="0"/>
              <a:t>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/>
              <a:t>успіх</a:t>
            </a:r>
            <a:r>
              <a:rPr lang="ru-RU" sz="1600" dirty="0"/>
              <a:t> </a:t>
            </a:r>
            <a:r>
              <a:rPr lang="ru-RU" sz="1600" dirty="0" err="1"/>
              <a:t>справжнього</a:t>
            </a:r>
            <a:r>
              <a:rPr lang="ru-RU" sz="1600" dirty="0"/>
              <a:t> </a:t>
            </a:r>
            <a:r>
              <a:rPr lang="ru-RU" sz="1600" dirty="0" err="1"/>
              <a:t>полювання</a:t>
            </a:r>
            <a:r>
              <a:rPr lang="ru-RU" sz="1600" dirty="0"/>
              <a:t>.</a:t>
            </a:r>
          </a:p>
          <a:p>
            <a:r>
              <a:rPr lang="ru-RU" sz="1600" dirty="0"/>
              <a:t>В </a:t>
            </a:r>
            <a:r>
              <a:rPr lang="ru-RU" sz="1600" dirty="0" err="1"/>
              <a:t>печері</a:t>
            </a:r>
            <a:r>
              <a:rPr lang="ru-RU" sz="1600" dirty="0"/>
              <a:t> </a:t>
            </a:r>
            <a:r>
              <a:rPr lang="ru-RU" sz="1600" dirty="0" err="1"/>
              <a:t>Монтеспан</a:t>
            </a:r>
            <a:r>
              <a:rPr lang="ru-RU" sz="1600" dirty="0"/>
              <a:t> на </a:t>
            </a:r>
            <a:r>
              <a:rPr lang="ru-RU" sz="1600" dirty="0" err="1"/>
              <a:t>території</a:t>
            </a:r>
            <a:r>
              <a:rPr lang="ru-RU" sz="1600" dirty="0"/>
              <a:t> </a:t>
            </a:r>
            <a:r>
              <a:rPr lang="ru-RU" sz="1600" dirty="0" err="1"/>
              <a:t>Франції</a:t>
            </a:r>
            <a:r>
              <a:rPr lang="ru-RU" sz="1600" dirty="0"/>
              <a:t> археологи </a:t>
            </a:r>
            <a:r>
              <a:rPr lang="ru-RU" sz="1600" dirty="0" err="1"/>
              <a:t>знайшли</a:t>
            </a:r>
            <a:r>
              <a:rPr lang="ru-RU" sz="1600" dirty="0"/>
              <a:t> статую глиняного </a:t>
            </a:r>
            <a:r>
              <a:rPr lang="ru-RU" sz="1600" dirty="0" err="1"/>
              <a:t>ведмедя</a:t>
            </a:r>
            <a:r>
              <a:rPr lang="ru-RU" sz="1600" dirty="0"/>
              <a:t>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слідами</a:t>
            </a:r>
            <a:r>
              <a:rPr lang="ru-RU" sz="1600" dirty="0"/>
              <a:t> </a:t>
            </a:r>
            <a:r>
              <a:rPr lang="ru-RU" sz="1600" dirty="0" err="1"/>
              <a:t>ударів</a:t>
            </a:r>
            <a:r>
              <a:rPr lang="ru-RU" sz="1600" dirty="0"/>
              <a:t> </a:t>
            </a:r>
            <a:r>
              <a:rPr lang="ru-RU" sz="1600" dirty="0" err="1"/>
              <a:t>списом</a:t>
            </a:r>
            <a:r>
              <a:rPr lang="ru-RU" sz="1600" dirty="0"/>
              <a:t>. Напевно, </a:t>
            </a:r>
            <a:r>
              <a:rPr lang="ru-RU" sz="1600" dirty="0" err="1"/>
              <a:t>первісні</a:t>
            </a:r>
            <a:r>
              <a:rPr lang="ru-RU" sz="1600" dirty="0"/>
              <a:t> люди </a:t>
            </a:r>
            <a:r>
              <a:rPr lang="ru-RU" sz="1600" dirty="0" err="1"/>
              <a:t>пов’язували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 з </a:t>
            </a:r>
            <a:r>
              <a:rPr lang="ru-RU" sz="1600" dirty="0" err="1"/>
              <a:t>їхніми</a:t>
            </a:r>
            <a:r>
              <a:rPr lang="ru-RU" sz="1600" dirty="0"/>
              <a:t> </a:t>
            </a:r>
            <a:r>
              <a:rPr lang="ru-RU" sz="1600" dirty="0" err="1"/>
              <a:t>зображеннями</a:t>
            </a:r>
            <a:r>
              <a:rPr lang="ru-RU" sz="1600" dirty="0"/>
              <a:t>: вони </a:t>
            </a:r>
            <a:r>
              <a:rPr lang="ru-RU" sz="1600" dirty="0" err="1"/>
              <a:t>вірили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, «вбивши» </a:t>
            </a:r>
            <a:r>
              <a:rPr lang="ru-RU" sz="1600" dirty="0" err="1"/>
              <a:t>їх</a:t>
            </a:r>
            <a:r>
              <a:rPr lang="ru-RU" sz="1600" dirty="0"/>
              <a:t>, </a:t>
            </a:r>
            <a:r>
              <a:rPr lang="ru-RU" sz="1600" dirty="0" err="1"/>
              <a:t>забезпечать</a:t>
            </a:r>
            <a:r>
              <a:rPr lang="ru-RU" sz="1600" dirty="0"/>
              <a:t> </a:t>
            </a:r>
            <a:r>
              <a:rPr lang="ru-RU" sz="1600" dirty="0" err="1"/>
              <a:t>собі</a:t>
            </a:r>
            <a:r>
              <a:rPr lang="ru-RU" sz="1600" dirty="0"/>
              <a:t> </a:t>
            </a:r>
            <a:r>
              <a:rPr lang="ru-RU" sz="1600" dirty="0" err="1"/>
              <a:t>успіх</a:t>
            </a:r>
            <a:r>
              <a:rPr lang="ru-RU" sz="1600" dirty="0"/>
              <a:t> в </a:t>
            </a:r>
            <a:r>
              <a:rPr lang="ru-RU" sz="1600" dirty="0" err="1"/>
              <a:t>майбутньому</a:t>
            </a:r>
            <a:r>
              <a:rPr lang="ru-RU" sz="1600" dirty="0"/>
              <a:t> </a:t>
            </a:r>
            <a:r>
              <a:rPr lang="ru-RU" sz="1600" dirty="0" err="1"/>
              <a:t>полюванні</a:t>
            </a:r>
            <a:r>
              <a:rPr lang="ru-RU" sz="1600" dirty="0"/>
              <a:t>. У </a:t>
            </a:r>
            <a:r>
              <a:rPr lang="ru-RU" sz="1600" dirty="0" err="1"/>
              <a:t>подібних</a:t>
            </a:r>
            <a:r>
              <a:rPr lang="ru-RU" sz="1600" dirty="0"/>
              <a:t> </a:t>
            </a:r>
            <a:r>
              <a:rPr lang="ru-RU" sz="1600" dirty="0" err="1"/>
              <a:t>знахідках</a:t>
            </a:r>
            <a:r>
              <a:rPr lang="ru-RU" sz="1600" dirty="0"/>
              <a:t> </a:t>
            </a:r>
            <a:r>
              <a:rPr lang="ru-RU" sz="1600" dirty="0" err="1"/>
              <a:t>простежується</a:t>
            </a:r>
            <a:r>
              <a:rPr lang="ru-RU" sz="1600" dirty="0"/>
              <a:t> </a:t>
            </a:r>
            <a:r>
              <a:rPr lang="ru-RU" sz="1600" dirty="0" err="1"/>
              <a:t>зв’язок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найдавнішими</a:t>
            </a:r>
            <a:r>
              <a:rPr lang="ru-RU" sz="1600" dirty="0"/>
              <a:t> </a:t>
            </a:r>
            <a:r>
              <a:rPr lang="ru-RU" sz="1600" dirty="0" err="1"/>
              <a:t>релігійними</a:t>
            </a:r>
            <a:r>
              <a:rPr lang="ru-RU" sz="1600" dirty="0"/>
              <a:t> </a:t>
            </a:r>
            <a:r>
              <a:rPr lang="ru-RU" sz="1600" dirty="0" err="1"/>
              <a:t>віруваннями</a:t>
            </a:r>
            <a:r>
              <a:rPr lang="ru-RU" sz="1600" dirty="0"/>
              <a:t> і </a:t>
            </a:r>
            <a:r>
              <a:rPr lang="ru-RU" sz="1600" dirty="0" err="1"/>
              <a:t>художньою</a:t>
            </a:r>
            <a:r>
              <a:rPr lang="ru-RU" sz="1600" dirty="0"/>
              <a:t> </a:t>
            </a:r>
            <a:r>
              <a:rPr lang="ru-RU" sz="1600" dirty="0" err="1"/>
              <a:t>діяльністю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uk-UA" sz="1600" b="1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uk-UA" sz="1600" b="1" dirty="0" smtClean="0">
              <a:ea typeface="BatangChe" panose="02030609000101010101" pitchFamily="49" charset="-127"/>
            </a:endParaRPr>
          </a:p>
          <a:p>
            <a:pPr marL="0" indent="0">
              <a:buNone/>
            </a:pPr>
            <a:endParaRPr lang="ru-RU" sz="1600" dirty="0" smtClean="0"/>
          </a:p>
          <a:p>
            <a:pPr marL="0" indent="0" algn="ctr">
              <a:buNone/>
            </a:pPr>
            <a:r>
              <a:rPr lang="ru-RU" sz="1600" dirty="0" err="1" smtClean="0"/>
              <a:t>Ведмідь</a:t>
            </a:r>
            <a:r>
              <a:rPr lang="ru-RU" sz="1600" dirty="0"/>
              <a:t>. </a:t>
            </a:r>
            <a:r>
              <a:rPr lang="ru-RU" sz="1600" dirty="0" err="1"/>
              <a:t>Залишки</a:t>
            </a:r>
            <a:r>
              <a:rPr lang="ru-RU" sz="1600" dirty="0"/>
              <a:t> </a:t>
            </a:r>
            <a:r>
              <a:rPr lang="ru-RU" sz="1600" dirty="0" err="1"/>
              <a:t>глиняної</a:t>
            </a:r>
            <a:r>
              <a:rPr lang="ru-RU" sz="1600" dirty="0"/>
              <a:t> </a:t>
            </a:r>
            <a:r>
              <a:rPr lang="ru-RU" sz="1600" dirty="0" err="1"/>
              <a:t>скульптури</a:t>
            </a:r>
            <a:r>
              <a:rPr lang="ru-RU" sz="1600" dirty="0"/>
              <a:t>. </a:t>
            </a:r>
            <a:r>
              <a:rPr lang="ru-RU" sz="1600" dirty="0" err="1"/>
              <a:t>Палеоліт</a:t>
            </a:r>
            <a:r>
              <a:rPr lang="ru-RU" sz="1600" dirty="0"/>
              <a:t>. Печера </a:t>
            </a:r>
            <a:r>
              <a:rPr lang="ru-RU" sz="1600" dirty="0" err="1"/>
              <a:t>Монтеспан</a:t>
            </a:r>
            <a:r>
              <a:rPr lang="ru-RU" sz="1600" dirty="0"/>
              <a:t>. </a:t>
            </a:r>
            <a:r>
              <a:rPr lang="ru-RU" sz="1600" dirty="0" err="1"/>
              <a:t>Франція</a:t>
            </a:r>
            <a:r>
              <a:rPr lang="ru-RU" sz="1600" dirty="0"/>
              <a:t>. </a:t>
            </a:r>
            <a:r>
              <a:rPr lang="ru-RU" sz="1600" dirty="0" err="1"/>
              <a:t>Періодизація</a:t>
            </a:r>
            <a:endParaRPr lang="ru-RU" sz="1600" dirty="0"/>
          </a:p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dirty="0">
              <a:ea typeface="BatangChe" panose="02030609000101010101" pitchFamily="49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9" y="1734794"/>
            <a:ext cx="5125791" cy="34592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592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193182"/>
            <a:ext cx="11706895" cy="6478073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1600" b="1" dirty="0" err="1"/>
              <a:t>Палеоліт</a:t>
            </a:r>
            <a:r>
              <a:rPr lang="ru-RU" sz="1600" b="1" dirty="0"/>
              <a:t>. </a:t>
            </a:r>
            <a:r>
              <a:rPr lang="ru-RU" sz="1600" b="1" dirty="0" err="1"/>
              <a:t>Живопис</a:t>
            </a:r>
            <a:r>
              <a:rPr lang="ru-RU" sz="1600" b="1" dirty="0"/>
              <a:t>. Скульптура.</a:t>
            </a:r>
          </a:p>
          <a:p>
            <a:pPr marL="0" indent="0">
              <a:buNone/>
            </a:pPr>
            <a:r>
              <a:rPr lang="ru-RU" sz="1600" dirty="0" err="1"/>
              <a:t>Знаряддя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 </a:t>
            </a:r>
            <a:r>
              <a:rPr lang="ru-RU" sz="1600" dirty="0" err="1"/>
              <a:t>виготовляли</a:t>
            </a:r>
            <a:r>
              <a:rPr lang="ru-RU" sz="1600" dirty="0"/>
              <a:t> з </a:t>
            </a:r>
            <a:r>
              <a:rPr lang="ru-RU" sz="1600" dirty="0" err="1"/>
              <a:t>каменя</a:t>
            </a:r>
            <a:r>
              <a:rPr lang="ru-RU" sz="1600" dirty="0"/>
              <a:t>; </a:t>
            </a:r>
            <a:r>
              <a:rPr lang="ru-RU" sz="1600" dirty="0" err="1"/>
              <a:t>звідси</a:t>
            </a:r>
            <a:r>
              <a:rPr lang="ru-RU" sz="1600" dirty="0"/>
              <a:t> і </a:t>
            </a:r>
            <a:r>
              <a:rPr lang="ru-RU" sz="1600" dirty="0" err="1"/>
              <a:t>назва</a:t>
            </a:r>
            <a:r>
              <a:rPr lang="ru-RU" sz="1600" dirty="0"/>
              <a:t> </a:t>
            </a:r>
            <a:r>
              <a:rPr lang="ru-RU" sz="1600" dirty="0" err="1"/>
              <a:t>епохи</a:t>
            </a:r>
            <a:r>
              <a:rPr lang="ru-RU" sz="1600" dirty="0"/>
              <a:t> – </a:t>
            </a:r>
            <a:r>
              <a:rPr lang="ru-RU" sz="1600" dirty="0" err="1"/>
              <a:t>кам’яний</a:t>
            </a:r>
            <a:r>
              <a:rPr lang="ru-RU" sz="1600" dirty="0"/>
              <a:t> </a:t>
            </a:r>
            <a:r>
              <a:rPr lang="ru-RU" sz="1600" dirty="0" err="1"/>
              <a:t>вік</a:t>
            </a:r>
            <a:r>
              <a:rPr lang="ru-RU" sz="1600" dirty="0"/>
              <a:t>. 1. </a:t>
            </a:r>
            <a:r>
              <a:rPr lang="ru-RU" sz="1600" dirty="0" err="1"/>
              <a:t>Древній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нижній</a:t>
            </a:r>
            <a:r>
              <a:rPr lang="ru-RU" sz="1600" dirty="0"/>
              <a:t> </a:t>
            </a:r>
            <a:r>
              <a:rPr lang="ru-RU" sz="1600" dirty="0" err="1"/>
              <a:t>палеоліт</a:t>
            </a:r>
            <a:r>
              <a:rPr lang="ru-RU" sz="1600" dirty="0"/>
              <a:t>. до 150 тис. до </a:t>
            </a:r>
            <a:r>
              <a:rPr lang="ru-RU" sz="1600" dirty="0" err="1"/>
              <a:t>н.е</a:t>
            </a:r>
            <a:r>
              <a:rPr lang="ru-RU" sz="1600" dirty="0"/>
              <a:t>. 2. </a:t>
            </a:r>
            <a:r>
              <a:rPr lang="ru-RU" sz="1600" dirty="0" err="1"/>
              <a:t>Середній</a:t>
            </a:r>
            <a:r>
              <a:rPr lang="ru-RU" sz="1600" dirty="0"/>
              <a:t> </a:t>
            </a:r>
            <a:r>
              <a:rPr lang="ru-RU" sz="1600" dirty="0" err="1"/>
              <a:t>палеоліт</a:t>
            </a:r>
            <a:r>
              <a:rPr lang="ru-RU" sz="1600" dirty="0"/>
              <a:t>. 150 – 35 тис. до </a:t>
            </a:r>
            <a:r>
              <a:rPr lang="ru-RU" sz="1600" dirty="0" err="1"/>
              <a:t>н.е</a:t>
            </a:r>
            <a:r>
              <a:rPr lang="ru-RU" sz="1600" dirty="0"/>
              <a:t>. 3. </a:t>
            </a:r>
            <a:r>
              <a:rPr lang="ru-RU" sz="1600" dirty="0" err="1"/>
              <a:t>Верхній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пізній</a:t>
            </a:r>
            <a:r>
              <a:rPr lang="ru-RU" sz="1600" dirty="0"/>
              <a:t> </a:t>
            </a:r>
            <a:r>
              <a:rPr lang="ru-RU" sz="1600" dirty="0" err="1"/>
              <a:t>палеоліт</a:t>
            </a:r>
            <a:r>
              <a:rPr lang="ru-RU" sz="1600" dirty="0"/>
              <a:t>. 35 – 10 тис. до </a:t>
            </a:r>
            <a:r>
              <a:rPr lang="ru-RU" sz="1600" dirty="0" err="1"/>
              <a:t>н.е</a:t>
            </a:r>
            <a:r>
              <a:rPr lang="ru-RU" sz="1600" dirty="0"/>
              <a:t>. 3.1. </a:t>
            </a:r>
            <a:r>
              <a:rPr lang="ru-RU" sz="1600" dirty="0" err="1"/>
              <a:t>Оріньяк-Солютрейський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. 35 – 20 тис. до </a:t>
            </a:r>
            <a:r>
              <a:rPr lang="ru-RU" sz="1600" dirty="0" err="1"/>
              <a:t>н.е</a:t>
            </a:r>
            <a:r>
              <a:rPr lang="ru-RU" sz="1600" dirty="0"/>
              <a:t>. 3.2. </a:t>
            </a:r>
            <a:r>
              <a:rPr lang="ru-RU" sz="1600" dirty="0" err="1"/>
              <a:t>Період</a:t>
            </a:r>
            <a:r>
              <a:rPr lang="ru-RU" sz="1600" dirty="0"/>
              <a:t> Мадлен. 20 – 10 тис. до </a:t>
            </a:r>
            <a:r>
              <a:rPr lang="ru-RU" sz="1600" dirty="0" err="1"/>
              <a:t>н.е</a:t>
            </a:r>
            <a:r>
              <a:rPr lang="ru-RU" sz="1600" dirty="0"/>
              <a:t>. </a:t>
            </a:r>
            <a:r>
              <a:rPr lang="ru-RU" sz="1600" dirty="0" err="1"/>
              <a:t>Дану</a:t>
            </a:r>
            <a:r>
              <a:rPr lang="ru-RU" sz="1600" dirty="0"/>
              <a:t> </a:t>
            </a:r>
            <a:r>
              <a:rPr lang="ru-RU" sz="1600" dirty="0" err="1"/>
              <a:t>назву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отримав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найменування</a:t>
            </a:r>
            <a:r>
              <a:rPr lang="ru-RU" sz="1600" dirty="0"/>
              <a:t> </a:t>
            </a:r>
            <a:r>
              <a:rPr lang="ru-RU" sz="1600" dirty="0" err="1"/>
              <a:t>печери</a:t>
            </a:r>
            <a:r>
              <a:rPr lang="ru-RU" sz="1600" dirty="0"/>
              <a:t> Ла Мадлен, де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знайдені</a:t>
            </a:r>
            <a:r>
              <a:rPr lang="ru-RU" sz="1600" dirty="0"/>
              <a:t> </a:t>
            </a:r>
            <a:r>
              <a:rPr lang="ru-RU" sz="1600" dirty="0" err="1"/>
              <a:t>розписи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відносяться</a:t>
            </a:r>
            <a:r>
              <a:rPr lang="ru-RU" sz="1600" dirty="0"/>
              <a:t> до </a:t>
            </a:r>
            <a:r>
              <a:rPr lang="ru-RU" sz="1600" dirty="0" err="1"/>
              <a:t>цього</a:t>
            </a:r>
            <a:r>
              <a:rPr lang="ru-RU" sz="1600" dirty="0"/>
              <a:t> часу. </a:t>
            </a:r>
            <a:r>
              <a:rPr lang="ru-RU" sz="1600" dirty="0" err="1"/>
              <a:t>Найдавніші</a:t>
            </a:r>
            <a:r>
              <a:rPr lang="ru-RU" sz="1600" dirty="0"/>
              <a:t> твори </a:t>
            </a:r>
            <a:r>
              <a:rPr lang="ru-RU" sz="1600" dirty="0" err="1"/>
              <a:t>первісного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</a:t>
            </a:r>
            <a:r>
              <a:rPr lang="ru-RU" sz="1600" dirty="0" err="1"/>
              <a:t>відносяться</a:t>
            </a:r>
            <a:r>
              <a:rPr lang="ru-RU" sz="1600" dirty="0"/>
              <a:t> до </a:t>
            </a:r>
            <a:r>
              <a:rPr lang="ru-RU" sz="1600" dirty="0" err="1"/>
              <a:t>пізнього</a:t>
            </a:r>
            <a:r>
              <a:rPr lang="ru-RU" sz="1600" dirty="0"/>
              <a:t> </a:t>
            </a:r>
            <a:r>
              <a:rPr lang="ru-RU" sz="1600" dirty="0" err="1"/>
              <a:t>палеоліту</a:t>
            </a:r>
            <a:r>
              <a:rPr lang="ru-RU" sz="1600" dirty="0"/>
              <a:t>. 35 – 10 тис. до </a:t>
            </a:r>
            <a:r>
              <a:rPr lang="ru-RU" sz="1600" dirty="0" err="1"/>
              <a:t>н.е</a:t>
            </a:r>
            <a:r>
              <a:rPr lang="ru-RU" sz="1600" dirty="0"/>
              <a:t>. </a:t>
            </a:r>
            <a:r>
              <a:rPr lang="ru-RU" sz="1600" dirty="0" err="1"/>
              <a:t>Вчені</a:t>
            </a:r>
            <a:r>
              <a:rPr lang="ru-RU" sz="1600" dirty="0"/>
              <a:t> </a:t>
            </a:r>
            <a:r>
              <a:rPr lang="ru-RU" sz="1600" dirty="0" err="1"/>
              <a:t>схиляються</a:t>
            </a:r>
            <a:r>
              <a:rPr lang="ru-RU" sz="1600" dirty="0"/>
              <a:t> до </a:t>
            </a:r>
            <a:r>
              <a:rPr lang="ru-RU" sz="1600" dirty="0" err="1"/>
              <a:t>того,що</a:t>
            </a:r>
            <a:r>
              <a:rPr lang="ru-RU" sz="1600" dirty="0"/>
              <a:t> </a:t>
            </a:r>
            <a:r>
              <a:rPr lang="ru-RU" sz="1600" dirty="0" err="1"/>
              <a:t>натуралістичне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й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схематичних</a:t>
            </a:r>
            <a:r>
              <a:rPr lang="ru-RU" sz="1600" dirty="0"/>
              <a:t> </a:t>
            </a:r>
            <a:r>
              <a:rPr lang="ru-RU" sz="1600" dirty="0" err="1"/>
              <a:t>знаків</a:t>
            </a:r>
            <a:r>
              <a:rPr lang="ru-RU" sz="1600" dirty="0"/>
              <a:t> та </a:t>
            </a:r>
            <a:r>
              <a:rPr lang="ru-RU" sz="1600" dirty="0" err="1"/>
              <a:t>геометричних</a:t>
            </a:r>
            <a:r>
              <a:rPr lang="ru-RU" sz="1600" dirty="0"/>
              <a:t> </a:t>
            </a:r>
            <a:r>
              <a:rPr lang="ru-RU" sz="1600" dirty="0" err="1"/>
              <a:t>фігур</a:t>
            </a:r>
            <a:r>
              <a:rPr lang="ru-RU" sz="1600" dirty="0"/>
              <a:t> </a:t>
            </a:r>
            <a:r>
              <a:rPr lang="ru-RU" sz="1600" dirty="0" err="1"/>
              <a:t>виникли</a:t>
            </a:r>
            <a:r>
              <a:rPr lang="ru-RU" sz="1600" dirty="0"/>
              <a:t> </a:t>
            </a:r>
            <a:r>
              <a:rPr lang="ru-RU" sz="1600" dirty="0" err="1"/>
              <a:t>одночасно</a:t>
            </a:r>
            <a:r>
              <a:rPr lang="ru-RU" sz="1600" dirty="0"/>
              <a:t>. </a:t>
            </a:r>
            <a:r>
              <a:rPr lang="ru-RU" sz="1600" dirty="0" err="1"/>
              <a:t>Макаронні</a:t>
            </a:r>
            <a:r>
              <a:rPr lang="ru-RU" sz="1600" dirty="0"/>
              <a:t> рисунки. </a:t>
            </a:r>
            <a:r>
              <a:rPr lang="ru-RU" sz="1600" dirty="0" err="1"/>
              <a:t>Відтиски</a:t>
            </a:r>
            <a:r>
              <a:rPr lang="ru-RU" sz="1600" dirty="0"/>
              <a:t> руки </a:t>
            </a:r>
            <a:r>
              <a:rPr lang="ru-RU" sz="1600" dirty="0" err="1"/>
              <a:t>людини</a:t>
            </a:r>
            <a:r>
              <a:rPr lang="ru-RU" sz="1600" dirty="0"/>
              <a:t> і </a:t>
            </a:r>
            <a:r>
              <a:rPr lang="ru-RU" sz="1600" dirty="0" err="1"/>
              <a:t>хаотичні</a:t>
            </a:r>
            <a:r>
              <a:rPr lang="ru-RU" sz="1600" dirty="0"/>
              <a:t> </a:t>
            </a:r>
            <a:r>
              <a:rPr lang="ru-RU" sz="1600" dirty="0" err="1"/>
              <a:t>переплетення</a:t>
            </a:r>
            <a:r>
              <a:rPr lang="ru-RU" sz="1600" dirty="0"/>
              <a:t> </a:t>
            </a:r>
            <a:r>
              <a:rPr lang="ru-RU" sz="1600" dirty="0" err="1"/>
              <a:t>хвилястих</a:t>
            </a:r>
            <a:r>
              <a:rPr lang="ru-RU" sz="1600" dirty="0"/>
              <a:t> </a:t>
            </a:r>
            <a:r>
              <a:rPr lang="ru-RU" sz="1600" dirty="0" err="1"/>
              <a:t>ліній</a:t>
            </a:r>
            <a:r>
              <a:rPr lang="ru-RU" sz="1600" dirty="0"/>
              <a:t>, </a:t>
            </a:r>
            <a:r>
              <a:rPr lang="ru-RU" sz="1600" dirty="0" err="1"/>
              <a:t>продавлених</a:t>
            </a:r>
            <a:r>
              <a:rPr lang="ru-RU" sz="1600" dirty="0"/>
              <a:t> в </a:t>
            </a:r>
            <a:r>
              <a:rPr lang="ru-RU" sz="1600" dirty="0" err="1"/>
              <a:t>мокрій</a:t>
            </a:r>
            <a:r>
              <a:rPr lang="ru-RU" sz="1600" dirty="0"/>
              <a:t> </a:t>
            </a:r>
            <a:r>
              <a:rPr lang="ru-RU" sz="1600" dirty="0" err="1"/>
              <a:t>глині</a:t>
            </a:r>
            <a:r>
              <a:rPr lang="ru-RU" sz="1600" dirty="0"/>
              <a:t> </a:t>
            </a:r>
            <a:r>
              <a:rPr lang="ru-RU" sz="1600" dirty="0" err="1"/>
              <a:t>пальцями</a:t>
            </a:r>
            <a:r>
              <a:rPr lang="ru-RU" sz="1600" dirty="0"/>
              <a:t> </a:t>
            </a:r>
            <a:r>
              <a:rPr lang="ru-RU" sz="1600" dirty="0" err="1"/>
              <a:t>тієї</a:t>
            </a:r>
            <a:r>
              <a:rPr lang="ru-RU" sz="1600" dirty="0"/>
              <a:t> ж руки. </a:t>
            </a:r>
            <a:r>
              <a:rPr lang="ru-RU" sz="1600" dirty="0" err="1"/>
              <a:t>Перші</a:t>
            </a:r>
            <a:r>
              <a:rPr lang="ru-RU" sz="1600" dirty="0"/>
              <a:t> рисунки </a:t>
            </a:r>
            <a:r>
              <a:rPr lang="ru-RU" sz="1600" dirty="0" err="1"/>
              <a:t>часів</a:t>
            </a:r>
            <a:r>
              <a:rPr lang="ru-RU" sz="1600" dirty="0"/>
              <a:t> </a:t>
            </a:r>
            <a:r>
              <a:rPr lang="ru-RU" sz="1600" dirty="0" err="1"/>
              <a:t>палеоліту</a:t>
            </a:r>
            <a:r>
              <a:rPr lang="ru-RU" sz="1600" dirty="0"/>
              <a:t> (</a:t>
            </a:r>
            <a:r>
              <a:rPr lang="ru-RU" sz="1600" dirty="0" err="1"/>
              <a:t>древній</a:t>
            </a:r>
            <a:r>
              <a:rPr lang="ru-RU" sz="1600" dirty="0"/>
              <a:t> </a:t>
            </a:r>
            <a:r>
              <a:rPr lang="ru-RU" sz="1600" dirty="0" err="1"/>
              <a:t>кам’яний</a:t>
            </a:r>
            <a:r>
              <a:rPr lang="ru-RU" sz="1600" dirty="0"/>
              <a:t> </a:t>
            </a:r>
            <a:r>
              <a:rPr lang="ru-RU" sz="1600" dirty="0" err="1"/>
              <a:t>вік</a:t>
            </a:r>
            <a:r>
              <a:rPr lang="ru-RU" sz="1600" dirty="0"/>
              <a:t>, 35–10 тис. до </a:t>
            </a:r>
            <a:r>
              <a:rPr lang="ru-RU" sz="1600" dirty="0" err="1"/>
              <a:t>н.е</a:t>
            </a:r>
            <a:r>
              <a:rPr lang="ru-RU" sz="1600" dirty="0"/>
              <a:t>.)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знайдені</a:t>
            </a:r>
            <a:r>
              <a:rPr lang="ru-RU" sz="1600" dirty="0"/>
              <a:t> </a:t>
            </a:r>
            <a:r>
              <a:rPr lang="ru-RU" sz="1600" dirty="0" err="1"/>
              <a:t>наприкінці</a:t>
            </a:r>
            <a:r>
              <a:rPr lang="ru-RU" sz="1600" dirty="0"/>
              <a:t> 19 ст. </a:t>
            </a:r>
            <a:r>
              <a:rPr lang="ru-RU" sz="1600" dirty="0" err="1"/>
              <a:t>іспанським</a:t>
            </a:r>
            <a:r>
              <a:rPr lang="ru-RU" sz="1600" dirty="0"/>
              <a:t> археологом-любителем графом </a:t>
            </a:r>
            <a:r>
              <a:rPr lang="ru-RU" sz="1600" dirty="0" err="1"/>
              <a:t>Марселіно</a:t>
            </a:r>
            <a:r>
              <a:rPr lang="ru-RU" sz="1600" dirty="0"/>
              <a:t> де </a:t>
            </a:r>
            <a:r>
              <a:rPr lang="ru-RU" sz="1600" dirty="0" err="1"/>
              <a:t>Саутуолой</a:t>
            </a:r>
            <a:r>
              <a:rPr lang="ru-RU" sz="1600" dirty="0"/>
              <a:t> в </a:t>
            </a:r>
            <a:r>
              <a:rPr lang="ru-RU" sz="1600" dirty="0" err="1"/>
              <a:t>трьох</a:t>
            </a:r>
            <a:r>
              <a:rPr lang="ru-RU" sz="1600" dirty="0"/>
              <a:t> </a:t>
            </a:r>
            <a:r>
              <a:rPr lang="ru-RU" sz="1600" dirty="0" err="1"/>
              <a:t>кілометрах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родового </a:t>
            </a:r>
            <a:r>
              <a:rPr lang="ru-RU" sz="1600" dirty="0" err="1"/>
              <a:t>маєтку</a:t>
            </a:r>
            <a:r>
              <a:rPr lang="ru-RU" sz="1600" dirty="0"/>
              <a:t>, в </a:t>
            </a:r>
            <a:r>
              <a:rPr lang="ru-RU" sz="1600" dirty="0" err="1"/>
              <a:t>печері</a:t>
            </a:r>
            <a:r>
              <a:rPr lang="ru-RU" sz="1600" dirty="0"/>
              <a:t> </a:t>
            </a:r>
            <a:r>
              <a:rPr lang="ru-RU" sz="1600" dirty="0" err="1"/>
              <a:t>Альтаміра</a:t>
            </a:r>
            <a:r>
              <a:rPr lang="ru-RU" sz="1600" dirty="0"/>
              <a:t>.</a:t>
            </a:r>
          </a:p>
          <a:p>
            <a:pPr marL="0" indent="0"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dirty="0" err="1" smtClean="0">
                <a:effectLst/>
              </a:rPr>
              <a:t>Вхід</a:t>
            </a:r>
            <a:r>
              <a:rPr lang="ru-RU" sz="1600" b="1" dirty="0" smtClean="0">
                <a:effectLst/>
              </a:rPr>
              <a:t> до </a:t>
            </a:r>
            <a:r>
              <a:rPr lang="ru-RU" sz="1600" b="1" dirty="0" err="1" smtClean="0">
                <a:effectLst/>
              </a:rPr>
              <a:t>печери</a:t>
            </a:r>
            <a:r>
              <a:rPr lang="ru-RU" sz="1600" b="1" dirty="0" smtClean="0">
                <a:effectLst/>
              </a:rPr>
              <a:t> </a:t>
            </a:r>
            <a:r>
              <a:rPr lang="ru-RU" sz="1600" b="1" dirty="0" err="1" smtClean="0">
                <a:effectLst/>
              </a:rPr>
              <a:t>Альтаміра</a:t>
            </a:r>
            <a:r>
              <a:rPr lang="ru-RU" sz="1600" dirty="0" smtClean="0">
                <a:effectLst/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effectLst/>
              </a:rPr>
              <a:t>Сталось </a:t>
            </a:r>
            <a:r>
              <a:rPr lang="ru-RU" sz="1600" dirty="0" err="1" smtClean="0">
                <a:effectLst/>
              </a:rPr>
              <a:t>це</a:t>
            </a:r>
            <a:r>
              <a:rPr lang="ru-RU" sz="1600" dirty="0" smtClean="0">
                <a:effectLst/>
              </a:rPr>
              <a:t> так: «Археолог </a:t>
            </a:r>
            <a:r>
              <a:rPr lang="ru-RU" sz="1600" dirty="0" err="1" smtClean="0">
                <a:effectLst/>
              </a:rPr>
              <a:t>вирішив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дослідити</a:t>
            </a:r>
            <a:r>
              <a:rPr lang="ru-RU" sz="1600" dirty="0" smtClean="0">
                <a:effectLst/>
              </a:rPr>
              <a:t> одну </a:t>
            </a:r>
            <a:r>
              <a:rPr lang="ru-RU" sz="1600" dirty="0" err="1" smtClean="0">
                <a:effectLst/>
              </a:rPr>
              <a:t>печеру</a:t>
            </a:r>
            <a:r>
              <a:rPr lang="ru-RU" sz="1600" dirty="0" smtClean="0">
                <a:effectLst/>
              </a:rPr>
              <a:t> в </a:t>
            </a:r>
            <a:r>
              <a:rPr lang="ru-RU" sz="1600" dirty="0" err="1" smtClean="0">
                <a:effectLst/>
              </a:rPr>
              <a:t>Іспанії</a:t>
            </a:r>
            <a:r>
              <a:rPr lang="ru-RU" sz="1600" dirty="0" smtClean="0">
                <a:effectLst/>
              </a:rPr>
              <a:t> і взяв з собою свою </a:t>
            </a:r>
            <a:r>
              <a:rPr lang="ru-RU" sz="1600" dirty="0" err="1" smtClean="0">
                <a:effectLst/>
              </a:rPr>
              <a:t>маленьку</a:t>
            </a:r>
            <a:r>
              <a:rPr lang="ru-RU" sz="1600" dirty="0" smtClean="0">
                <a:effectLst/>
              </a:rPr>
              <a:t> дочку. </a:t>
            </a:r>
            <a:r>
              <a:rPr lang="ru-RU" sz="1600" dirty="0" err="1" smtClean="0">
                <a:effectLst/>
              </a:rPr>
              <a:t>Раптом</a:t>
            </a:r>
            <a:r>
              <a:rPr lang="ru-RU" sz="1600" dirty="0" smtClean="0">
                <a:effectLst/>
              </a:rPr>
              <a:t> вона закричала: «</a:t>
            </a:r>
            <a:r>
              <a:rPr lang="ru-RU" sz="1600" dirty="0" err="1" smtClean="0">
                <a:effectLst/>
              </a:rPr>
              <a:t>Бики</a:t>
            </a:r>
            <a:r>
              <a:rPr lang="ru-RU" sz="1600" dirty="0" smtClean="0">
                <a:effectLst/>
              </a:rPr>
              <a:t>, </a:t>
            </a:r>
            <a:r>
              <a:rPr lang="ru-RU" sz="1600" dirty="0" err="1" smtClean="0">
                <a:effectLst/>
              </a:rPr>
              <a:t>бики</a:t>
            </a:r>
            <a:r>
              <a:rPr lang="ru-RU" sz="1600" dirty="0" smtClean="0">
                <a:effectLst/>
              </a:rPr>
              <a:t>!» </a:t>
            </a:r>
            <a:r>
              <a:rPr lang="ru-RU" sz="1600" dirty="0" err="1" smtClean="0">
                <a:effectLst/>
              </a:rPr>
              <a:t>Батько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засміявся</a:t>
            </a:r>
            <a:r>
              <a:rPr lang="ru-RU" sz="1600" dirty="0" smtClean="0">
                <a:effectLst/>
              </a:rPr>
              <a:t>, </a:t>
            </a:r>
            <a:r>
              <a:rPr lang="ru-RU" sz="1600" dirty="0" err="1" smtClean="0">
                <a:effectLst/>
              </a:rPr>
              <a:t>проте</a:t>
            </a:r>
            <a:r>
              <a:rPr lang="ru-RU" sz="1600" dirty="0" smtClean="0">
                <a:effectLst/>
              </a:rPr>
              <a:t> коли </a:t>
            </a:r>
            <a:r>
              <a:rPr lang="ru-RU" sz="1600" dirty="0" err="1" smtClean="0">
                <a:effectLst/>
              </a:rPr>
              <a:t>підняв</a:t>
            </a:r>
            <a:r>
              <a:rPr lang="ru-RU" sz="1600" dirty="0" smtClean="0">
                <a:effectLst/>
              </a:rPr>
              <a:t> голову, то </a:t>
            </a:r>
            <a:r>
              <a:rPr lang="ru-RU" sz="1600" dirty="0" err="1" smtClean="0">
                <a:effectLst/>
              </a:rPr>
              <a:t>побачив</a:t>
            </a:r>
            <a:r>
              <a:rPr lang="ru-RU" sz="1600" dirty="0" smtClean="0">
                <a:effectLst/>
              </a:rPr>
              <a:t> на </a:t>
            </a:r>
            <a:r>
              <a:rPr lang="ru-RU" sz="1600" dirty="0" err="1" smtClean="0">
                <a:effectLst/>
              </a:rPr>
              <a:t>стелі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печери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величезні</a:t>
            </a:r>
            <a:r>
              <a:rPr lang="ru-RU" sz="1600" dirty="0" smtClean="0">
                <a:effectLst/>
              </a:rPr>
              <a:t>, </a:t>
            </a:r>
            <a:r>
              <a:rPr lang="ru-RU" sz="1600" dirty="0" err="1" smtClean="0">
                <a:effectLst/>
              </a:rPr>
              <a:t>написані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фарбами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фігури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бізонів</a:t>
            </a:r>
            <a:r>
              <a:rPr lang="ru-RU" sz="1600" dirty="0" smtClean="0">
                <a:effectLst/>
              </a:rPr>
              <a:t>. </a:t>
            </a:r>
            <a:r>
              <a:rPr lang="ru-RU" sz="1600" dirty="0" err="1" smtClean="0">
                <a:effectLst/>
              </a:rPr>
              <a:t>Одні</a:t>
            </a:r>
            <a:r>
              <a:rPr lang="ru-RU" sz="1600" dirty="0" smtClean="0">
                <a:effectLst/>
              </a:rPr>
              <a:t> з них </a:t>
            </a:r>
            <a:r>
              <a:rPr lang="ru-RU" sz="1600" dirty="0" err="1" smtClean="0">
                <a:effectLst/>
              </a:rPr>
              <a:t>були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зображені</a:t>
            </a:r>
            <a:r>
              <a:rPr lang="ru-RU" sz="1600" dirty="0" smtClean="0">
                <a:effectLst/>
              </a:rPr>
              <a:t> стоячими на </a:t>
            </a:r>
            <a:r>
              <a:rPr lang="ru-RU" sz="1600" dirty="0" err="1" smtClean="0">
                <a:effectLst/>
              </a:rPr>
              <a:t>місці</a:t>
            </a:r>
            <a:r>
              <a:rPr lang="ru-RU" sz="1600" dirty="0" smtClean="0">
                <a:effectLst/>
              </a:rPr>
              <a:t>, </a:t>
            </a:r>
            <a:r>
              <a:rPr lang="ru-RU" sz="1600" dirty="0" err="1" smtClean="0">
                <a:effectLst/>
              </a:rPr>
              <a:t>інші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бізони</a:t>
            </a:r>
            <a:r>
              <a:rPr lang="ru-RU" sz="1600" dirty="0" smtClean="0">
                <a:effectLst/>
              </a:rPr>
              <a:t>, </a:t>
            </a:r>
            <a:r>
              <a:rPr lang="ru-RU" sz="1600" dirty="0" err="1" smtClean="0">
                <a:effectLst/>
              </a:rPr>
              <a:t>нахиливши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роги</a:t>
            </a:r>
            <a:r>
              <a:rPr lang="ru-RU" sz="1600" dirty="0" smtClean="0">
                <a:effectLst/>
              </a:rPr>
              <a:t>, кидались на ворога. </a:t>
            </a:r>
            <a:r>
              <a:rPr lang="ru-RU" sz="1600" dirty="0" err="1" smtClean="0">
                <a:effectLst/>
              </a:rPr>
              <a:t>Спочатку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вчені</a:t>
            </a:r>
            <a:r>
              <a:rPr lang="ru-RU" sz="1600" dirty="0" smtClean="0">
                <a:effectLst/>
              </a:rPr>
              <a:t> не </a:t>
            </a:r>
            <a:r>
              <a:rPr lang="ru-RU" sz="1600" dirty="0" err="1" smtClean="0">
                <a:effectLst/>
              </a:rPr>
              <a:t>повірили</a:t>
            </a:r>
            <a:r>
              <a:rPr lang="ru-RU" sz="1600" dirty="0" smtClean="0">
                <a:effectLst/>
              </a:rPr>
              <a:t>, </a:t>
            </a:r>
            <a:r>
              <a:rPr lang="ru-RU" sz="1600" dirty="0" err="1" smtClean="0">
                <a:effectLst/>
              </a:rPr>
              <a:t>що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первісня</a:t>
            </a:r>
            <a:r>
              <a:rPr lang="ru-RU" sz="1600" dirty="0" smtClean="0">
                <a:effectLst/>
              </a:rPr>
              <a:t> люди могли </a:t>
            </a:r>
            <a:r>
              <a:rPr lang="ru-RU" sz="1600" dirty="0" err="1" smtClean="0">
                <a:effectLst/>
              </a:rPr>
              <a:t>створити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подібні</a:t>
            </a:r>
            <a:r>
              <a:rPr lang="ru-RU" sz="1600" dirty="0" smtClean="0">
                <a:effectLst/>
              </a:rPr>
              <a:t> твори </a:t>
            </a:r>
            <a:r>
              <a:rPr lang="ru-RU" sz="1600" dirty="0" err="1" smtClean="0">
                <a:effectLst/>
              </a:rPr>
              <a:t>мистецтва</a:t>
            </a:r>
            <a:r>
              <a:rPr lang="ru-RU" sz="1600" dirty="0" smtClean="0">
                <a:effectLst/>
              </a:rPr>
              <a:t>. </a:t>
            </a:r>
            <a:r>
              <a:rPr lang="ru-RU" sz="1600" dirty="0" err="1" smtClean="0">
                <a:effectLst/>
              </a:rPr>
              <a:t>Тільки</a:t>
            </a:r>
            <a:r>
              <a:rPr lang="ru-RU" sz="1600" dirty="0" smtClean="0">
                <a:effectLst/>
              </a:rPr>
              <a:t> 20 </a:t>
            </a:r>
            <a:r>
              <a:rPr lang="ru-RU" sz="1600" dirty="0" err="1" smtClean="0">
                <a:effectLst/>
              </a:rPr>
              <a:t>років</a:t>
            </a:r>
            <a:r>
              <a:rPr lang="ru-RU" sz="1600" dirty="0" smtClean="0">
                <a:effectLst/>
              </a:rPr>
              <a:t> потому </a:t>
            </a:r>
            <a:r>
              <a:rPr lang="ru-RU" sz="1600" dirty="0" err="1" smtClean="0">
                <a:effectLst/>
              </a:rPr>
              <a:t>були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знайдені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численні</a:t>
            </a:r>
            <a:r>
              <a:rPr lang="ru-RU" sz="1600" dirty="0" smtClean="0">
                <a:effectLst/>
              </a:rPr>
              <a:t> твори </a:t>
            </a:r>
            <a:r>
              <a:rPr lang="ru-RU" sz="1600" dirty="0" err="1" smtClean="0">
                <a:effectLst/>
              </a:rPr>
              <a:t>первісного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мистецтва</a:t>
            </a:r>
            <a:r>
              <a:rPr lang="ru-RU" sz="1600" dirty="0" smtClean="0">
                <a:effectLst/>
              </a:rPr>
              <a:t> в </a:t>
            </a:r>
            <a:r>
              <a:rPr lang="ru-RU" sz="1600" dirty="0" err="1" smtClean="0">
                <a:effectLst/>
              </a:rPr>
              <a:t>інших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місцях</a:t>
            </a:r>
            <a:r>
              <a:rPr lang="ru-RU" sz="1600" dirty="0" smtClean="0">
                <a:effectLst/>
              </a:rPr>
              <a:t> і </a:t>
            </a:r>
            <a:r>
              <a:rPr lang="ru-RU" sz="1600" dirty="0" err="1" smtClean="0">
                <a:effectLst/>
              </a:rPr>
              <a:t>правдивість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печерного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живопису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була</a:t>
            </a:r>
            <a:r>
              <a:rPr lang="ru-RU" sz="1600" dirty="0" smtClean="0">
                <a:effectLst/>
              </a:rPr>
              <a:t> </a:t>
            </a:r>
            <a:r>
              <a:rPr lang="ru-RU" sz="1600" dirty="0" err="1" smtClean="0">
                <a:effectLst/>
              </a:rPr>
              <a:t>визнана</a:t>
            </a:r>
            <a:r>
              <a:rPr lang="ru-RU" sz="1600" dirty="0" smtClean="0">
                <a:effectLst/>
              </a:rPr>
              <a:t>».</a:t>
            </a:r>
          </a:p>
          <a:p>
            <a:pPr marL="0" indent="0">
              <a:buNone/>
            </a:pPr>
            <a:r>
              <a:rPr lang="ru-RU" dirty="0">
                <a:hlinkClick r:id="rId2"/>
              </a:rPr>
              <a:t/>
            </a:r>
            <a:br>
              <a:rPr lang="ru-RU" dirty="0">
                <a:hlinkClick r:id="rId2"/>
              </a:rPr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663" y="1979824"/>
            <a:ext cx="5324213" cy="339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26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321972"/>
            <a:ext cx="11629622" cy="6336405"/>
          </a:xfrm>
        </p:spPr>
        <p:txBody>
          <a:bodyPr numCol="2"/>
          <a:lstStyle/>
          <a:p>
            <a:pPr marL="0" indent="0" algn="ctr">
              <a:buNone/>
            </a:pPr>
            <a:r>
              <a:rPr lang="ru-RU" sz="2000" b="1" dirty="0" err="1"/>
              <a:t>Живопис</a:t>
            </a:r>
            <a:r>
              <a:rPr lang="ru-RU" sz="2000" b="1" dirty="0"/>
              <a:t> </a:t>
            </a:r>
            <a:r>
              <a:rPr lang="ru-RU" sz="2000" b="1" dirty="0" err="1"/>
              <a:t>Палеоліту</a:t>
            </a:r>
            <a:endParaRPr lang="ru-RU" b="1" dirty="0"/>
          </a:p>
          <a:p>
            <a:pPr marL="0" indent="0">
              <a:buNone/>
            </a:pPr>
            <a:r>
              <a:rPr lang="ru-RU" sz="1600" b="1" u="sng" dirty="0"/>
              <a:t>Печера </a:t>
            </a:r>
            <a:r>
              <a:rPr lang="ru-RU" sz="1600" b="1" u="sng" dirty="0" err="1"/>
              <a:t>Альтаміра</a:t>
            </a:r>
            <a:r>
              <a:rPr lang="ru-RU" sz="1600" b="1" u="sng" dirty="0"/>
              <a:t>. </a:t>
            </a:r>
            <a:r>
              <a:rPr lang="ru-RU" sz="1600" b="1" u="sng" dirty="0" err="1"/>
              <a:t>Іспанія</a:t>
            </a:r>
            <a:r>
              <a:rPr lang="ru-RU" sz="1600" b="1" dirty="0"/>
              <a:t>.</a:t>
            </a:r>
            <a:r>
              <a:rPr lang="ru-RU" sz="1600" dirty="0"/>
              <a:t> </a:t>
            </a:r>
            <a:r>
              <a:rPr lang="ru-RU" sz="1600" dirty="0" err="1"/>
              <a:t>Пізній</a:t>
            </a:r>
            <a:r>
              <a:rPr lang="ru-RU" sz="1600" dirty="0"/>
              <a:t> </a:t>
            </a:r>
            <a:r>
              <a:rPr lang="ru-RU" sz="1600" dirty="0" err="1"/>
              <a:t>Палеоліт</a:t>
            </a:r>
            <a:r>
              <a:rPr lang="ru-RU" sz="1600" dirty="0"/>
              <a:t> (</a:t>
            </a:r>
            <a:r>
              <a:rPr lang="ru-RU" sz="1600" dirty="0" err="1"/>
              <a:t>епоха</a:t>
            </a:r>
            <a:r>
              <a:rPr lang="ru-RU" sz="1600" dirty="0"/>
              <a:t> Мадлен 20 – 10 тис. до </a:t>
            </a:r>
            <a:r>
              <a:rPr lang="ru-RU" sz="1600" dirty="0" err="1"/>
              <a:t>н.е</a:t>
            </a:r>
            <a:r>
              <a:rPr lang="ru-RU" sz="1600" dirty="0"/>
              <a:t>.). На </a:t>
            </a:r>
            <a:r>
              <a:rPr lang="ru-RU" sz="1600" dirty="0" err="1"/>
              <a:t>склепінні</a:t>
            </a:r>
            <a:r>
              <a:rPr lang="ru-RU" sz="1600" dirty="0"/>
              <a:t> </a:t>
            </a:r>
            <a:r>
              <a:rPr lang="ru-RU" sz="1600" dirty="0" err="1"/>
              <a:t>печерної</a:t>
            </a:r>
            <a:r>
              <a:rPr lang="ru-RU" sz="1600" dirty="0"/>
              <a:t> </a:t>
            </a:r>
            <a:r>
              <a:rPr lang="ru-RU" sz="1600" dirty="0" err="1"/>
              <a:t>камери</a:t>
            </a:r>
            <a:r>
              <a:rPr lang="ru-RU" sz="1600" dirty="0"/>
              <a:t> </a:t>
            </a:r>
            <a:r>
              <a:rPr lang="ru-RU" sz="1600" dirty="0" err="1"/>
              <a:t>Альтаміри</a:t>
            </a:r>
            <a:r>
              <a:rPr lang="ru-RU" sz="1600" dirty="0"/>
              <a:t> </a:t>
            </a:r>
            <a:r>
              <a:rPr lang="ru-RU" sz="1600" dirty="0" err="1"/>
              <a:t>зображене</a:t>
            </a:r>
            <a:r>
              <a:rPr lang="ru-RU" sz="1600" dirty="0"/>
              <a:t> </a:t>
            </a:r>
            <a:r>
              <a:rPr lang="ru-RU" sz="1600" dirty="0" err="1"/>
              <a:t>ціле</a:t>
            </a:r>
            <a:r>
              <a:rPr lang="ru-RU" sz="1600" dirty="0"/>
              <a:t> стадо великих, </a:t>
            </a:r>
            <a:r>
              <a:rPr lang="ru-RU" sz="1600" dirty="0" err="1"/>
              <a:t>близько</a:t>
            </a:r>
            <a:r>
              <a:rPr lang="ru-RU" sz="1600" dirty="0"/>
              <a:t> </a:t>
            </a:r>
            <a:r>
              <a:rPr lang="ru-RU" sz="1600" dirty="0" err="1"/>
              <a:t>розташованих</a:t>
            </a:r>
            <a:r>
              <a:rPr lang="ru-RU" sz="1600" dirty="0"/>
              <a:t> один до одного </a:t>
            </a:r>
            <a:r>
              <a:rPr lang="ru-RU" sz="1600" dirty="0" err="1"/>
              <a:t>бізонів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ru-RU" sz="1600" b="1" dirty="0" err="1"/>
              <a:t>Розташоване</a:t>
            </a:r>
            <a:r>
              <a:rPr lang="ru-RU" sz="1600" b="1" dirty="0"/>
              <a:t> на </a:t>
            </a:r>
            <a:r>
              <a:rPr lang="ru-RU" sz="1600" b="1" dirty="0" err="1"/>
              <a:t>стелі</a:t>
            </a:r>
            <a:r>
              <a:rPr lang="ru-RU" sz="1600" b="1" dirty="0"/>
              <a:t> </a:t>
            </a:r>
            <a:r>
              <a:rPr lang="ru-RU" sz="1600" b="1" dirty="0" err="1"/>
              <a:t>печери</a:t>
            </a:r>
            <a:r>
              <a:rPr lang="ru-RU" sz="1600" b="1" dirty="0"/>
              <a:t>.</a:t>
            </a: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Надзвичайні</a:t>
            </a:r>
            <a:r>
              <a:rPr lang="ru-RU" sz="1600" dirty="0"/>
              <a:t> </a:t>
            </a:r>
            <a:r>
              <a:rPr lang="ru-RU" sz="1600" dirty="0" err="1"/>
              <a:t>поліхромні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містять</a:t>
            </a:r>
            <a:r>
              <a:rPr lang="ru-RU" sz="1600" dirty="0"/>
              <a:t> </a:t>
            </a:r>
            <a:r>
              <a:rPr lang="ru-RU" sz="1600" dirty="0" err="1"/>
              <a:t>чорний</a:t>
            </a:r>
            <a:r>
              <a:rPr lang="ru-RU" sz="1600" dirty="0"/>
              <a:t> і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відтінки</a:t>
            </a:r>
            <a:r>
              <a:rPr lang="ru-RU" sz="1600" dirty="0"/>
              <a:t> </a:t>
            </a:r>
            <a:r>
              <a:rPr lang="ru-RU" sz="1600" dirty="0" err="1"/>
              <a:t>вохри</a:t>
            </a:r>
            <a:r>
              <a:rPr lang="ru-RU" sz="1600" dirty="0"/>
              <a:t>, </a:t>
            </a:r>
            <a:r>
              <a:rPr lang="ru-RU" sz="1600" dirty="0" err="1"/>
              <a:t>соковиті</a:t>
            </a:r>
            <a:r>
              <a:rPr lang="ru-RU" sz="1600" dirty="0"/>
              <a:t> </a:t>
            </a:r>
            <a:r>
              <a:rPr lang="ru-RU" sz="1600" dirty="0" err="1"/>
              <a:t>фарби</a:t>
            </a:r>
            <a:r>
              <a:rPr lang="ru-RU" sz="1600" dirty="0"/>
              <a:t> </a:t>
            </a:r>
            <a:r>
              <a:rPr lang="ru-RU" sz="1600" dirty="0" err="1"/>
              <a:t>накладені</a:t>
            </a:r>
            <a:r>
              <a:rPr lang="ru-RU" sz="1600" dirty="0"/>
              <a:t> </a:t>
            </a:r>
            <a:r>
              <a:rPr lang="ru-RU" sz="1600" dirty="0" err="1"/>
              <a:t>десь</a:t>
            </a:r>
            <a:r>
              <a:rPr lang="ru-RU" sz="1600" dirty="0"/>
              <a:t> </a:t>
            </a:r>
            <a:r>
              <a:rPr lang="ru-RU" sz="1600" dirty="0" err="1"/>
              <a:t>щільно</a:t>
            </a:r>
            <a:r>
              <a:rPr lang="ru-RU" sz="1600" dirty="0"/>
              <a:t> й однотонно, а </a:t>
            </a:r>
            <a:r>
              <a:rPr lang="ru-RU" sz="1600" dirty="0" err="1"/>
              <a:t>десь</a:t>
            </a:r>
            <a:r>
              <a:rPr lang="ru-RU" sz="1600" dirty="0"/>
              <a:t> з </a:t>
            </a:r>
            <a:r>
              <a:rPr lang="ru-RU" sz="1600" dirty="0" err="1"/>
              <a:t>напівтонами</a:t>
            </a:r>
            <a:r>
              <a:rPr lang="ru-RU" sz="1600" dirty="0"/>
              <a:t> й переходами </a:t>
            </a:r>
            <a:r>
              <a:rPr lang="ru-RU" sz="1600" dirty="0" err="1"/>
              <a:t>від</a:t>
            </a:r>
            <a:r>
              <a:rPr lang="ru-RU" sz="1600" dirty="0"/>
              <a:t> одного </a:t>
            </a:r>
            <a:r>
              <a:rPr lang="ru-RU" sz="1600" dirty="0" err="1"/>
              <a:t>кольору</a:t>
            </a:r>
            <a:r>
              <a:rPr lang="ru-RU" sz="1600" dirty="0"/>
              <a:t> до </a:t>
            </a:r>
            <a:r>
              <a:rPr lang="ru-RU" sz="1600" dirty="0" err="1"/>
              <a:t>іншого</a:t>
            </a:r>
            <a:r>
              <a:rPr lang="ru-RU" sz="1600" dirty="0"/>
              <a:t>. </a:t>
            </a:r>
            <a:r>
              <a:rPr lang="ru-RU" sz="1600" dirty="0" err="1"/>
              <a:t>Товстий</a:t>
            </a:r>
            <a:r>
              <a:rPr lang="ru-RU" sz="1600" dirty="0"/>
              <a:t> </a:t>
            </a:r>
            <a:r>
              <a:rPr lang="ru-RU" sz="1600" dirty="0" err="1"/>
              <a:t>фарбовий</a:t>
            </a:r>
            <a:r>
              <a:rPr lang="ru-RU" sz="1600" dirty="0"/>
              <a:t> шар до </a:t>
            </a:r>
            <a:r>
              <a:rPr lang="ru-RU" sz="1600" dirty="0" err="1"/>
              <a:t>кількох</a:t>
            </a:r>
            <a:r>
              <a:rPr lang="ru-RU" sz="1600" dirty="0"/>
              <a:t> см. </a:t>
            </a:r>
            <a:r>
              <a:rPr lang="ru-RU" sz="1600" dirty="0" err="1"/>
              <a:t>Загалом</a:t>
            </a:r>
            <a:r>
              <a:rPr lang="ru-RU" sz="1600" dirty="0"/>
              <a:t> на </a:t>
            </a:r>
            <a:r>
              <a:rPr lang="ru-RU" sz="1600" dirty="0" err="1"/>
              <a:t>склепінні</a:t>
            </a:r>
            <a:r>
              <a:rPr lang="ru-RU" sz="1600" dirty="0"/>
              <a:t> </a:t>
            </a:r>
            <a:r>
              <a:rPr lang="ru-RU" sz="1600" dirty="0" err="1"/>
              <a:t>зображено</a:t>
            </a:r>
            <a:r>
              <a:rPr lang="ru-RU" sz="1600" dirty="0"/>
              <a:t> 23 </a:t>
            </a:r>
            <a:r>
              <a:rPr lang="ru-RU" sz="1600" dirty="0" err="1"/>
              <a:t>фігури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не </a:t>
            </a:r>
            <a:r>
              <a:rPr lang="ru-RU" sz="1600" dirty="0" err="1"/>
              <a:t>брати</a:t>
            </a:r>
            <a:r>
              <a:rPr lang="ru-RU" sz="1600" dirty="0"/>
              <a:t> до </a:t>
            </a:r>
            <a:r>
              <a:rPr lang="ru-RU" sz="1600" dirty="0" err="1"/>
              <a:t>уваги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збереглись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контури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Надзвичайні</a:t>
            </a:r>
            <a:r>
              <a:rPr lang="ru-RU" sz="1600" dirty="0" smtClean="0"/>
              <a:t> </a:t>
            </a:r>
            <a:r>
              <a:rPr lang="ru-RU" sz="1600" dirty="0" err="1"/>
              <a:t>поліхромні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містять</a:t>
            </a:r>
            <a:r>
              <a:rPr lang="ru-RU" sz="1600" dirty="0"/>
              <a:t> </a:t>
            </a:r>
            <a:r>
              <a:rPr lang="ru-RU" sz="1600" dirty="0" err="1"/>
              <a:t>чорний</a:t>
            </a:r>
            <a:r>
              <a:rPr lang="ru-RU" sz="1600" dirty="0"/>
              <a:t> і </a:t>
            </a:r>
            <a:r>
              <a:rPr lang="ru-RU" sz="1600" dirty="0" err="1"/>
              <a:t>всі</a:t>
            </a:r>
            <a:r>
              <a:rPr lang="ru-RU" sz="1600" dirty="0"/>
              <a:t> </a:t>
            </a:r>
            <a:r>
              <a:rPr lang="ru-RU" sz="1600" dirty="0" err="1"/>
              <a:t>відтінки</a:t>
            </a:r>
            <a:r>
              <a:rPr lang="ru-RU" sz="1600" dirty="0"/>
              <a:t> </a:t>
            </a:r>
            <a:r>
              <a:rPr lang="ru-RU" sz="1600" dirty="0" err="1"/>
              <a:t>вохри</a:t>
            </a:r>
            <a:r>
              <a:rPr lang="ru-RU" sz="1600" dirty="0"/>
              <a:t>, </a:t>
            </a:r>
            <a:r>
              <a:rPr lang="ru-RU" sz="1600" dirty="0" err="1"/>
              <a:t>соковиті</a:t>
            </a:r>
            <a:r>
              <a:rPr lang="ru-RU" sz="1600" dirty="0"/>
              <a:t> </a:t>
            </a:r>
            <a:r>
              <a:rPr lang="ru-RU" sz="1600" dirty="0" err="1"/>
              <a:t>фарби</a:t>
            </a:r>
            <a:r>
              <a:rPr lang="ru-RU" sz="1600" dirty="0"/>
              <a:t> </a:t>
            </a:r>
            <a:r>
              <a:rPr lang="ru-RU" sz="1600" dirty="0" err="1"/>
              <a:t>накладені</a:t>
            </a:r>
            <a:r>
              <a:rPr lang="ru-RU" sz="1600" dirty="0"/>
              <a:t> </a:t>
            </a:r>
            <a:r>
              <a:rPr lang="ru-RU" sz="1600" dirty="0" err="1"/>
              <a:t>десь</a:t>
            </a:r>
            <a:r>
              <a:rPr lang="ru-RU" sz="1600" dirty="0"/>
              <a:t> </a:t>
            </a:r>
            <a:r>
              <a:rPr lang="ru-RU" sz="1600" dirty="0" err="1"/>
              <a:t>щільно</a:t>
            </a:r>
            <a:r>
              <a:rPr lang="ru-RU" sz="1600" dirty="0"/>
              <a:t> й однотонно, а </a:t>
            </a:r>
            <a:r>
              <a:rPr lang="ru-RU" sz="1600" dirty="0" err="1"/>
              <a:t>десь</a:t>
            </a:r>
            <a:r>
              <a:rPr lang="ru-RU" sz="1600" dirty="0"/>
              <a:t> з </a:t>
            </a:r>
            <a:r>
              <a:rPr lang="ru-RU" sz="1600" dirty="0" err="1"/>
              <a:t>напівтонами</a:t>
            </a:r>
            <a:r>
              <a:rPr lang="ru-RU" sz="1600" dirty="0"/>
              <a:t> й переходами </a:t>
            </a:r>
            <a:r>
              <a:rPr lang="ru-RU" sz="1600" dirty="0" err="1"/>
              <a:t>від</a:t>
            </a:r>
            <a:r>
              <a:rPr lang="ru-RU" sz="1600" dirty="0"/>
              <a:t> одного </a:t>
            </a:r>
            <a:r>
              <a:rPr lang="ru-RU" sz="1600" dirty="0" err="1"/>
              <a:t>кольору</a:t>
            </a:r>
            <a:r>
              <a:rPr lang="ru-RU" sz="1600" dirty="0"/>
              <a:t> до </a:t>
            </a:r>
            <a:r>
              <a:rPr lang="ru-RU" sz="1600" dirty="0" err="1"/>
              <a:t>іншого</a:t>
            </a:r>
            <a:r>
              <a:rPr lang="ru-RU" sz="1600" dirty="0"/>
              <a:t>. </a:t>
            </a:r>
            <a:r>
              <a:rPr lang="ru-RU" sz="1600" dirty="0" err="1"/>
              <a:t>Товстий</a:t>
            </a:r>
            <a:r>
              <a:rPr lang="ru-RU" sz="1600" dirty="0"/>
              <a:t> </a:t>
            </a:r>
            <a:r>
              <a:rPr lang="ru-RU" sz="1600" dirty="0" err="1"/>
              <a:t>фарбовий</a:t>
            </a:r>
            <a:r>
              <a:rPr lang="ru-RU" sz="1600" dirty="0"/>
              <a:t> шар до </a:t>
            </a:r>
            <a:r>
              <a:rPr lang="ru-RU" sz="1600" dirty="0" err="1"/>
              <a:t>кількох</a:t>
            </a:r>
            <a:r>
              <a:rPr lang="ru-RU" sz="1600" dirty="0"/>
              <a:t> см. </a:t>
            </a:r>
            <a:r>
              <a:rPr lang="ru-RU" sz="1600" dirty="0" err="1"/>
              <a:t>Загалом</a:t>
            </a:r>
            <a:r>
              <a:rPr lang="ru-RU" sz="1600" dirty="0"/>
              <a:t> на </a:t>
            </a:r>
            <a:r>
              <a:rPr lang="ru-RU" sz="1600" dirty="0" err="1"/>
              <a:t>склепінні</a:t>
            </a:r>
            <a:r>
              <a:rPr lang="ru-RU" sz="1600" dirty="0"/>
              <a:t> </a:t>
            </a:r>
            <a:r>
              <a:rPr lang="ru-RU" sz="1600" dirty="0" err="1"/>
              <a:t>зображено</a:t>
            </a:r>
            <a:r>
              <a:rPr lang="ru-RU" sz="1600" dirty="0"/>
              <a:t> 23 </a:t>
            </a:r>
            <a:r>
              <a:rPr lang="ru-RU" sz="1600" dirty="0" err="1"/>
              <a:t>фігури</a:t>
            </a:r>
            <a:r>
              <a:rPr lang="ru-RU" sz="1600" dirty="0"/>
              <a:t>, </a:t>
            </a:r>
            <a:r>
              <a:rPr lang="ru-RU" sz="1600" dirty="0" err="1"/>
              <a:t>якщо</a:t>
            </a:r>
            <a:r>
              <a:rPr lang="ru-RU" sz="1600" dirty="0"/>
              <a:t> не </a:t>
            </a:r>
            <a:r>
              <a:rPr lang="ru-RU" sz="1600" dirty="0" err="1"/>
              <a:t>брати</a:t>
            </a:r>
            <a:r>
              <a:rPr lang="ru-RU" sz="1600" dirty="0"/>
              <a:t> до </a:t>
            </a:r>
            <a:r>
              <a:rPr lang="ru-RU" sz="1600" dirty="0" err="1"/>
              <a:t>уваги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збереглись</a:t>
            </a:r>
            <a:r>
              <a:rPr lang="ru-RU" sz="1600" dirty="0"/>
              <a:t> </a:t>
            </a:r>
            <a:r>
              <a:rPr lang="ru-RU" sz="1600" dirty="0" err="1"/>
              <a:t>лише</a:t>
            </a:r>
            <a:r>
              <a:rPr lang="ru-RU" sz="1600" dirty="0"/>
              <a:t> </a:t>
            </a:r>
            <a:r>
              <a:rPr lang="ru-RU" sz="1600" dirty="0" err="1"/>
              <a:t>контури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r>
              <a:rPr lang="ru-RU" sz="1600" b="1" dirty="0"/>
              <a:t>Фрагмент. </a:t>
            </a:r>
            <a:r>
              <a:rPr lang="ru-RU" sz="1600" b="1" dirty="0" err="1"/>
              <a:t>Бик</a:t>
            </a:r>
            <a:r>
              <a:rPr lang="ru-RU" sz="1600" b="1" dirty="0"/>
              <a:t>. </a:t>
            </a:r>
            <a:r>
              <a:rPr lang="ru-RU" sz="1600" b="1" dirty="0" err="1"/>
              <a:t>Альтаміра</a:t>
            </a:r>
            <a:r>
              <a:rPr lang="ru-RU" sz="1600" b="1" dirty="0"/>
              <a:t>. </a:t>
            </a:r>
            <a:r>
              <a:rPr lang="ru-RU" sz="1600" b="1" dirty="0" err="1"/>
              <a:t>Іспанія</a:t>
            </a:r>
            <a:r>
              <a:rPr lang="ru-RU" sz="1600" b="1" dirty="0"/>
              <a:t>. </a:t>
            </a:r>
            <a:r>
              <a:rPr lang="ru-RU" sz="1600" b="1" dirty="0" err="1"/>
              <a:t>Пізній</a:t>
            </a:r>
            <a:r>
              <a:rPr lang="ru-RU" sz="1600" b="1" dirty="0"/>
              <a:t> </a:t>
            </a:r>
            <a:r>
              <a:rPr lang="ru-RU" sz="1600" b="1" dirty="0" err="1"/>
              <a:t>Палеоліт</a:t>
            </a:r>
            <a:r>
              <a:rPr lang="ru-RU" sz="1600" b="1" dirty="0"/>
              <a:t>.</a:t>
            </a:r>
            <a:r>
              <a:rPr lang="ru-RU" sz="1600" dirty="0"/>
              <a:t> Красиво </a:t>
            </a:r>
            <a:r>
              <a:rPr lang="ru-RU" sz="1600" dirty="0" err="1"/>
              <a:t>коричневі</a:t>
            </a:r>
            <a:r>
              <a:rPr lang="ru-RU" sz="1600" dirty="0"/>
              <a:t> </a:t>
            </a:r>
            <a:r>
              <a:rPr lang="ru-RU" sz="1600" dirty="0" err="1"/>
              <a:t>відтінки</a:t>
            </a:r>
            <a:r>
              <a:rPr lang="ru-RU" sz="1600" dirty="0"/>
              <a:t>. Напружена поза </a:t>
            </a:r>
            <a:r>
              <a:rPr lang="ru-RU" sz="1600" dirty="0" err="1"/>
              <a:t>звіра</a:t>
            </a:r>
            <a:r>
              <a:rPr lang="ru-RU" sz="1600" dirty="0"/>
              <a:t>. </a:t>
            </a:r>
            <a:r>
              <a:rPr lang="ru-RU" sz="1600" dirty="0" err="1"/>
              <a:t>Використовували</a:t>
            </a:r>
            <a:r>
              <a:rPr lang="ru-RU" sz="1600" dirty="0"/>
              <a:t> </a:t>
            </a:r>
            <a:r>
              <a:rPr lang="ru-RU" sz="1600" dirty="0" err="1"/>
              <a:t>природний</a:t>
            </a:r>
            <a:r>
              <a:rPr lang="ru-RU" sz="1600" dirty="0"/>
              <a:t> </a:t>
            </a:r>
            <a:r>
              <a:rPr lang="ru-RU" sz="1600" dirty="0" err="1"/>
              <a:t>рельєф</a:t>
            </a:r>
            <a:r>
              <a:rPr lang="ru-RU" sz="1600" dirty="0"/>
              <a:t> </a:t>
            </a:r>
            <a:r>
              <a:rPr lang="ru-RU" sz="1600" dirty="0" err="1"/>
              <a:t>каменя</a:t>
            </a:r>
            <a:r>
              <a:rPr lang="ru-RU" sz="1600" dirty="0"/>
              <a:t>, </a:t>
            </a:r>
            <a:r>
              <a:rPr lang="ru-RU" sz="1600" dirty="0" err="1"/>
              <a:t>зображували</a:t>
            </a:r>
            <a:r>
              <a:rPr lang="ru-RU" sz="1600" dirty="0"/>
              <a:t> на </a:t>
            </a:r>
            <a:r>
              <a:rPr lang="ru-RU" sz="1600" dirty="0" err="1"/>
              <a:t>опуклості</a:t>
            </a:r>
            <a:r>
              <a:rPr lang="ru-RU" sz="1600" dirty="0"/>
              <a:t> </a:t>
            </a:r>
            <a:r>
              <a:rPr lang="ru-RU" sz="1600" dirty="0" err="1"/>
              <a:t>стіни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03" y="3609572"/>
            <a:ext cx="5134511" cy="1194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377" y="752072"/>
            <a:ext cx="4530010" cy="22358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82" y="3935702"/>
            <a:ext cx="48768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32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7729" y="270456"/>
            <a:ext cx="11487955" cy="6272011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Скульптура </a:t>
            </a:r>
            <a:r>
              <a:rPr lang="ru-RU" sz="1800" b="1" dirty="0" err="1"/>
              <a:t>палеоліту</a:t>
            </a:r>
            <a:endParaRPr lang="ru-RU" sz="1800" dirty="0"/>
          </a:p>
          <a:p>
            <a:pPr marL="0" indent="0">
              <a:buNone/>
            </a:pP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малих</a:t>
            </a:r>
            <a:r>
              <a:rPr lang="ru-RU" sz="1600" dirty="0"/>
              <a:t> форм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мобільне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(</a:t>
            </a:r>
            <a:r>
              <a:rPr lang="ru-RU" sz="1600" dirty="0" err="1"/>
              <a:t>мілка</a:t>
            </a:r>
            <a:r>
              <a:rPr lang="ru-RU" sz="1600" dirty="0"/>
              <a:t> пластика) </a:t>
            </a:r>
            <a:r>
              <a:rPr lang="ru-RU" sz="1600" dirty="0" err="1"/>
              <a:t>Невід’ємною</a:t>
            </a:r>
            <a:r>
              <a:rPr lang="ru-RU" sz="1600" dirty="0"/>
              <a:t> </a:t>
            </a:r>
            <a:r>
              <a:rPr lang="ru-RU" sz="1600" dirty="0" err="1"/>
              <a:t>частиною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 </a:t>
            </a:r>
            <a:r>
              <a:rPr lang="ru-RU" sz="1600" dirty="0" err="1"/>
              <a:t>епохи</a:t>
            </a:r>
            <a:r>
              <a:rPr lang="ru-RU" sz="1600" dirty="0"/>
              <a:t> </a:t>
            </a:r>
            <a:r>
              <a:rPr lang="ru-RU" sz="1600" dirty="0" err="1"/>
              <a:t>Палеоліту</a:t>
            </a:r>
            <a:r>
              <a:rPr lang="ru-RU" sz="1600" dirty="0"/>
              <a:t> є </a:t>
            </a:r>
            <a:r>
              <a:rPr lang="ru-RU" sz="1600" dirty="0" err="1"/>
              <a:t>предмети</a:t>
            </a:r>
            <a:r>
              <a:rPr lang="ru-RU" sz="1600" dirty="0"/>
              <a:t>, </a:t>
            </a:r>
            <a:r>
              <a:rPr lang="ru-RU" sz="1600" dirty="0" err="1"/>
              <a:t>котрі</a:t>
            </a:r>
            <a:r>
              <a:rPr lang="ru-RU" sz="1600" dirty="0"/>
              <a:t> </a:t>
            </a:r>
            <a:r>
              <a:rPr lang="ru-RU" sz="1600" dirty="0" err="1"/>
              <a:t>прийнято</a:t>
            </a:r>
            <a:r>
              <a:rPr lang="ru-RU" sz="1600" dirty="0"/>
              <a:t> </a:t>
            </a:r>
            <a:r>
              <a:rPr lang="ru-RU" sz="1600" dirty="0" err="1"/>
              <a:t>називати</a:t>
            </a:r>
            <a:r>
              <a:rPr lang="ru-RU" sz="1600" dirty="0"/>
              <a:t> «</a:t>
            </a:r>
            <a:r>
              <a:rPr lang="ru-RU" sz="1600" dirty="0" err="1"/>
              <a:t>мілка</a:t>
            </a:r>
            <a:r>
              <a:rPr lang="ru-RU" sz="1600" dirty="0"/>
              <a:t> пластика». </a:t>
            </a:r>
            <a:r>
              <a:rPr lang="ru-RU" sz="1600" dirty="0" err="1"/>
              <a:t>Це</a:t>
            </a:r>
            <a:r>
              <a:rPr lang="ru-RU" sz="1600" dirty="0"/>
              <a:t> - три </a:t>
            </a:r>
            <a:r>
              <a:rPr lang="ru-RU" sz="1600" dirty="0" err="1"/>
              <a:t>типи</a:t>
            </a:r>
            <a:r>
              <a:rPr lang="ru-RU" sz="1600" dirty="0"/>
              <a:t> </a:t>
            </a:r>
            <a:r>
              <a:rPr lang="ru-RU" sz="1600" dirty="0" err="1"/>
              <a:t>об’єктів</a:t>
            </a:r>
            <a:r>
              <a:rPr lang="ru-RU" sz="1600" dirty="0"/>
              <a:t>: 1. </a:t>
            </a:r>
            <a:r>
              <a:rPr lang="ru-RU" sz="1600" dirty="0" err="1"/>
              <a:t>Статуетки</a:t>
            </a:r>
            <a:r>
              <a:rPr lang="ru-RU" sz="1600" dirty="0"/>
              <a:t> та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об’ємні</a:t>
            </a:r>
            <a:r>
              <a:rPr lang="ru-RU" sz="1600" dirty="0"/>
              <a:t> </a:t>
            </a:r>
            <a:r>
              <a:rPr lang="ru-RU" sz="1600" dirty="0" err="1"/>
              <a:t>вироби</a:t>
            </a:r>
            <a:r>
              <a:rPr lang="ru-RU" sz="1600" dirty="0"/>
              <a:t>, </a:t>
            </a:r>
            <a:r>
              <a:rPr lang="ru-RU" sz="1600" dirty="0" err="1"/>
              <a:t>вирізані</a:t>
            </a:r>
            <a:r>
              <a:rPr lang="ru-RU" sz="1600" dirty="0"/>
              <a:t> з </a:t>
            </a:r>
            <a:r>
              <a:rPr lang="ru-RU" sz="1600" dirty="0" err="1"/>
              <a:t>м’якого</a:t>
            </a:r>
            <a:r>
              <a:rPr lang="ru-RU" sz="1600" dirty="0"/>
              <a:t> </a:t>
            </a:r>
            <a:r>
              <a:rPr lang="ru-RU" sz="1600" dirty="0" err="1"/>
              <a:t>каменя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з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матеріалів</a:t>
            </a:r>
            <a:r>
              <a:rPr lang="ru-RU" sz="1600" dirty="0"/>
              <a:t> (</a:t>
            </a:r>
            <a:r>
              <a:rPr lang="ru-RU" sz="1600" dirty="0" err="1"/>
              <a:t>ріг</a:t>
            </a:r>
            <a:r>
              <a:rPr lang="ru-RU" sz="1600" dirty="0"/>
              <a:t>, бивень мамонта). 2. </a:t>
            </a:r>
            <a:r>
              <a:rPr lang="ru-RU" sz="1600" dirty="0" err="1"/>
              <a:t>Ущільнені</a:t>
            </a:r>
            <a:r>
              <a:rPr lang="ru-RU" sz="1600" dirty="0"/>
              <a:t> </a:t>
            </a:r>
            <a:r>
              <a:rPr lang="ru-RU" sz="1600" dirty="0" err="1"/>
              <a:t>предмети</a:t>
            </a:r>
            <a:r>
              <a:rPr lang="ru-RU" sz="1600" dirty="0"/>
              <a:t> з </a:t>
            </a:r>
            <a:r>
              <a:rPr lang="ru-RU" sz="1600" dirty="0" err="1"/>
              <a:t>гравіюванням</a:t>
            </a:r>
            <a:r>
              <a:rPr lang="ru-RU" sz="1600" dirty="0"/>
              <a:t> і </a:t>
            </a:r>
            <a:r>
              <a:rPr lang="ru-RU" sz="1600" dirty="0" err="1"/>
              <a:t>розписами</a:t>
            </a:r>
            <a:r>
              <a:rPr lang="ru-RU" sz="1600" dirty="0"/>
              <a:t>. 3. </a:t>
            </a:r>
            <a:r>
              <a:rPr lang="ru-RU" sz="1600" dirty="0" err="1"/>
              <a:t>Рельєфи</a:t>
            </a:r>
            <a:r>
              <a:rPr lang="ru-RU" sz="1600" dirty="0"/>
              <a:t> в </a:t>
            </a:r>
            <a:r>
              <a:rPr lang="ru-RU" sz="1600" dirty="0" err="1"/>
              <a:t>печерах</a:t>
            </a:r>
            <a:r>
              <a:rPr lang="ru-RU" sz="1600" dirty="0"/>
              <a:t>, гротах і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природними</a:t>
            </a:r>
            <a:r>
              <a:rPr lang="ru-RU" sz="1600" dirty="0"/>
              <a:t> </a:t>
            </a:r>
            <a:r>
              <a:rPr lang="ru-RU" sz="1600" dirty="0" err="1"/>
              <a:t>навісами</a:t>
            </a:r>
            <a:r>
              <a:rPr lang="ru-RU" sz="1600" dirty="0"/>
              <a:t>. </a:t>
            </a:r>
            <a:r>
              <a:rPr lang="ru-RU" sz="1600" dirty="0" err="1"/>
              <a:t>Рельєф</a:t>
            </a:r>
            <a:r>
              <a:rPr lang="ru-RU" sz="1600" dirty="0"/>
              <a:t> </a:t>
            </a:r>
            <a:r>
              <a:rPr lang="ru-RU" sz="1600" dirty="0" err="1"/>
              <a:t>вибивався</a:t>
            </a:r>
            <a:r>
              <a:rPr lang="ru-RU" sz="1600" dirty="0"/>
              <a:t> </a:t>
            </a:r>
            <a:r>
              <a:rPr lang="ru-RU" sz="1600" dirty="0" err="1"/>
              <a:t>глибоким</a:t>
            </a:r>
            <a:r>
              <a:rPr lang="ru-RU" sz="1600" dirty="0"/>
              <a:t> контуром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стісувався</a:t>
            </a:r>
            <a:r>
              <a:rPr lang="ru-RU" sz="1600" dirty="0"/>
              <a:t> фон </a:t>
            </a:r>
            <a:r>
              <a:rPr lang="ru-RU" sz="1600" dirty="0" err="1"/>
              <a:t>навколо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endParaRPr lang="ru-RU" sz="1600" b="1" dirty="0" smtClean="0"/>
          </a:p>
          <a:p>
            <a:pPr marL="0" indent="0">
              <a:buNone/>
            </a:pP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Голова </a:t>
            </a:r>
            <a:r>
              <a:rPr lang="ru-RU" sz="1600" b="1" dirty="0" err="1"/>
              <a:t>бика</a:t>
            </a:r>
            <a:r>
              <a:rPr lang="ru-RU" sz="1600" b="1" dirty="0"/>
              <a:t>, </a:t>
            </a:r>
            <a:r>
              <a:rPr lang="ru-RU" sz="1600" b="1" dirty="0" err="1"/>
              <a:t>викарбована</a:t>
            </a:r>
            <a:r>
              <a:rPr lang="ru-RU" sz="1600" b="1" dirty="0"/>
              <a:t> у </a:t>
            </a:r>
            <a:r>
              <a:rPr lang="ru-RU" sz="1600" b="1" dirty="0" err="1"/>
              <a:t>вапняку</a:t>
            </a:r>
            <a:r>
              <a:rPr lang="ru-RU" sz="1600" b="1" dirty="0"/>
              <a:t>, з </a:t>
            </a:r>
            <a:r>
              <a:rPr lang="ru-RU" sz="1600" b="1" dirty="0" err="1"/>
              <a:t>Англь-сюр-Англен</a:t>
            </a:r>
            <a:r>
              <a:rPr lang="ru-RU" sz="1600" b="1" dirty="0"/>
              <a:t>, </a:t>
            </a:r>
            <a:r>
              <a:rPr lang="ru-RU" sz="1600" b="1" dirty="0" err="1" smtClean="0"/>
              <a:t>Вьєнн</a:t>
            </a:r>
            <a:r>
              <a:rPr lang="ru-RU" sz="1600" b="1" dirty="0" smtClean="0"/>
              <a:t> </a:t>
            </a:r>
            <a:r>
              <a:rPr lang="ru-RU" sz="1600" b="1" dirty="0"/>
              <a:t>(</a:t>
            </a:r>
            <a:r>
              <a:rPr lang="ru-RU" sz="1600" b="1" dirty="0" err="1"/>
              <a:t>Франція</a:t>
            </a:r>
            <a:r>
              <a:rPr lang="ru-RU" sz="1600" b="1" dirty="0" smtClean="0"/>
              <a:t>).</a:t>
            </a:r>
          </a:p>
          <a:p>
            <a:pPr marL="0" indent="0">
              <a:buNone/>
            </a:pPr>
            <a:r>
              <a:rPr lang="ru-RU" sz="1600" dirty="0"/>
              <a:t>Одною з перших </a:t>
            </a:r>
            <a:r>
              <a:rPr lang="ru-RU" sz="1600" dirty="0" err="1"/>
              <a:t>знахідок</a:t>
            </a:r>
            <a:r>
              <a:rPr lang="ru-RU" sz="1600" dirty="0"/>
              <a:t>, так </a:t>
            </a:r>
            <a:r>
              <a:rPr lang="ru-RU" sz="1600" dirty="0" err="1"/>
              <a:t>званої</a:t>
            </a:r>
            <a:r>
              <a:rPr lang="ru-RU" sz="1600" dirty="0"/>
              <a:t> </a:t>
            </a:r>
            <a:r>
              <a:rPr lang="ru-RU" sz="1600" dirty="0" err="1"/>
              <a:t>мілкої</a:t>
            </a:r>
            <a:r>
              <a:rPr lang="ru-RU" sz="1600" dirty="0"/>
              <a:t> пластики, </a:t>
            </a:r>
            <a:r>
              <a:rPr lang="ru-RU" sz="1600" dirty="0" err="1"/>
              <a:t>була</a:t>
            </a:r>
            <a:r>
              <a:rPr lang="ru-RU" sz="1600" dirty="0"/>
              <a:t> </a:t>
            </a:r>
            <a:r>
              <a:rPr lang="ru-RU" sz="1600" dirty="0" err="1"/>
              <a:t>кістяна</a:t>
            </a:r>
            <a:r>
              <a:rPr lang="ru-RU" sz="1600" dirty="0"/>
              <a:t> пластина з грота </a:t>
            </a:r>
            <a:r>
              <a:rPr lang="ru-RU" sz="1600" dirty="0" err="1"/>
              <a:t>Шаффо</a:t>
            </a:r>
            <a:r>
              <a:rPr lang="ru-RU" sz="1600" dirty="0"/>
              <a:t> </a:t>
            </a:r>
            <a:r>
              <a:rPr lang="ru-RU" sz="1600" dirty="0" err="1"/>
              <a:t>із</a:t>
            </a:r>
            <a:r>
              <a:rPr lang="ru-RU" sz="1600" dirty="0"/>
              <a:t> </a:t>
            </a:r>
            <a:r>
              <a:rPr lang="ru-RU" sz="1600" dirty="0" err="1"/>
              <a:t>зображеннями</a:t>
            </a:r>
            <a:r>
              <a:rPr lang="ru-RU" sz="1600" dirty="0"/>
              <a:t> </a:t>
            </a:r>
            <a:r>
              <a:rPr lang="ru-RU" sz="1600" dirty="0" err="1" smtClean="0"/>
              <a:t>двох</a:t>
            </a:r>
            <a:r>
              <a:rPr lang="ru-RU" sz="1600" dirty="0" smtClean="0"/>
              <a:t> </a:t>
            </a:r>
            <a:r>
              <a:rPr lang="ru-RU" sz="1600" dirty="0"/>
              <a:t>ланей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 smtClean="0"/>
              <a:t>олениць</a:t>
            </a:r>
            <a:endParaRPr lang="ru-RU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 algn="ctr">
              <a:buNone/>
            </a:pPr>
            <a:r>
              <a:rPr lang="ru-RU" sz="1600" b="1" dirty="0" err="1"/>
              <a:t>Олені,що</a:t>
            </a:r>
            <a:r>
              <a:rPr lang="ru-RU" sz="1600" b="1" dirty="0"/>
              <a:t> </a:t>
            </a:r>
            <a:r>
              <a:rPr lang="ru-RU" sz="1600" b="1" dirty="0" err="1"/>
              <a:t>перепливають</a:t>
            </a:r>
            <a:r>
              <a:rPr lang="ru-RU" sz="1600" b="1" dirty="0"/>
              <a:t> </a:t>
            </a:r>
            <a:r>
              <a:rPr lang="ru-RU" sz="1600" b="1" dirty="0" err="1"/>
              <a:t>ріку</a:t>
            </a:r>
            <a:r>
              <a:rPr lang="ru-RU" sz="1600" b="1" dirty="0"/>
              <a:t>.</a:t>
            </a:r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57" y="2683266"/>
            <a:ext cx="5329393" cy="30607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36" y="927466"/>
            <a:ext cx="3532568" cy="49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20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244698"/>
            <a:ext cx="11603865" cy="6478073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1800" b="1" dirty="0" err="1"/>
              <a:t>Мезоліт</a:t>
            </a:r>
            <a:endParaRPr lang="ru-RU" sz="1800" b="1" dirty="0"/>
          </a:p>
          <a:p>
            <a:pPr marL="0" indent="0">
              <a:buNone/>
            </a:pPr>
            <a:r>
              <a:rPr lang="ru-RU" sz="1600" dirty="0"/>
              <a:t>(</a:t>
            </a:r>
            <a:r>
              <a:rPr lang="ru-RU" sz="1600" dirty="0" err="1"/>
              <a:t>Середньо-кам’яний</a:t>
            </a:r>
            <a:r>
              <a:rPr lang="ru-RU" sz="1600" dirty="0"/>
              <a:t> </a:t>
            </a:r>
            <a:r>
              <a:rPr lang="ru-RU" sz="1600" dirty="0" err="1"/>
              <a:t>вік</a:t>
            </a:r>
            <a:r>
              <a:rPr lang="ru-RU" sz="1600" dirty="0"/>
              <a:t>) 10 – 6 тис. до </a:t>
            </a:r>
            <a:r>
              <a:rPr lang="ru-RU" sz="1600" dirty="0" err="1"/>
              <a:t>н.е</a:t>
            </a:r>
            <a:r>
              <a:rPr lang="ru-RU" sz="1600" dirty="0"/>
              <a:t>. </a:t>
            </a:r>
            <a:r>
              <a:rPr lang="ru-RU" sz="1600" dirty="0" err="1"/>
              <a:t>Після</a:t>
            </a:r>
            <a:r>
              <a:rPr lang="ru-RU" sz="1600" dirty="0"/>
              <a:t> </a:t>
            </a:r>
            <a:r>
              <a:rPr lang="ru-RU" sz="1600" dirty="0" err="1"/>
              <a:t>танення</a:t>
            </a:r>
            <a:r>
              <a:rPr lang="ru-RU" sz="1600" dirty="0"/>
              <a:t> </a:t>
            </a:r>
            <a:r>
              <a:rPr lang="ru-RU" sz="1600" dirty="0" err="1"/>
              <a:t>льодовиків</a:t>
            </a:r>
            <a:r>
              <a:rPr lang="ru-RU" sz="1600" dirty="0"/>
              <a:t> </a:t>
            </a:r>
            <a:r>
              <a:rPr lang="ru-RU" sz="1600" dirty="0" err="1"/>
              <a:t>зникла</a:t>
            </a:r>
            <a:r>
              <a:rPr lang="ru-RU" sz="1600" dirty="0"/>
              <a:t> </a:t>
            </a:r>
            <a:r>
              <a:rPr lang="ru-RU" sz="1600" dirty="0" err="1"/>
              <a:t>звична</a:t>
            </a:r>
            <a:r>
              <a:rPr lang="ru-RU" sz="1600" dirty="0"/>
              <a:t> фауна. Природа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податлива для </a:t>
            </a:r>
            <a:r>
              <a:rPr lang="ru-RU" sz="1600" dirty="0" err="1"/>
              <a:t>людини</a:t>
            </a:r>
            <a:r>
              <a:rPr lang="ru-RU" sz="1600" dirty="0"/>
              <a:t>. Люди </a:t>
            </a:r>
            <a:r>
              <a:rPr lang="ru-RU" sz="1600" dirty="0" err="1"/>
              <a:t>стають</a:t>
            </a:r>
            <a:r>
              <a:rPr lang="ru-RU" sz="1600" dirty="0"/>
              <a:t> </a:t>
            </a:r>
            <a:r>
              <a:rPr lang="ru-RU" sz="1600" dirty="0" err="1"/>
              <a:t>кочовиками</a:t>
            </a:r>
            <a:r>
              <a:rPr lang="ru-RU" sz="1600" dirty="0"/>
              <a:t>. </a:t>
            </a:r>
            <a:r>
              <a:rPr lang="ru-RU" sz="1600" dirty="0" err="1"/>
              <a:t>Зі</a:t>
            </a:r>
            <a:r>
              <a:rPr lang="ru-RU" sz="1600" dirty="0"/>
              <a:t> </a:t>
            </a:r>
            <a:r>
              <a:rPr lang="ru-RU" sz="1600" dirty="0" err="1"/>
              <a:t>зміною</a:t>
            </a:r>
            <a:r>
              <a:rPr lang="ru-RU" sz="1600" dirty="0"/>
              <a:t> способу </a:t>
            </a:r>
            <a:r>
              <a:rPr lang="ru-RU" sz="1600" dirty="0" err="1"/>
              <a:t>життя</a:t>
            </a:r>
            <a:r>
              <a:rPr lang="ru-RU" sz="1600" dirty="0"/>
              <a:t> </a:t>
            </a:r>
            <a:r>
              <a:rPr lang="ru-RU" sz="1600" dirty="0" err="1"/>
              <a:t>погляд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 на </a:t>
            </a:r>
            <a:r>
              <a:rPr lang="ru-RU" sz="1600" dirty="0" err="1"/>
              <a:t>світ</a:t>
            </a:r>
            <a:r>
              <a:rPr lang="ru-RU" sz="1600" dirty="0"/>
              <a:t>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більш</a:t>
            </a:r>
            <a:r>
              <a:rPr lang="ru-RU" sz="1600" dirty="0"/>
              <a:t> широким.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цікавить</a:t>
            </a:r>
            <a:r>
              <a:rPr lang="ru-RU" sz="1600" dirty="0"/>
              <a:t> не </a:t>
            </a:r>
            <a:r>
              <a:rPr lang="ru-RU" sz="1600" dirty="0" err="1"/>
              <a:t>окремий</a:t>
            </a:r>
            <a:r>
              <a:rPr lang="ru-RU" sz="1600" dirty="0"/>
              <a:t> </a:t>
            </a:r>
            <a:r>
              <a:rPr lang="ru-RU" sz="1600" dirty="0" err="1"/>
              <a:t>звір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випадкова</a:t>
            </a:r>
            <a:r>
              <a:rPr lang="ru-RU" sz="1600" dirty="0"/>
              <a:t> </a:t>
            </a:r>
            <a:r>
              <a:rPr lang="ru-RU" sz="1600" dirty="0" err="1"/>
              <a:t>знахідка</a:t>
            </a:r>
            <a:r>
              <a:rPr lang="ru-RU" sz="1600" dirty="0"/>
              <a:t> </a:t>
            </a:r>
            <a:r>
              <a:rPr lang="ru-RU" sz="1600" dirty="0" err="1"/>
              <a:t>злаків</a:t>
            </a:r>
            <a:r>
              <a:rPr lang="ru-RU" sz="1600" dirty="0"/>
              <a:t>, але активна </a:t>
            </a:r>
            <a:r>
              <a:rPr lang="ru-RU" sz="1600" dirty="0" err="1"/>
              <a:t>діяльність</a:t>
            </a:r>
            <a:r>
              <a:rPr lang="ru-RU" sz="1600" dirty="0"/>
              <a:t> людей, </a:t>
            </a:r>
            <a:r>
              <a:rPr lang="ru-RU" sz="1600" dirty="0" err="1"/>
              <a:t>завдяки</a:t>
            </a:r>
            <a:r>
              <a:rPr lang="ru-RU" sz="1600" dirty="0"/>
              <a:t> </a:t>
            </a:r>
            <a:r>
              <a:rPr lang="ru-RU" sz="1600" dirty="0" err="1"/>
              <a:t>якій</a:t>
            </a:r>
            <a:r>
              <a:rPr lang="ru-RU" sz="1600" dirty="0"/>
              <a:t> вони </a:t>
            </a:r>
            <a:r>
              <a:rPr lang="ru-RU" sz="1600" dirty="0" err="1"/>
              <a:t>знаходять</a:t>
            </a:r>
            <a:r>
              <a:rPr lang="ru-RU" sz="1600" dirty="0"/>
              <a:t> і </a:t>
            </a:r>
            <a:r>
              <a:rPr lang="ru-RU" sz="1600" dirty="0" err="1"/>
              <a:t>цілі</a:t>
            </a:r>
            <a:r>
              <a:rPr lang="ru-RU" sz="1600" dirty="0"/>
              <a:t> стада </a:t>
            </a:r>
            <a:r>
              <a:rPr lang="ru-RU" sz="1600" dirty="0" err="1"/>
              <a:t>звірів</a:t>
            </a:r>
            <a:r>
              <a:rPr lang="ru-RU" sz="1600" dirty="0"/>
              <a:t>, і поля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ліси</a:t>
            </a:r>
            <a:r>
              <a:rPr lang="ru-RU" sz="1600" dirty="0"/>
              <a:t>, </a:t>
            </a:r>
            <a:r>
              <a:rPr lang="ru-RU" sz="1600" dirty="0" err="1"/>
              <a:t>багаті</a:t>
            </a:r>
            <a:r>
              <a:rPr lang="ru-RU" sz="1600" dirty="0"/>
              <a:t> плодами. Так в </a:t>
            </a:r>
            <a:r>
              <a:rPr lang="ru-RU" sz="1600" dirty="0" err="1"/>
              <a:t>мезоліті</a:t>
            </a:r>
            <a:r>
              <a:rPr lang="ru-RU" sz="1600" dirty="0"/>
              <a:t> </a:t>
            </a:r>
            <a:r>
              <a:rPr lang="ru-RU" sz="1600" dirty="0" err="1"/>
              <a:t>зароджується</a:t>
            </a:r>
            <a:r>
              <a:rPr lang="ru-RU" sz="1600" dirty="0"/>
              <a:t> </a:t>
            </a:r>
            <a:r>
              <a:rPr lang="ru-RU" sz="1600" dirty="0" err="1"/>
              <a:t>мистецтво</a:t>
            </a:r>
            <a:r>
              <a:rPr lang="ru-RU" sz="1600" dirty="0"/>
              <a:t> </a:t>
            </a:r>
            <a:r>
              <a:rPr lang="ru-RU" sz="1600" dirty="0" err="1"/>
              <a:t>багатофігурної</a:t>
            </a:r>
            <a:r>
              <a:rPr lang="ru-RU" sz="1600" dirty="0"/>
              <a:t> </a:t>
            </a:r>
            <a:r>
              <a:rPr lang="ru-RU" sz="1600" dirty="0" err="1"/>
              <a:t>композиції</a:t>
            </a:r>
            <a:r>
              <a:rPr lang="ru-RU" sz="1600" dirty="0"/>
              <a:t>, в </a:t>
            </a:r>
            <a:r>
              <a:rPr lang="ru-RU" sz="1600" dirty="0" err="1"/>
              <a:t>якій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не </a:t>
            </a:r>
            <a:r>
              <a:rPr lang="ru-RU" sz="1600" dirty="0" err="1"/>
              <a:t>звір</a:t>
            </a:r>
            <a:r>
              <a:rPr lang="ru-RU" sz="1600" dirty="0"/>
              <a:t>, а </a:t>
            </a:r>
            <a:r>
              <a:rPr lang="ru-RU" sz="1600" dirty="0" err="1"/>
              <a:t>людина</a:t>
            </a:r>
            <a:r>
              <a:rPr lang="ru-RU" sz="1600" dirty="0"/>
              <a:t> </a:t>
            </a:r>
            <a:r>
              <a:rPr lang="ru-RU" sz="1600" dirty="0" err="1"/>
              <a:t>грає</a:t>
            </a:r>
            <a:r>
              <a:rPr lang="ru-RU" sz="1600" dirty="0"/>
              <a:t> </a:t>
            </a:r>
            <a:r>
              <a:rPr lang="ru-RU" sz="1600" dirty="0" err="1"/>
              <a:t>головну</a:t>
            </a:r>
            <a:r>
              <a:rPr lang="ru-RU" sz="1600" dirty="0"/>
              <a:t> роль. </a:t>
            </a:r>
            <a:r>
              <a:rPr lang="ru-RU" sz="1600" dirty="0" err="1"/>
              <a:t>Переміна</a:t>
            </a:r>
            <a:r>
              <a:rPr lang="ru-RU" sz="1600" dirty="0"/>
              <a:t> в </a:t>
            </a:r>
            <a:r>
              <a:rPr lang="ru-RU" sz="1600" dirty="0" err="1"/>
              <a:t>галузі</a:t>
            </a:r>
            <a:r>
              <a:rPr lang="ru-RU" sz="1600" dirty="0"/>
              <a:t> </a:t>
            </a:r>
            <a:r>
              <a:rPr lang="ru-RU" sz="1600" dirty="0" err="1"/>
              <a:t>мистецтва</a:t>
            </a:r>
            <a:r>
              <a:rPr lang="ru-RU" sz="1600" dirty="0"/>
              <a:t>:</a:t>
            </a:r>
          </a:p>
          <a:p>
            <a:r>
              <a:rPr lang="ru-RU" sz="1600" dirty="0" err="1"/>
              <a:t>головним</a:t>
            </a:r>
            <a:r>
              <a:rPr lang="ru-RU" sz="1600" dirty="0"/>
              <a:t> </a:t>
            </a:r>
            <a:r>
              <a:rPr lang="ru-RU" sz="1600" dirty="0" err="1"/>
              <a:t>героєм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стає</a:t>
            </a:r>
            <a:r>
              <a:rPr lang="ru-RU" sz="1600" dirty="0"/>
              <a:t> не </a:t>
            </a:r>
            <a:r>
              <a:rPr lang="ru-RU" sz="1600" dirty="0" err="1"/>
              <a:t>окремий</a:t>
            </a:r>
            <a:r>
              <a:rPr lang="ru-RU" sz="1600" dirty="0"/>
              <a:t> </a:t>
            </a:r>
            <a:r>
              <a:rPr lang="ru-RU" sz="1600" dirty="0" err="1"/>
              <a:t>звір</a:t>
            </a:r>
            <a:r>
              <a:rPr lang="ru-RU" sz="1600" dirty="0"/>
              <a:t>, а люди в </a:t>
            </a:r>
            <a:r>
              <a:rPr lang="ru-RU" sz="1600" dirty="0" err="1"/>
              <a:t>якійсь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.</a:t>
            </a:r>
          </a:p>
          <a:p>
            <a:r>
              <a:rPr lang="ru-RU" sz="1600" dirty="0"/>
              <a:t>Задача не у </a:t>
            </a:r>
            <a:r>
              <a:rPr lang="ru-RU" sz="1600" dirty="0" err="1"/>
              <a:t>правдоподібному</a:t>
            </a:r>
            <a:r>
              <a:rPr lang="ru-RU" sz="1600" dirty="0"/>
              <a:t>, точному </a:t>
            </a:r>
            <a:r>
              <a:rPr lang="ru-RU" sz="1600" dirty="0" err="1"/>
              <a:t>зображенні</a:t>
            </a:r>
            <a:r>
              <a:rPr lang="ru-RU" sz="1600" dirty="0"/>
              <a:t> </a:t>
            </a:r>
            <a:r>
              <a:rPr lang="ru-RU" sz="1600" dirty="0" err="1"/>
              <a:t>окремих</a:t>
            </a:r>
            <a:r>
              <a:rPr lang="ru-RU" sz="1600" dirty="0"/>
              <a:t> </a:t>
            </a:r>
            <a:r>
              <a:rPr lang="ru-RU" sz="1600" dirty="0" err="1"/>
              <a:t>фігур</a:t>
            </a:r>
            <a:r>
              <a:rPr lang="ru-RU" sz="1600" dirty="0"/>
              <a:t>, а в </a:t>
            </a:r>
            <a:r>
              <a:rPr lang="ru-RU" sz="1600" dirty="0" err="1"/>
              <a:t>передачі</a:t>
            </a:r>
            <a:r>
              <a:rPr lang="ru-RU" sz="1600" dirty="0"/>
              <a:t> </a:t>
            </a:r>
            <a:r>
              <a:rPr lang="ru-RU" sz="1600" dirty="0" err="1"/>
              <a:t>дії</a:t>
            </a:r>
            <a:r>
              <a:rPr lang="ru-RU" sz="1600" dirty="0"/>
              <a:t>, </a:t>
            </a:r>
            <a:r>
              <a:rPr lang="ru-RU" sz="1600" dirty="0" err="1"/>
              <a:t>руху</a:t>
            </a:r>
            <a:r>
              <a:rPr lang="ru-RU" sz="1600" dirty="0"/>
              <a:t>. Часто </a:t>
            </a:r>
            <a:r>
              <a:rPr lang="ru-RU" sz="1600" dirty="0" err="1"/>
              <a:t>зображуються</a:t>
            </a:r>
            <a:r>
              <a:rPr lang="ru-RU" sz="1600" dirty="0"/>
              <a:t> </a:t>
            </a:r>
            <a:r>
              <a:rPr lang="ru-RU" sz="1600" dirty="0" err="1"/>
              <a:t>багатофігурні</a:t>
            </a:r>
            <a:r>
              <a:rPr lang="ru-RU" sz="1600" dirty="0"/>
              <a:t> </a:t>
            </a:r>
            <a:r>
              <a:rPr lang="ru-RU" sz="1600" dirty="0" err="1"/>
              <a:t>полювання</a:t>
            </a:r>
            <a:r>
              <a:rPr lang="ru-RU" sz="1600" dirty="0"/>
              <a:t>, </a:t>
            </a:r>
            <a:r>
              <a:rPr lang="ru-RU" sz="1600" dirty="0" err="1"/>
              <a:t>з’являються</a:t>
            </a:r>
            <a:r>
              <a:rPr lang="ru-RU" sz="1600" dirty="0"/>
              <a:t> </a:t>
            </a:r>
            <a:r>
              <a:rPr lang="ru-RU" sz="1600" dirty="0" err="1"/>
              <a:t>сцени</a:t>
            </a:r>
            <a:r>
              <a:rPr lang="ru-RU" sz="1600" dirty="0"/>
              <a:t> </a:t>
            </a:r>
            <a:r>
              <a:rPr lang="ru-RU" sz="1600" dirty="0" err="1"/>
              <a:t>збирання</a:t>
            </a:r>
            <a:r>
              <a:rPr lang="ru-RU" sz="1600" dirty="0"/>
              <a:t> меду, </a:t>
            </a:r>
            <a:r>
              <a:rPr lang="ru-RU" sz="1600" dirty="0" err="1"/>
              <a:t>культові</a:t>
            </a:r>
            <a:r>
              <a:rPr lang="ru-RU" sz="1600" dirty="0"/>
              <a:t> </a:t>
            </a:r>
            <a:r>
              <a:rPr lang="ru-RU" sz="1600" dirty="0" err="1"/>
              <a:t>танці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Змінюється</a:t>
            </a:r>
            <a:r>
              <a:rPr lang="ru-RU" sz="1600" dirty="0"/>
              <a:t> характер </a:t>
            </a:r>
            <a:r>
              <a:rPr lang="ru-RU" sz="1600" dirty="0" err="1"/>
              <a:t>зображення</a:t>
            </a:r>
            <a:r>
              <a:rPr lang="ru-RU" sz="1600" dirty="0"/>
              <a:t> – </a:t>
            </a:r>
            <a:r>
              <a:rPr lang="ru-RU" sz="1600" dirty="0" err="1"/>
              <a:t>замість</a:t>
            </a:r>
            <a:r>
              <a:rPr lang="ru-RU" sz="1600" dirty="0"/>
              <a:t> </a:t>
            </a:r>
            <a:r>
              <a:rPr lang="ru-RU" sz="1600" dirty="0" err="1"/>
              <a:t>реалістичного</a:t>
            </a:r>
            <a:r>
              <a:rPr lang="ru-RU" sz="1600" dirty="0"/>
              <a:t> і </a:t>
            </a:r>
            <a:r>
              <a:rPr lang="ru-RU" sz="1600" dirty="0" err="1"/>
              <a:t>поліхромного</a:t>
            </a:r>
            <a:r>
              <a:rPr lang="ru-RU" sz="1600" dirty="0"/>
              <a:t> </a:t>
            </a:r>
            <a:r>
              <a:rPr lang="ru-RU" sz="1600" dirty="0" err="1"/>
              <a:t>воно</a:t>
            </a:r>
            <a:r>
              <a:rPr lang="ru-RU" sz="1600" dirty="0"/>
              <a:t> </a:t>
            </a:r>
            <a:r>
              <a:rPr lang="ru-RU" sz="1600" dirty="0" err="1"/>
              <a:t>стає</a:t>
            </a:r>
            <a:r>
              <a:rPr lang="ru-RU" sz="1600" dirty="0"/>
              <a:t> </a:t>
            </a:r>
            <a:r>
              <a:rPr lang="ru-RU" sz="1600" dirty="0" err="1"/>
              <a:t>схематичним</a:t>
            </a:r>
            <a:r>
              <a:rPr lang="ru-RU" sz="1600" dirty="0"/>
              <a:t> і </a:t>
            </a:r>
            <a:r>
              <a:rPr lang="ru-RU" sz="1600" dirty="0" err="1"/>
              <a:t>силуетним</a:t>
            </a:r>
            <a:r>
              <a:rPr lang="ru-RU" sz="1600" dirty="0"/>
              <a:t>. </a:t>
            </a:r>
            <a:r>
              <a:rPr lang="ru-RU" sz="1600" dirty="0" err="1"/>
              <a:t>Використовуються</a:t>
            </a:r>
            <a:r>
              <a:rPr lang="ru-RU" sz="1600" dirty="0"/>
              <a:t> </a:t>
            </a:r>
            <a:r>
              <a:rPr lang="ru-RU" sz="1600" dirty="0" err="1"/>
              <a:t>локальні</a:t>
            </a:r>
            <a:r>
              <a:rPr lang="ru-RU" sz="1600" dirty="0"/>
              <a:t> </a:t>
            </a:r>
            <a:r>
              <a:rPr lang="ru-RU" sz="1600" dirty="0" err="1"/>
              <a:t>кольори</a:t>
            </a:r>
            <a:r>
              <a:rPr lang="ru-RU" sz="1600" dirty="0"/>
              <a:t> – </a:t>
            </a:r>
            <a:r>
              <a:rPr lang="ru-RU" sz="1600" dirty="0" err="1"/>
              <a:t>червоний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чорниый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З</a:t>
            </a:r>
            <a:r>
              <a:rPr lang="ru-RU" sz="1600" b="1" dirty="0" err="1"/>
              <a:t>биральниця</a:t>
            </a:r>
            <a:r>
              <a:rPr lang="ru-RU" sz="1600" b="1" dirty="0"/>
              <a:t> меду з </a:t>
            </a:r>
            <a:r>
              <a:rPr lang="ru-RU" sz="1600" b="1" dirty="0" err="1"/>
              <a:t>вулика</a:t>
            </a:r>
            <a:r>
              <a:rPr lang="ru-RU" sz="1600" b="1" dirty="0"/>
              <a:t>, оточена </a:t>
            </a:r>
            <a:r>
              <a:rPr lang="ru-RU" sz="1600" b="1" dirty="0" err="1"/>
              <a:t>роєм</a:t>
            </a:r>
            <a:r>
              <a:rPr lang="ru-RU" sz="1600" b="1" dirty="0"/>
              <a:t> </a:t>
            </a:r>
            <a:r>
              <a:rPr lang="ru-RU" sz="1600" b="1" dirty="0" err="1"/>
              <a:t>бджіл</a:t>
            </a:r>
            <a:r>
              <a:rPr lang="ru-RU" sz="1600" b="1" dirty="0"/>
              <a:t>. </a:t>
            </a:r>
            <a:r>
              <a:rPr lang="ru-RU" sz="1600" b="1" dirty="0" err="1"/>
              <a:t>Іспанія</a:t>
            </a:r>
            <a:r>
              <a:rPr lang="ru-RU" sz="1600" b="1" dirty="0"/>
              <a:t>. </a:t>
            </a:r>
            <a:r>
              <a:rPr lang="ru-RU" sz="1600" b="1" dirty="0" err="1"/>
              <a:t>Мезоліт</a:t>
            </a:r>
            <a:r>
              <a:rPr lang="ru-RU" sz="1600" b="1" dirty="0"/>
              <a:t>.</a:t>
            </a:r>
            <a:r>
              <a:rPr lang="ru-RU" sz="1600" dirty="0"/>
              <a:t> Практично </a:t>
            </a:r>
            <a:r>
              <a:rPr lang="ru-RU" sz="1600" dirty="0" err="1"/>
              <a:t>повсюдно</a:t>
            </a:r>
            <a:r>
              <a:rPr lang="ru-RU" sz="1600" dirty="0"/>
              <a:t>, де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знайдені</a:t>
            </a:r>
            <a:r>
              <a:rPr lang="ru-RU" sz="1600" dirty="0"/>
              <a:t> </a:t>
            </a:r>
            <a:r>
              <a:rPr lang="ru-RU" sz="1600" dirty="0" err="1"/>
              <a:t>площинні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об’ємні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епохи</a:t>
            </a:r>
            <a:r>
              <a:rPr lang="ru-RU" sz="1600" dirty="0"/>
              <a:t> </a:t>
            </a:r>
            <a:r>
              <a:rPr lang="ru-RU" sz="1600" dirty="0" err="1"/>
              <a:t>верхнього</a:t>
            </a:r>
            <a:r>
              <a:rPr lang="ru-RU" sz="1600" dirty="0"/>
              <a:t> </a:t>
            </a:r>
            <a:r>
              <a:rPr lang="ru-RU" sz="1600" dirty="0" err="1"/>
              <a:t>палеоліту</a:t>
            </a:r>
            <a:r>
              <a:rPr lang="ru-RU" sz="1600" dirty="0"/>
              <a:t>, в </a:t>
            </a:r>
            <a:r>
              <a:rPr lang="ru-RU" sz="1600" dirty="0" err="1"/>
              <a:t>художній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людей </a:t>
            </a:r>
            <a:r>
              <a:rPr lang="ru-RU" sz="1600" dirty="0" err="1"/>
              <a:t>наступної</a:t>
            </a:r>
            <a:r>
              <a:rPr lang="ru-RU" sz="1600" dirty="0"/>
              <a:t> </a:t>
            </a:r>
            <a:r>
              <a:rPr lang="ru-RU" sz="1600" dirty="0" err="1"/>
              <a:t>епохи</a:t>
            </a:r>
            <a:r>
              <a:rPr lang="ru-RU" sz="1600" dirty="0"/>
              <a:t> </a:t>
            </a:r>
            <a:r>
              <a:rPr lang="ru-RU" sz="1600" dirty="0" err="1"/>
              <a:t>мезоліту</a:t>
            </a:r>
            <a:r>
              <a:rPr lang="ru-RU" sz="1600" dirty="0"/>
              <a:t> </a:t>
            </a:r>
            <a:r>
              <a:rPr lang="ru-RU" sz="1600" dirty="0" err="1"/>
              <a:t>неначе</a:t>
            </a:r>
            <a:r>
              <a:rPr lang="ru-RU" sz="1600" dirty="0"/>
              <a:t> </a:t>
            </a:r>
            <a:r>
              <a:rPr lang="ru-RU" sz="1600" dirty="0" err="1"/>
              <a:t>настає</a:t>
            </a:r>
            <a:r>
              <a:rPr lang="ru-RU" sz="1600" dirty="0"/>
              <a:t> пауза. </a:t>
            </a:r>
            <a:r>
              <a:rPr lang="ru-RU" sz="1600" dirty="0" err="1"/>
              <a:t>Можливо</a:t>
            </a:r>
            <a:r>
              <a:rPr lang="ru-RU" sz="1600" dirty="0"/>
              <a:t>,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погано </a:t>
            </a:r>
            <a:r>
              <a:rPr lang="ru-RU" sz="1600" dirty="0" err="1"/>
              <a:t>вивчений</a:t>
            </a:r>
            <a:r>
              <a:rPr lang="ru-RU" sz="1600" dirty="0"/>
              <a:t>, </a:t>
            </a:r>
            <a:r>
              <a:rPr lang="ru-RU" sz="1600" dirty="0" err="1"/>
              <a:t>можливо</a:t>
            </a:r>
            <a:r>
              <a:rPr lang="ru-RU" sz="1600" dirty="0"/>
              <a:t>, </a:t>
            </a:r>
            <a:r>
              <a:rPr lang="ru-RU" sz="1600" dirty="0" err="1"/>
              <a:t>зображення</a:t>
            </a:r>
            <a:r>
              <a:rPr lang="ru-RU" sz="1600" dirty="0"/>
              <a:t>, </a:t>
            </a:r>
            <a:r>
              <a:rPr lang="ru-RU" sz="1600" dirty="0" err="1"/>
              <a:t>зроблені</a:t>
            </a:r>
            <a:r>
              <a:rPr lang="ru-RU" sz="1600" dirty="0"/>
              <a:t> не в </a:t>
            </a:r>
            <a:r>
              <a:rPr lang="ru-RU" sz="1600" dirty="0" err="1"/>
              <a:t>печерах</a:t>
            </a:r>
            <a:r>
              <a:rPr lang="ru-RU" sz="1600" dirty="0"/>
              <a:t>, а на </a:t>
            </a:r>
            <a:r>
              <a:rPr lang="ru-RU" sz="1600" dirty="0" err="1"/>
              <a:t>відкритому</a:t>
            </a:r>
            <a:r>
              <a:rPr lang="ru-RU" sz="1600" dirty="0"/>
              <a:t> </a:t>
            </a:r>
            <a:r>
              <a:rPr lang="ru-RU" sz="1600" dirty="0" err="1"/>
              <a:t>повітрі</a:t>
            </a:r>
            <a:r>
              <a:rPr lang="ru-RU" sz="1600" dirty="0"/>
              <a:t>, з часом </a:t>
            </a:r>
            <a:r>
              <a:rPr lang="ru-RU" sz="1600" dirty="0" err="1"/>
              <a:t>змило</a:t>
            </a:r>
            <a:r>
              <a:rPr lang="ru-RU" sz="1600" dirty="0"/>
              <a:t> </a:t>
            </a:r>
            <a:r>
              <a:rPr lang="ru-RU" sz="1600" dirty="0" err="1"/>
              <a:t>дощами</a:t>
            </a:r>
            <a:r>
              <a:rPr lang="ru-RU" sz="1600" dirty="0"/>
              <a:t> і </a:t>
            </a:r>
            <a:r>
              <a:rPr lang="ru-RU" sz="1600" dirty="0" err="1"/>
              <a:t>снігом</a:t>
            </a:r>
            <a:r>
              <a:rPr lang="ru-RU" sz="1600" dirty="0"/>
              <a:t>. </a:t>
            </a:r>
            <a:r>
              <a:rPr lang="ru-RU" sz="1600" dirty="0" err="1"/>
              <a:t>Можливо</a:t>
            </a:r>
            <a:r>
              <a:rPr lang="ru-RU" sz="1600" dirty="0"/>
              <a:t>,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петрогліфів</a:t>
            </a:r>
            <a:r>
              <a:rPr lang="ru-RU" sz="1600" dirty="0"/>
              <a:t>, </a:t>
            </a:r>
            <a:r>
              <a:rPr lang="ru-RU" sz="1600" dirty="0" err="1"/>
              <a:t>котрі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важко</a:t>
            </a:r>
            <a:r>
              <a:rPr lang="ru-RU" sz="1600" dirty="0"/>
              <a:t> точно </a:t>
            </a:r>
            <a:r>
              <a:rPr lang="ru-RU" sz="1600" dirty="0" err="1"/>
              <a:t>датувати</a:t>
            </a:r>
            <a:r>
              <a:rPr lang="ru-RU" sz="1600" dirty="0"/>
              <a:t>, є й </a:t>
            </a:r>
            <a:r>
              <a:rPr lang="ru-RU" sz="1600" dirty="0" err="1"/>
              <a:t>ті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відносяться</a:t>
            </a:r>
            <a:r>
              <a:rPr lang="ru-RU" sz="1600" dirty="0"/>
              <a:t> до </a:t>
            </a:r>
            <a:r>
              <a:rPr lang="ru-RU" sz="1600" dirty="0" err="1"/>
              <a:t>цього</a:t>
            </a:r>
            <a:r>
              <a:rPr lang="ru-RU" sz="1600" dirty="0"/>
              <a:t> часу, але ми </a:t>
            </a:r>
            <a:r>
              <a:rPr lang="ru-RU" sz="1600" dirty="0" err="1"/>
              <a:t>поки</a:t>
            </a:r>
            <a:r>
              <a:rPr lang="ru-RU" sz="1600" dirty="0"/>
              <a:t> </a:t>
            </a:r>
            <a:r>
              <a:rPr lang="ru-RU" sz="1600" dirty="0" err="1"/>
              <a:t>що</a:t>
            </a:r>
            <a:r>
              <a:rPr lang="ru-RU" sz="1600" dirty="0"/>
              <a:t> не </a:t>
            </a:r>
            <a:r>
              <a:rPr lang="ru-RU" sz="1600" dirty="0" err="1"/>
              <a:t>вміємо</a:t>
            </a:r>
            <a:r>
              <a:rPr lang="ru-RU" sz="1600" dirty="0"/>
              <a:t> </a:t>
            </a:r>
            <a:r>
              <a:rPr lang="ru-RU" sz="1600" dirty="0" err="1"/>
              <a:t>їх</a:t>
            </a:r>
            <a:r>
              <a:rPr lang="ru-RU" sz="1600" dirty="0"/>
              <a:t> </a:t>
            </a:r>
            <a:r>
              <a:rPr lang="ru-RU" sz="1600" dirty="0" err="1"/>
              <a:t>розпізнати</a:t>
            </a:r>
            <a:r>
              <a:rPr lang="ru-RU" sz="1600" dirty="0"/>
              <a:t>. </a:t>
            </a:r>
            <a:r>
              <a:rPr lang="ru-RU" sz="1600" dirty="0" err="1"/>
              <a:t>Показово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й </a:t>
            </a:r>
            <a:r>
              <a:rPr lang="ru-RU" sz="1600" dirty="0" err="1"/>
              <a:t>предмети</a:t>
            </a:r>
            <a:r>
              <a:rPr lang="ru-RU" sz="1600" dirty="0"/>
              <a:t> </a:t>
            </a:r>
            <a:r>
              <a:rPr lang="ru-RU" sz="1600" dirty="0" err="1"/>
              <a:t>мілкої</a:t>
            </a:r>
            <a:r>
              <a:rPr lang="ru-RU" sz="1600" dirty="0"/>
              <a:t> пластики </a:t>
            </a:r>
            <a:r>
              <a:rPr lang="ru-RU" sz="1600" dirty="0" err="1"/>
              <a:t>під</a:t>
            </a:r>
            <a:r>
              <a:rPr lang="ru-RU" sz="1600" dirty="0"/>
              <a:t> час </a:t>
            </a:r>
            <a:r>
              <a:rPr lang="ru-RU" sz="1600" dirty="0" err="1"/>
              <a:t>розкопках</a:t>
            </a:r>
            <a:r>
              <a:rPr lang="ru-RU" sz="1600" dirty="0"/>
              <a:t> </a:t>
            </a:r>
            <a:r>
              <a:rPr lang="ru-RU" sz="1600" dirty="0" err="1"/>
              <a:t>мезолітичних</a:t>
            </a:r>
            <a:r>
              <a:rPr lang="ru-RU" sz="1600" dirty="0"/>
              <a:t> </a:t>
            </a:r>
            <a:r>
              <a:rPr lang="ru-RU" sz="1600" dirty="0" err="1"/>
              <a:t>поселень</a:t>
            </a:r>
            <a:r>
              <a:rPr lang="ru-RU" sz="1600" dirty="0"/>
              <a:t> </a:t>
            </a:r>
            <a:r>
              <a:rPr lang="ru-RU" sz="1600" dirty="0" err="1"/>
              <a:t>зустрічаються</a:t>
            </a:r>
            <a:r>
              <a:rPr lang="ru-RU" sz="1600" dirty="0"/>
              <a:t> </a:t>
            </a:r>
            <a:r>
              <a:rPr lang="ru-RU" sz="1600" dirty="0" err="1"/>
              <a:t>досить</a:t>
            </a:r>
            <a:r>
              <a:rPr lang="ru-RU" sz="1600" dirty="0"/>
              <a:t> </a:t>
            </a:r>
            <a:r>
              <a:rPr lang="ru-RU" sz="1600" dirty="0" err="1"/>
              <a:t>рідко</a:t>
            </a:r>
            <a:r>
              <a:rPr lang="ru-RU" sz="1600" dirty="0"/>
              <a:t>. З </a:t>
            </a:r>
            <a:r>
              <a:rPr lang="ru-RU" sz="1600" dirty="0" err="1"/>
              <a:t>пам’яток</a:t>
            </a:r>
            <a:r>
              <a:rPr lang="ru-RU" sz="1600" dirty="0"/>
              <a:t> </a:t>
            </a:r>
            <a:r>
              <a:rPr lang="ru-RU" sz="1600" dirty="0" err="1"/>
              <a:t>мезоліту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назвати</a:t>
            </a:r>
            <a:r>
              <a:rPr lang="ru-RU" sz="1600" dirty="0"/>
              <a:t> буквально </a:t>
            </a:r>
            <a:r>
              <a:rPr lang="ru-RU" sz="1600" dirty="0" err="1"/>
              <a:t>одиниці</a:t>
            </a:r>
            <a:r>
              <a:rPr lang="ru-RU" sz="1600" dirty="0"/>
              <a:t>: </a:t>
            </a:r>
            <a:r>
              <a:rPr lang="ru-RU" sz="1600" b="1" dirty="0" err="1"/>
              <a:t>Кам’яна</a:t>
            </a:r>
            <a:r>
              <a:rPr lang="ru-RU" sz="1600" b="1" dirty="0"/>
              <a:t> Могила в </a:t>
            </a:r>
            <a:r>
              <a:rPr lang="ru-RU" sz="1600" b="1" dirty="0" err="1"/>
              <a:t>Україні</a:t>
            </a:r>
            <a:r>
              <a:rPr lang="ru-RU" sz="1600" b="1" dirty="0"/>
              <a:t>, </a:t>
            </a:r>
            <a:r>
              <a:rPr lang="ru-RU" sz="1600" b="1" dirty="0" err="1"/>
              <a:t>Кобистан</a:t>
            </a:r>
            <a:r>
              <a:rPr lang="ru-RU" sz="1600" b="1" dirty="0"/>
              <a:t> в </a:t>
            </a:r>
            <a:r>
              <a:rPr lang="ru-RU" sz="1600" b="1" dirty="0" err="1"/>
              <a:t>Азербайджані</a:t>
            </a:r>
            <a:r>
              <a:rPr lang="ru-RU" sz="1600" b="1" dirty="0"/>
              <a:t>, </a:t>
            </a:r>
            <a:r>
              <a:rPr lang="ru-RU" sz="1600" b="1" dirty="0" err="1"/>
              <a:t>Зараут-Сай</a:t>
            </a:r>
            <a:r>
              <a:rPr lang="ru-RU" sz="1600" b="1" dirty="0"/>
              <a:t> в </a:t>
            </a:r>
            <a:r>
              <a:rPr lang="ru-RU" sz="1600" b="1" dirty="0" err="1"/>
              <a:t>Узбекистані</a:t>
            </a:r>
            <a:r>
              <a:rPr lang="ru-RU" sz="1600" b="1" dirty="0"/>
              <a:t>, </a:t>
            </a:r>
            <a:r>
              <a:rPr lang="ru-RU" sz="1600" b="1" dirty="0" err="1"/>
              <a:t>Шахти</a:t>
            </a:r>
            <a:r>
              <a:rPr lang="ru-RU" sz="1600" b="1" dirty="0"/>
              <a:t> в </a:t>
            </a:r>
            <a:r>
              <a:rPr lang="ru-RU" sz="1600" b="1" dirty="0" err="1"/>
              <a:t>Таджикистані</a:t>
            </a:r>
            <a:r>
              <a:rPr lang="ru-RU" sz="1600" b="1" dirty="0"/>
              <a:t> і </a:t>
            </a:r>
            <a:r>
              <a:rPr lang="ru-RU" sz="1600" b="1" dirty="0" err="1"/>
              <a:t>Бхимпетка</a:t>
            </a:r>
            <a:r>
              <a:rPr lang="ru-RU" sz="1600" b="1" dirty="0"/>
              <a:t> в </a:t>
            </a:r>
            <a:r>
              <a:rPr lang="ru-RU" sz="1600" b="1" dirty="0" err="1"/>
              <a:t>Індії</a:t>
            </a:r>
            <a:r>
              <a:rPr lang="ru-RU" sz="1600" b="1" dirty="0"/>
              <a:t>.</a:t>
            </a:r>
            <a:r>
              <a:rPr lang="ru-RU" sz="1600" dirty="0"/>
              <a:t> </a:t>
            </a:r>
            <a:r>
              <a:rPr lang="ru-RU" sz="1600" dirty="0" err="1"/>
              <a:t>Крім</a:t>
            </a:r>
            <a:r>
              <a:rPr lang="ru-RU" sz="1600" dirty="0"/>
              <a:t> наскального </a:t>
            </a:r>
            <a:r>
              <a:rPr lang="ru-RU" sz="1600" dirty="0" err="1"/>
              <a:t>живопису</a:t>
            </a:r>
            <a:r>
              <a:rPr lang="ru-RU" sz="1600" dirty="0"/>
              <a:t> в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/>
              <a:t>мезоліту</a:t>
            </a:r>
            <a:r>
              <a:rPr lang="ru-RU" sz="1600" dirty="0"/>
              <a:t> </a:t>
            </a:r>
            <a:r>
              <a:rPr lang="ru-RU" sz="1600" dirty="0" err="1"/>
              <a:t>з’являються</a:t>
            </a:r>
            <a:r>
              <a:rPr lang="ru-RU" sz="1600" dirty="0"/>
              <a:t> </a:t>
            </a:r>
            <a:r>
              <a:rPr lang="ru-RU" sz="1600" dirty="0" err="1"/>
              <a:t>петрогліфи</a:t>
            </a:r>
            <a:r>
              <a:rPr lang="ru-RU" sz="1600" dirty="0"/>
              <a:t>. </a:t>
            </a:r>
            <a:r>
              <a:rPr lang="ru-RU" sz="1600" dirty="0" err="1"/>
              <a:t>Петрогліфи</a:t>
            </a:r>
            <a:r>
              <a:rPr lang="ru-RU" sz="1600" dirty="0"/>
              <a:t> –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вибиті</a:t>
            </a:r>
            <a:r>
              <a:rPr lang="ru-RU" sz="1600" dirty="0"/>
              <a:t>, </a:t>
            </a:r>
            <a:r>
              <a:rPr lang="ru-RU" sz="1600" dirty="0" err="1"/>
              <a:t>вирізані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продряпані</a:t>
            </a:r>
            <a:r>
              <a:rPr lang="ru-RU" sz="1600" dirty="0"/>
              <a:t> </a:t>
            </a:r>
            <a:r>
              <a:rPr lang="ru-RU" sz="1600" dirty="0" err="1"/>
              <a:t>наскальні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. При </a:t>
            </a:r>
            <a:r>
              <a:rPr lang="ru-RU" sz="1600" dirty="0" err="1"/>
              <a:t>висіканні</a:t>
            </a:r>
            <a:r>
              <a:rPr lang="ru-RU" sz="1600" dirty="0"/>
              <a:t> рисунка </a:t>
            </a:r>
            <a:r>
              <a:rPr lang="ru-RU" sz="1600" dirty="0" err="1"/>
              <a:t>древні</a:t>
            </a:r>
            <a:r>
              <a:rPr lang="ru-RU" sz="1600" dirty="0"/>
              <a:t> художники </a:t>
            </a:r>
            <a:r>
              <a:rPr lang="ru-RU" sz="1600" dirty="0" err="1"/>
              <a:t>збивали</a:t>
            </a:r>
            <a:r>
              <a:rPr lang="ru-RU" sz="1600" dirty="0"/>
              <a:t> </a:t>
            </a:r>
            <a:r>
              <a:rPr lang="ru-RU" sz="1600" dirty="0" err="1"/>
              <a:t>гострим</a:t>
            </a:r>
            <a:r>
              <a:rPr lang="ru-RU" sz="1600" dirty="0"/>
              <a:t> </a:t>
            </a:r>
            <a:r>
              <a:rPr lang="ru-RU" sz="1600" dirty="0" err="1"/>
              <a:t>знаряддям</a:t>
            </a:r>
            <a:r>
              <a:rPr lang="ru-RU" sz="1600" dirty="0"/>
              <a:t> </a:t>
            </a:r>
            <a:r>
              <a:rPr lang="ru-RU" sz="1600" dirty="0" err="1"/>
              <a:t>верхню</a:t>
            </a:r>
            <a:r>
              <a:rPr lang="ru-RU" sz="1600" dirty="0"/>
              <a:t>, </a:t>
            </a:r>
            <a:r>
              <a:rPr lang="ru-RU" sz="1600" dirty="0" err="1"/>
              <a:t>більш</a:t>
            </a:r>
            <a:r>
              <a:rPr lang="ru-RU" sz="1600" dirty="0"/>
              <a:t> темну </a:t>
            </a:r>
            <a:r>
              <a:rPr lang="ru-RU" sz="1600" dirty="0" err="1"/>
              <a:t>частину</a:t>
            </a:r>
            <a:r>
              <a:rPr lang="ru-RU" sz="1600" dirty="0"/>
              <a:t> </a:t>
            </a:r>
            <a:r>
              <a:rPr lang="ru-RU" sz="1600" dirty="0" err="1"/>
              <a:t>гірської</a:t>
            </a:r>
            <a:r>
              <a:rPr lang="ru-RU" sz="1600" dirty="0"/>
              <a:t> породи, і тому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помітно</a:t>
            </a:r>
            <a:r>
              <a:rPr lang="ru-RU" sz="1600" dirty="0"/>
              <a:t> </a:t>
            </a:r>
            <a:r>
              <a:rPr lang="ru-RU" sz="1600" dirty="0" err="1"/>
              <a:t>виділяються</a:t>
            </a:r>
            <a:r>
              <a:rPr lang="ru-RU" sz="1600" dirty="0"/>
              <a:t> на </a:t>
            </a:r>
            <a:r>
              <a:rPr lang="ru-RU" sz="1600" dirty="0" err="1"/>
              <a:t>фоні</a:t>
            </a:r>
            <a:r>
              <a:rPr lang="ru-RU" sz="1600" dirty="0"/>
              <a:t> </a:t>
            </a:r>
            <a:r>
              <a:rPr lang="ru-RU" sz="1600" dirty="0" err="1"/>
              <a:t>скали</a:t>
            </a:r>
            <a:r>
              <a:rPr lang="ru-RU" sz="1600" dirty="0"/>
              <a:t>. На </a:t>
            </a:r>
            <a:r>
              <a:rPr lang="ru-RU" sz="1600" dirty="0" err="1"/>
              <a:t>півдні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, в степу є </a:t>
            </a:r>
            <a:r>
              <a:rPr lang="ru-RU" sz="1600" dirty="0" err="1"/>
              <a:t>кам’янистий</a:t>
            </a:r>
            <a:r>
              <a:rPr lang="ru-RU" sz="1600" dirty="0"/>
              <a:t> </a:t>
            </a:r>
            <a:r>
              <a:rPr lang="ru-RU" sz="1600" dirty="0" err="1"/>
              <a:t>пагорб</a:t>
            </a:r>
            <a:r>
              <a:rPr lang="ru-RU" sz="1600" dirty="0"/>
              <a:t> з </a:t>
            </a:r>
            <a:r>
              <a:rPr lang="ru-RU" sz="1600" dirty="0" err="1"/>
              <a:t>порід</a:t>
            </a:r>
            <a:r>
              <a:rPr lang="ru-RU" sz="1600" dirty="0"/>
              <a:t> </a:t>
            </a:r>
            <a:r>
              <a:rPr lang="ru-RU" sz="1600" dirty="0" err="1"/>
              <a:t>пісковику</a:t>
            </a:r>
            <a:r>
              <a:rPr lang="ru-RU" sz="1600" dirty="0"/>
              <a:t>. В </a:t>
            </a:r>
            <a:r>
              <a:rPr lang="ru-RU" sz="1600" dirty="0" err="1"/>
              <a:t>результаті</a:t>
            </a:r>
            <a:r>
              <a:rPr lang="ru-RU" sz="1600" dirty="0"/>
              <a:t> сильного </a:t>
            </a:r>
            <a:r>
              <a:rPr lang="ru-RU" sz="1600" dirty="0" err="1"/>
              <a:t>вивітрювання</a:t>
            </a:r>
            <a:r>
              <a:rPr lang="ru-RU" sz="1600" dirty="0"/>
              <a:t> на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схилах</a:t>
            </a:r>
            <a:r>
              <a:rPr lang="ru-RU" sz="1600" dirty="0"/>
              <a:t> </a:t>
            </a:r>
            <a:r>
              <a:rPr lang="ru-RU" sz="1600" dirty="0" err="1"/>
              <a:t>утворилось</a:t>
            </a:r>
            <a:r>
              <a:rPr lang="ru-RU" sz="1600" dirty="0"/>
              <a:t> </a:t>
            </a:r>
            <a:r>
              <a:rPr lang="ru-RU" sz="1600" dirty="0" err="1"/>
              <a:t>декілька</a:t>
            </a:r>
            <a:r>
              <a:rPr lang="ru-RU" sz="1600" dirty="0"/>
              <a:t> </a:t>
            </a:r>
            <a:r>
              <a:rPr lang="ru-RU" sz="1600" dirty="0" err="1"/>
              <a:t>гротів</a:t>
            </a:r>
            <a:r>
              <a:rPr lang="ru-RU" sz="1600" dirty="0"/>
              <a:t> і </a:t>
            </a:r>
            <a:r>
              <a:rPr lang="ru-RU" sz="1600" dirty="0" err="1"/>
              <a:t>навісів</a:t>
            </a:r>
            <a:r>
              <a:rPr lang="ru-RU" sz="1600" dirty="0"/>
              <a:t>. В </a:t>
            </a:r>
            <a:r>
              <a:rPr lang="ru-RU" sz="1600" dirty="0" err="1"/>
              <a:t>цих</a:t>
            </a:r>
            <a:r>
              <a:rPr lang="ru-RU" sz="1600" dirty="0"/>
              <a:t> гротах і на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площинах</a:t>
            </a:r>
            <a:r>
              <a:rPr lang="ru-RU" sz="1600" dirty="0"/>
              <a:t> </a:t>
            </a:r>
            <a:r>
              <a:rPr lang="ru-RU" sz="1600" dirty="0" err="1"/>
              <a:t>пагорба</a:t>
            </a:r>
            <a:r>
              <a:rPr lang="ru-RU" sz="1600" dirty="0"/>
              <a:t> з </a:t>
            </a:r>
            <a:r>
              <a:rPr lang="ru-RU" sz="1600" dirty="0" err="1"/>
              <a:t>давніх</a:t>
            </a:r>
            <a:r>
              <a:rPr lang="ru-RU" sz="1600" dirty="0"/>
              <a:t> </a:t>
            </a:r>
            <a:r>
              <a:rPr lang="ru-RU" sz="1600" dirty="0" err="1"/>
              <a:t>пір</a:t>
            </a:r>
            <a:r>
              <a:rPr lang="ru-RU" sz="1600" dirty="0"/>
              <a:t> </a:t>
            </a:r>
            <a:r>
              <a:rPr lang="ru-RU" sz="1600" dirty="0" err="1"/>
              <a:t>відомі</a:t>
            </a:r>
            <a:r>
              <a:rPr lang="ru-RU" sz="1600" dirty="0"/>
              <a:t> </a:t>
            </a:r>
            <a:r>
              <a:rPr lang="ru-RU" sz="1600" dirty="0" err="1"/>
              <a:t>численні</a:t>
            </a:r>
            <a:r>
              <a:rPr lang="ru-RU" sz="1600" dirty="0"/>
              <a:t> </a:t>
            </a:r>
            <a:r>
              <a:rPr lang="ru-RU" sz="1600" dirty="0" err="1"/>
              <a:t>різні</a:t>
            </a:r>
            <a:r>
              <a:rPr lang="ru-RU" sz="1600" dirty="0"/>
              <a:t> й </a:t>
            </a:r>
            <a:r>
              <a:rPr lang="ru-RU" sz="1600" dirty="0" err="1"/>
              <a:t>продряпані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. У </a:t>
            </a:r>
            <a:r>
              <a:rPr lang="ru-RU" sz="1600" dirty="0" err="1"/>
              <a:t>більшості</a:t>
            </a:r>
            <a:r>
              <a:rPr lang="ru-RU" sz="1600" dirty="0"/>
              <a:t> </a:t>
            </a:r>
            <a:r>
              <a:rPr lang="ru-RU" sz="1600" dirty="0" err="1"/>
              <a:t>випадків</a:t>
            </a:r>
            <a:r>
              <a:rPr lang="ru-RU" sz="1600" dirty="0"/>
              <a:t> вони </a:t>
            </a:r>
            <a:r>
              <a:rPr lang="ru-RU" sz="1600" dirty="0" err="1"/>
              <a:t>прочитуються</a:t>
            </a:r>
            <a:r>
              <a:rPr lang="ru-RU" sz="1600" dirty="0"/>
              <a:t> з трудом. </a:t>
            </a:r>
            <a:r>
              <a:rPr lang="ru-RU" sz="1600" dirty="0" err="1"/>
              <a:t>Іноді</a:t>
            </a:r>
            <a:r>
              <a:rPr lang="ru-RU" sz="1600" dirty="0"/>
              <a:t> ж </a:t>
            </a:r>
            <a:r>
              <a:rPr lang="ru-RU" sz="1600" dirty="0" err="1"/>
              <a:t>угадуються</a:t>
            </a:r>
            <a:r>
              <a:rPr lang="ru-RU" sz="1600" dirty="0"/>
              <a:t> </a:t>
            </a:r>
            <a:r>
              <a:rPr lang="ru-RU" sz="1600" dirty="0" err="1"/>
              <a:t>образи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 - </a:t>
            </a:r>
            <a:r>
              <a:rPr lang="ru-RU" sz="1600" dirty="0" err="1"/>
              <a:t>биків</a:t>
            </a:r>
            <a:r>
              <a:rPr lang="ru-RU" sz="1600" dirty="0"/>
              <a:t>, </a:t>
            </a:r>
            <a:r>
              <a:rPr lang="ru-RU" sz="1600" dirty="0" err="1"/>
              <a:t>козлів</a:t>
            </a:r>
            <a:r>
              <a:rPr lang="ru-RU" sz="1600" dirty="0"/>
              <a:t>.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зображення</a:t>
            </a:r>
            <a:r>
              <a:rPr lang="ru-RU" sz="1600" dirty="0"/>
              <a:t> </a:t>
            </a:r>
            <a:r>
              <a:rPr lang="ru-RU" sz="1600" dirty="0" err="1"/>
              <a:t>биків</a:t>
            </a:r>
            <a:r>
              <a:rPr lang="ru-RU" sz="1600" dirty="0"/>
              <a:t> </a:t>
            </a:r>
            <a:r>
              <a:rPr lang="ru-RU" sz="1600" dirty="0" err="1"/>
              <a:t>вчені</a:t>
            </a:r>
            <a:r>
              <a:rPr lang="ru-RU" sz="1600" dirty="0"/>
              <a:t> </a:t>
            </a:r>
            <a:r>
              <a:rPr lang="ru-RU" sz="1600" dirty="0" err="1"/>
              <a:t>відносять</a:t>
            </a:r>
            <a:r>
              <a:rPr lang="ru-RU" sz="1600" dirty="0"/>
              <a:t> до </a:t>
            </a:r>
            <a:r>
              <a:rPr lang="ru-RU" sz="1600" dirty="0" err="1"/>
              <a:t>епохи</a:t>
            </a:r>
            <a:r>
              <a:rPr lang="ru-RU" sz="1600" dirty="0"/>
              <a:t> </a:t>
            </a:r>
            <a:r>
              <a:rPr lang="ru-RU" sz="1600" dirty="0" err="1"/>
              <a:t>мезоліту</a:t>
            </a:r>
            <a:r>
              <a:rPr lang="ru-RU" sz="16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09" y="4185634"/>
            <a:ext cx="3431415" cy="253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4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093" y="218941"/>
            <a:ext cx="11578107" cy="6400800"/>
          </a:xfrm>
        </p:spPr>
        <p:txBody>
          <a:bodyPr numCol="2">
            <a:normAutofit/>
          </a:bodyPr>
          <a:lstStyle/>
          <a:p>
            <a:pPr marL="0" indent="0" algn="ctr">
              <a:buNone/>
            </a:pPr>
            <a:r>
              <a:rPr lang="ru-RU" sz="2000" b="1" dirty="0" err="1"/>
              <a:t>Неоліт</a:t>
            </a:r>
            <a:endParaRPr lang="ru-RU" sz="2000" b="1" dirty="0"/>
          </a:p>
          <a:p>
            <a:pPr marL="0" indent="0">
              <a:buNone/>
            </a:pPr>
            <a:r>
              <a:rPr lang="ru-RU" sz="1600" dirty="0"/>
              <a:t>(</a:t>
            </a:r>
            <a:r>
              <a:rPr lang="ru-RU" sz="1600" dirty="0" err="1"/>
              <a:t>Новокам’яний</a:t>
            </a:r>
            <a:r>
              <a:rPr lang="ru-RU" sz="1600" dirty="0"/>
              <a:t> </a:t>
            </a:r>
            <a:r>
              <a:rPr lang="ru-RU" sz="1600" dirty="0" err="1"/>
              <a:t>вік</a:t>
            </a:r>
            <a:r>
              <a:rPr lang="ru-RU" sz="1600" dirty="0"/>
              <a:t>) з 6 по 2 тис. до </a:t>
            </a:r>
            <a:r>
              <a:rPr lang="ru-RU" sz="1600" dirty="0" err="1"/>
              <a:t>н.е</a:t>
            </a:r>
            <a:r>
              <a:rPr lang="ru-RU" sz="1600" dirty="0"/>
              <a:t>. </a:t>
            </a:r>
            <a:r>
              <a:rPr lang="ru-RU" sz="1600" b="1" dirty="0" err="1"/>
              <a:t>Неоліт</a:t>
            </a:r>
            <a:r>
              <a:rPr lang="ru-RU" sz="1600" dirty="0"/>
              <a:t> — </a:t>
            </a:r>
            <a:r>
              <a:rPr lang="ru-RU" sz="1600" dirty="0" err="1"/>
              <a:t>новокам’яний</a:t>
            </a:r>
            <a:r>
              <a:rPr lang="ru-RU" sz="1600" dirty="0"/>
              <a:t> </a:t>
            </a:r>
            <a:r>
              <a:rPr lang="ru-RU" sz="1600" dirty="0" err="1"/>
              <a:t>вік</a:t>
            </a:r>
            <a:r>
              <a:rPr lang="ru-RU" sz="1600" dirty="0"/>
              <a:t>, </a:t>
            </a:r>
            <a:r>
              <a:rPr lang="ru-RU" sz="1600" dirty="0" err="1"/>
              <a:t>остання</a:t>
            </a:r>
            <a:r>
              <a:rPr lang="ru-RU" sz="1600" dirty="0"/>
              <a:t> </a:t>
            </a:r>
            <a:r>
              <a:rPr lang="ru-RU" sz="1600" dirty="0" err="1"/>
              <a:t>стадія</a:t>
            </a:r>
            <a:r>
              <a:rPr lang="ru-RU" sz="1600" dirty="0"/>
              <a:t> </a:t>
            </a:r>
            <a:r>
              <a:rPr lang="ru-RU" sz="1600" dirty="0" err="1"/>
              <a:t>кам’яного</a:t>
            </a:r>
            <a:r>
              <a:rPr lang="ru-RU" sz="1600" dirty="0"/>
              <a:t> </a:t>
            </a:r>
            <a:r>
              <a:rPr lang="ru-RU" sz="1600" dirty="0" err="1"/>
              <a:t>віку</a:t>
            </a:r>
            <a:r>
              <a:rPr lang="ru-RU" sz="1600" dirty="0"/>
              <a:t>. </a:t>
            </a:r>
            <a:r>
              <a:rPr lang="ru-RU" sz="1600" b="1" dirty="0" err="1"/>
              <a:t>Періодизація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 err="1"/>
              <a:t>Вступ</a:t>
            </a:r>
            <a:r>
              <a:rPr lang="ru-RU" sz="1600" dirty="0"/>
              <a:t> в </a:t>
            </a:r>
            <a:r>
              <a:rPr lang="ru-RU" sz="1600" dirty="0" err="1"/>
              <a:t>неоліт</a:t>
            </a:r>
            <a:r>
              <a:rPr lang="ru-RU" sz="1600" dirty="0"/>
              <a:t> </a:t>
            </a:r>
            <a:r>
              <a:rPr lang="ru-RU" sz="1600" dirty="0" err="1"/>
              <a:t>приурочується</a:t>
            </a:r>
            <a:r>
              <a:rPr lang="ru-RU" sz="1600" dirty="0"/>
              <a:t> до переходу </a:t>
            </a:r>
            <a:r>
              <a:rPr lang="ru-RU" sz="1600" dirty="0" err="1"/>
              <a:t>культури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привласненого</a:t>
            </a:r>
            <a:r>
              <a:rPr lang="ru-RU" sz="1600" dirty="0"/>
              <a:t> (</a:t>
            </a:r>
            <a:r>
              <a:rPr lang="ru-RU" sz="1600" dirty="0" err="1"/>
              <a:t>мисливці</a:t>
            </a:r>
            <a:r>
              <a:rPr lang="ru-RU" sz="1600" dirty="0"/>
              <a:t> і </a:t>
            </a:r>
            <a:r>
              <a:rPr lang="ru-RU" sz="1600" dirty="0" err="1"/>
              <a:t>збирачі</a:t>
            </a:r>
            <a:r>
              <a:rPr lang="ru-RU" sz="1600" dirty="0"/>
              <a:t>) док </a:t>
            </a:r>
            <a:r>
              <a:rPr lang="ru-RU" sz="1600" dirty="0" err="1"/>
              <a:t>відтворюваного</a:t>
            </a:r>
            <a:r>
              <a:rPr lang="ru-RU" sz="1600" dirty="0"/>
              <a:t> (</a:t>
            </a:r>
            <a:r>
              <a:rPr lang="ru-RU" sz="1600" dirty="0" err="1"/>
              <a:t>землеробство</a:t>
            </a:r>
            <a:r>
              <a:rPr lang="ru-RU" sz="1600" dirty="0"/>
              <a:t> і/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тваринництво</a:t>
            </a:r>
            <a:r>
              <a:rPr lang="ru-RU" sz="1600" dirty="0"/>
              <a:t>) типу </a:t>
            </a:r>
            <a:r>
              <a:rPr lang="ru-RU" sz="1600" dirty="0" err="1"/>
              <a:t>господарства</a:t>
            </a:r>
            <a:r>
              <a:rPr lang="ru-RU" sz="1600" dirty="0"/>
              <a:t>. Даний </a:t>
            </a:r>
            <a:r>
              <a:rPr lang="ru-RU" sz="1600" dirty="0" err="1"/>
              <a:t>перехід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неолітичною</a:t>
            </a:r>
            <a:r>
              <a:rPr lang="ru-RU" sz="1600" dirty="0"/>
              <a:t> </a:t>
            </a:r>
            <a:r>
              <a:rPr lang="ru-RU" sz="1600" dirty="0" err="1"/>
              <a:t>революцією</a:t>
            </a:r>
            <a:r>
              <a:rPr lang="ru-RU" sz="1600" dirty="0"/>
              <a:t>. </a:t>
            </a:r>
            <a:r>
              <a:rPr lang="ru-RU" sz="1600" dirty="0" err="1"/>
              <a:t>Закінчення</a:t>
            </a:r>
            <a:r>
              <a:rPr lang="ru-RU" sz="1600" dirty="0"/>
              <a:t> </a:t>
            </a:r>
            <a:r>
              <a:rPr lang="ru-RU" sz="1600" dirty="0" err="1"/>
              <a:t>неоліту</a:t>
            </a:r>
            <a:r>
              <a:rPr lang="ru-RU" sz="1600" dirty="0"/>
              <a:t> </a:t>
            </a:r>
            <a:r>
              <a:rPr lang="ru-RU" sz="1600" dirty="0" err="1"/>
              <a:t>датується</a:t>
            </a:r>
            <a:r>
              <a:rPr lang="ru-RU" sz="1600" dirty="0"/>
              <a:t> часом </a:t>
            </a:r>
            <a:r>
              <a:rPr lang="ru-RU" sz="1600" dirty="0" err="1"/>
              <a:t>з’явлення</a:t>
            </a:r>
            <a:r>
              <a:rPr lang="ru-RU" sz="1600" dirty="0"/>
              <a:t> </a:t>
            </a:r>
            <a:r>
              <a:rPr lang="ru-RU" sz="1600" dirty="0" err="1"/>
              <a:t>металевих</a:t>
            </a:r>
            <a:r>
              <a:rPr lang="ru-RU" sz="1600" dirty="0"/>
              <a:t> </a:t>
            </a:r>
            <a:r>
              <a:rPr lang="ru-RU" sz="1600" dirty="0" err="1"/>
              <a:t>знарядь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 й </a:t>
            </a:r>
            <a:r>
              <a:rPr lang="ru-RU" sz="1600" dirty="0" err="1"/>
              <a:t>зброї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початком </a:t>
            </a:r>
            <a:r>
              <a:rPr lang="ru-RU" sz="1600" dirty="0" err="1"/>
              <a:t>мідного</a:t>
            </a:r>
            <a:r>
              <a:rPr lang="ru-RU" sz="1600" dirty="0"/>
              <a:t>, бронзового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залізного</a:t>
            </a:r>
            <a:r>
              <a:rPr lang="ru-RU" sz="1600" dirty="0"/>
              <a:t> </a:t>
            </a:r>
            <a:r>
              <a:rPr lang="ru-RU" sz="1600" dirty="0" err="1"/>
              <a:t>віку</a:t>
            </a:r>
            <a:r>
              <a:rPr lang="ru-RU" sz="1600" dirty="0"/>
              <a:t>. </a:t>
            </a:r>
            <a:r>
              <a:rPr lang="ru-RU" sz="1600" dirty="0" err="1"/>
              <a:t>Різні</a:t>
            </a:r>
            <a:r>
              <a:rPr lang="ru-RU" sz="1600" dirty="0"/>
              <a:t> </a:t>
            </a:r>
            <a:r>
              <a:rPr lang="ru-RU" sz="1600" dirty="0" err="1"/>
              <a:t>культури</a:t>
            </a:r>
            <a:r>
              <a:rPr lang="ru-RU" sz="1600" dirty="0"/>
              <a:t> вступили в </a:t>
            </a:r>
            <a:r>
              <a:rPr lang="ru-RU" sz="1600" dirty="0" err="1"/>
              <a:t>цей</a:t>
            </a:r>
            <a:r>
              <a:rPr lang="ru-RU" sz="1600" dirty="0"/>
              <a:t>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в </a:t>
            </a:r>
            <a:r>
              <a:rPr lang="ru-RU" sz="1600" dirty="0" err="1"/>
              <a:t>різний</a:t>
            </a:r>
            <a:r>
              <a:rPr lang="ru-RU" sz="1600" dirty="0"/>
              <a:t> час. На </a:t>
            </a:r>
            <a:r>
              <a:rPr lang="ru-RU" sz="1600" dirty="0" err="1"/>
              <a:t>Близькому</a:t>
            </a:r>
            <a:r>
              <a:rPr lang="ru-RU" sz="1600" dirty="0"/>
              <a:t> </a:t>
            </a:r>
            <a:r>
              <a:rPr lang="ru-RU" sz="1600" dirty="0" err="1"/>
              <a:t>Сході</a:t>
            </a:r>
            <a:r>
              <a:rPr lang="ru-RU" sz="1600" dirty="0"/>
              <a:t> </a:t>
            </a:r>
            <a:r>
              <a:rPr lang="ru-RU" sz="1600" dirty="0" err="1"/>
              <a:t>неоліт</a:t>
            </a:r>
            <a:r>
              <a:rPr lang="ru-RU" sz="1600" dirty="0"/>
              <a:t> </a:t>
            </a:r>
            <a:r>
              <a:rPr lang="ru-RU" sz="1600" dirty="0" err="1"/>
              <a:t>розпочався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9,5 тис. </a:t>
            </a:r>
            <a:r>
              <a:rPr lang="ru-RU" sz="1600" dirty="0" err="1"/>
              <a:t>років</a:t>
            </a:r>
            <a:r>
              <a:rPr lang="ru-RU" sz="1600" dirty="0"/>
              <a:t> до н. е. В </a:t>
            </a:r>
            <a:r>
              <a:rPr lang="ru-RU" sz="1600" dirty="0" err="1"/>
              <a:t>Данії</a:t>
            </a:r>
            <a:r>
              <a:rPr lang="ru-RU" sz="1600" dirty="0"/>
              <a:t> </a:t>
            </a:r>
            <a:r>
              <a:rPr lang="ru-RU" sz="1600" dirty="0" err="1"/>
              <a:t>неоліт</a:t>
            </a:r>
            <a:r>
              <a:rPr lang="ru-RU" sz="1600" dirty="0"/>
              <a:t> </a:t>
            </a:r>
            <a:r>
              <a:rPr lang="ru-RU" sz="1600" dirty="0" err="1"/>
              <a:t>датується</a:t>
            </a:r>
            <a:r>
              <a:rPr lang="ru-RU" sz="1600" dirty="0"/>
              <a:t> 18 ст. до </a:t>
            </a:r>
            <a:r>
              <a:rPr lang="ru-RU" sz="1600" dirty="0" err="1"/>
              <a:t>н.е</a:t>
            </a:r>
            <a:r>
              <a:rPr lang="ru-RU" sz="1600" dirty="0"/>
              <a:t>., а у </a:t>
            </a:r>
            <a:r>
              <a:rPr lang="ru-RU" sz="1600" dirty="0" err="1"/>
              <a:t>корінного</a:t>
            </a:r>
            <a:r>
              <a:rPr lang="ru-RU" sz="1600" dirty="0"/>
              <a:t> </a:t>
            </a:r>
            <a:r>
              <a:rPr lang="ru-RU" sz="1600" dirty="0" err="1"/>
              <a:t>населення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Зеландії</a:t>
            </a:r>
            <a:r>
              <a:rPr lang="ru-RU" sz="1600" dirty="0"/>
              <a:t> – </a:t>
            </a:r>
            <a:r>
              <a:rPr lang="ru-RU" sz="1600" dirty="0" err="1"/>
              <a:t>маорі</a:t>
            </a:r>
            <a:r>
              <a:rPr lang="ru-RU" sz="1600" dirty="0"/>
              <a:t> – </a:t>
            </a:r>
            <a:r>
              <a:rPr lang="ru-RU" sz="1600" dirty="0" err="1"/>
              <a:t>неоліт</a:t>
            </a:r>
            <a:r>
              <a:rPr lang="ru-RU" sz="1600" dirty="0"/>
              <a:t> </a:t>
            </a:r>
            <a:r>
              <a:rPr lang="ru-RU" sz="1600" dirty="0" err="1"/>
              <a:t>існував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в 18 ст. </a:t>
            </a:r>
            <a:r>
              <a:rPr lang="ru-RU" sz="1600" dirty="0" err="1"/>
              <a:t>н.е</a:t>
            </a:r>
            <a:r>
              <a:rPr lang="ru-RU" sz="1600" dirty="0"/>
              <a:t>.: до приходу </a:t>
            </a:r>
            <a:r>
              <a:rPr lang="ru-RU" sz="1600" dirty="0" err="1"/>
              <a:t>європейців</a:t>
            </a:r>
            <a:r>
              <a:rPr lang="ru-RU" sz="1600" dirty="0"/>
              <a:t> </a:t>
            </a:r>
            <a:r>
              <a:rPr lang="ru-RU" sz="1600" dirty="0" err="1"/>
              <a:t>маорі</a:t>
            </a:r>
            <a:r>
              <a:rPr lang="ru-RU" sz="1600" dirty="0"/>
              <a:t> </a:t>
            </a:r>
            <a:r>
              <a:rPr lang="ru-RU" sz="1600" dirty="0" err="1"/>
              <a:t>користувались</a:t>
            </a:r>
            <a:r>
              <a:rPr lang="ru-RU" sz="1600" dirty="0"/>
              <a:t> </a:t>
            </a:r>
            <a:r>
              <a:rPr lang="ru-RU" sz="1600" dirty="0" err="1"/>
              <a:t>відполірованими</a:t>
            </a:r>
            <a:r>
              <a:rPr lang="ru-RU" sz="1600" dirty="0"/>
              <a:t> </a:t>
            </a:r>
            <a:r>
              <a:rPr lang="ru-RU" sz="1600" dirty="0" err="1"/>
              <a:t>кам’яними</a:t>
            </a:r>
            <a:r>
              <a:rPr lang="ru-RU" sz="1600" dirty="0"/>
              <a:t> </a:t>
            </a:r>
            <a:r>
              <a:rPr lang="ru-RU" sz="1600" dirty="0" err="1"/>
              <a:t>сокирами</a:t>
            </a:r>
            <a:r>
              <a:rPr lang="ru-RU" sz="1600" dirty="0"/>
              <a:t>. </a:t>
            </a:r>
            <a:r>
              <a:rPr lang="ru-RU" sz="1600" dirty="0" err="1"/>
              <a:t>Деякі</a:t>
            </a:r>
            <a:r>
              <a:rPr lang="ru-RU" sz="1600" dirty="0"/>
              <a:t> народи Америки й </a:t>
            </a:r>
            <a:r>
              <a:rPr lang="ru-RU" sz="1600" dirty="0" err="1"/>
              <a:t>Океанії</a:t>
            </a:r>
            <a:r>
              <a:rPr lang="ru-RU" sz="1600" dirty="0"/>
              <a:t> до сих </a:t>
            </a:r>
            <a:r>
              <a:rPr lang="ru-RU" sz="1600" dirty="0" err="1"/>
              <a:t>пір</a:t>
            </a:r>
            <a:r>
              <a:rPr lang="ru-RU" sz="1600" dirty="0"/>
              <a:t> не </a:t>
            </a:r>
            <a:r>
              <a:rPr lang="ru-RU" sz="1600" dirty="0" err="1"/>
              <a:t>зовсім</a:t>
            </a:r>
            <a:r>
              <a:rPr lang="ru-RU" sz="1600" dirty="0"/>
              <a:t> </a:t>
            </a:r>
            <a:r>
              <a:rPr lang="ru-RU" sz="1600" dirty="0" err="1"/>
              <a:t>перейшли</a:t>
            </a:r>
            <a:r>
              <a:rPr lang="ru-RU" sz="1600" dirty="0"/>
              <a:t> з </a:t>
            </a:r>
            <a:r>
              <a:rPr lang="ru-RU" sz="1600" dirty="0" err="1"/>
              <a:t>кам’яного</a:t>
            </a:r>
            <a:r>
              <a:rPr lang="ru-RU" sz="1600" dirty="0"/>
              <a:t> </a:t>
            </a:r>
            <a:r>
              <a:rPr lang="ru-RU" sz="1600" dirty="0" err="1"/>
              <a:t>віку</a:t>
            </a:r>
            <a:r>
              <a:rPr lang="ru-RU" sz="1600" dirty="0"/>
              <a:t> до </a:t>
            </a:r>
            <a:r>
              <a:rPr lang="ru-RU" sz="1600" dirty="0" err="1"/>
              <a:t>залізного</a:t>
            </a:r>
            <a:r>
              <a:rPr lang="ru-RU" sz="1600" dirty="0"/>
              <a:t>. </a:t>
            </a:r>
            <a:r>
              <a:rPr lang="ru-RU" sz="1600" dirty="0" err="1"/>
              <a:t>Неоліт</a:t>
            </a:r>
            <a:r>
              <a:rPr lang="ru-RU" sz="1600" dirty="0"/>
              <a:t>, як і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періоди</a:t>
            </a:r>
            <a:r>
              <a:rPr lang="ru-RU" sz="1600" dirty="0"/>
              <a:t> </a:t>
            </a:r>
            <a:r>
              <a:rPr lang="ru-RU" sz="1600" dirty="0" err="1"/>
              <a:t>первісної</a:t>
            </a:r>
            <a:r>
              <a:rPr lang="ru-RU" sz="1600" dirty="0"/>
              <a:t> </a:t>
            </a:r>
            <a:r>
              <a:rPr lang="ru-RU" sz="1600" dirty="0" err="1"/>
              <a:t>епохи</a:t>
            </a:r>
            <a:r>
              <a:rPr lang="ru-RU" sz="1600" dirty="0"/>
              <a:t>, не є </a:t>
            </a:r>
            <a:r>
              <a:rPr lang="ru-RU" sz="1600" dirty="0" err="1"/>
              <a:t>певним</a:t>
            </a:r>
            <a:r>
              <a:rPr lang="ru-RU" sz="1600" dirty="0"/>
              <a:t> </a:t>
            </a:r>
            <a:r>
              <a:rPr lang="ru-RU" sz="1600" dirty="0" err="1"/>
              <a:t>хронологічним</a:t>
            </a:r>
            <a:r>
              <a:rPr lang="ru-RU" sz="1600" dirty="0"/>
              <a:t> </a:t>
            </a:r>
            <a:r>
              <a:rPr lang="ru-RU" sz="1600" dirty="0" err="1"/>
              <a:t>періодом</a:t>
            </a:r>
            <a:r>
              <a:rPr lang="ru-RU" sz="1600" dirty="0"/>
              <a:t> в </a:t>
            </a:r>
            <a:r>
              <a:rPr lang="ru-RU" sz="1600" dirty="0" err="1"/>
              <a:t>історії</a:t>
            </a:r>
            <a:r>
              <a:rPr lang="ru-RU" sz="1600" dirty="0"/>
              <a:t> </a:t>
            </a:r>
            <a:r>
              <a:rPr lang="ru-RU" sz="1600" dirty="0" err="1"/>
              <a:t>людства</a:t>
            </a:r>
            <a:r>
              <a:rPr lang="ru-RU" sz="1600" dirty="0"/>
              <a:t> в </a:t>
            </a:r>
            <a:r>
              <a:rPr lang="ru-RU" sz="1600" dirty="0" err="1"/>
              <a:t>цілому</a:t>
            </a:r>
            <a:r>
              <a:rPr lang="ru-RU" sz="1600" dirty="0"/>
              <a:t>, а </a:t>
            </a:r>
            <a:r>
              <a:rPr lang="ru-RU" sz="1600" dirty="0" err="1"/>
              <a:t>характеризує</a:t>
            </a:r>
            <a:r>
              <a:rPr lang="ru-RU" sz="1600" dirty="0"/>
              <a:t> </a:t>
            </a:r>
            <a:r>
              <a:rPr lang="ru-RU" sz="1600" dirty="0" err="1"/>
              <a:t>лишень</a:t>
            </a:r>
            <a:r>
              <a:rPr lang="ru-RU" sz="1600" dirty="0"/>
              <a:t> </a:t>
            </a:r>
            <a:r>
              <a:rPr lang="ru-RU" sz="1600" dirty="0" err="1"/>
              <a:t>культурні</a:t>
            </a:r>
            <a:r>
              <a:rPr lang="ru-RU" sz="1600" dirty="0"/>
              <a:t> </a:t>
            </a:r>
            <a:r>
              <a:rPr lang="ru-RU" sz="1600" dirty="0" err="1"/>
              <a:t>особливості</a:t>
            </a:r>
            <a:r>
              <a:rPr lang="ru-RU" sz="1600" dirty="0"/>
              <a:t> тих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інших</a:t>
            </a:r>
            <a:r>
              <a:rPr lang="ru-RU" sz="1600" dirty="0"/>
              <a:t> </a:t>
            </a:r>
            <a:r>
              <a:rPr lang="ru-RU" sz="1600" dirty="0" err="1"/>
              <a:t>народів</a:t>
            </a:r>
            <a:r>
              <a:rPr lang="ru-RU" sz="1600" dirty="0"/>
              <a:t>. </a:t>
            </a:r>
            <a:r>
              <a:rPr lang="ru-RU" sz="1600" b="1" dirty="0" err="1"/>
              <a:t>Досягнення</a:t>
            </a:r>
            <a:r>
              <a:rPr lang="ru-RU" sz="1600" b="1" dirty="0"/>
              <a:t> й </a:t>
            </a:r>
            <a:r>
              <a:rPr lang="ru-RU" sz="1600" b="1" dirty="0" err="1"/>
              <a:t>заняття</a:t>
            </a:r>
            <a:r>
              <a:rPr lang="ru-RU" sz="1600" dirty="0"/>
              <a:t> </a:t>
            </a:r>
            <a:r>
              <a:rPr lang="ru-RU" sz="1600" b="1" dirty="0"/>
              <a:t>1.</a:t>
            </a:r>
            <a:r>
              <a:rPr lang="ru-RU" sz="1600" dirty="0"/>
              <a:t> </a:t>
            </a:r>
            <a:r>
              <a:rPr lang="ru-RU" sz="1600" dirty="0" err="1"/>
              <a:t>Нові</a:t>
            </a:r>
            <a:r>
              <a:rPr lang="ru-RU" sz="1600" dirty="0"/>
              <a:t> </a:t>
            </a:r>
            <a:r>
              <a:rPr lang="ru-RU" sz="1600" dirty="0" err="1"/>
              <a:t>риси</a:t>
            </a:r>
            <a:r>
              <a:rPr lang="ru-RU" sz="1600" dirty="0"/>
              <a:t> </a:t>
            </a:r>
            <a:r>
              <a:rPr lang="ru-RU" sz="1600" dirty="0" err="1"/>
              <a:t>суспільного</a:t>
            </a:r>
            <a:r>
              <a:rPr lang="ru-RU" sz="1600" dirty="0"/>
              <a:t> </a:t>
            </a:r>
            <a:r>
              <a:rPr lang="ru-RU" sz="1600" dirty="0" err="1"/>
              <a:t>життя</a:t>
            </a:r>
            <a:r>
              <a:rPr lang="ru-RU" sz="1600" dirty="0"/>
              <a:t> людей: - </a:t>
            </a:r>
            <a:r>
              <a:rPr lang="ru-RU" sz="1600" dirty="0" err="1"/>
              <a:t>Перехід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матріархату</a:t>
            </a:r>
            <a:r>
              <a:rPr lang="ru-RU" sz="1600" dirty="0"/>
              <a:t> до </a:t>
            </a:r>
            <a:r>
              <a:rPr lang="ru-RU" sz="1600" dirty="0" err="1"/>
              <a:t>патріархату</a:t>
            </a:r>
            <a:r>
              <a:rPr lang="ru-RU" sz="1600" dirty="0"/>
              <a:t>. - В </a:t>
            </a:r>
            <a:r>
              <a:rPr lang="ru-RU" sz="1600" dirty="0" err="1"/>
              <a:t>кінці</a:t>
            </a:r>
            <a:r>
              <a:rPr lang="ru-RU" sz="1600" dirty="0"/>
              <a:t> </a:t>
            </a:r>
            <a:r>
              <a:rPr lang="ru-RU" sz="1600" dirty="0" err="1"/>
              <a:t>епохи</a:t>
            </a:r>
            <a:r>
              <a:rPr lang="ru-RU" sz="1600" dirty="0"/>
              <a:t> в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місцях</a:t>
            </a:r>
            <a:r>
              <a:rPr lang="ru-RU" sz="1600" dirty="0"/>
              <a:t> (</a:t>
            </a:r>
            <a:r>
              <a:rPr lang="ru-RU" sz="1600" dirty="0" err="1"/>
              <a:t>Передня</a:t>
            </a:r>
            <a:r>
              <a:rPr lang="ru-RU" sz="1600" dirty="0"/>
              <a:t> </a:t>
            </a:r>
            <a:r>
              <a:rPr lang="ru-RU" sz="1600" dirty="0" err="1"/>
              <a:t>Азія</a:t>
            </a:r>
            <a:r>
              <a:rPr lang="ru-RU" sz="1600" dirty="0"/>
              <a:t>, </a:t>
            </a:r>
            <a:r>
              <a:rPr lang="ru-RU" sz="1600" dirty="0" err="1"/>
              <a:t>Єгипет</a:t>
            </a:r>
            <a:r>
              <a:rPr lang="ru-RU" sz="1600" dirty="0"/>
              <a:t>, </a:t>
            </a:r>
            <a:r>
              <a:rPr lang="ru-RU" sz="1600" dirty="0" err="1"/>
              <a:t>Індія</a:t>
            </a:r>
            <a:r>
              <a:rPr lang="ru-RU" sz="1600" dirty="0"/>
              <a:t>) </a:t>
            </a:r>
            <a:r>
              <a:rPr lang="ru-RU" sz="1600" dirty="0" err="1"/>
              <a:t>склалась</a:t>
            </a:r>
            <a:r>
              <a:rPr lang="ru-RU" sz="1600" dirty="0"/>
              <a:t> нова </a:t>
            </a:r>
            <a:r>
              <a:rPr lang="ru-RU" sz="1600" dirty="0" err="1"/>
              <a:t>формація</a:t>
            </a:r>
            <a:r>
              <a:rPr lang="ru-RU" sz="1600" dirty="0"/>
              <a:t> </a:t>
            </a:r>
            <a:r>
              <a:rPr lang="ru-RU" sz="1600" dirty="0" err="1"/>
              <a:t>класового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почалось</a:t>
            </a:r>
            <a:r>
              <a:rPr lang="ru-RU" sz="1600" dirty="0"/>
              <a:t> </a:t>
            </a:r>
            <a:r>
              <a:rPr lang="ru-RU" sz="1600" dirty="0" err="1"/>
              <a:t>соціальне</a:t>
            </a:r>
            <a:r>
              <a:rPr lang="ru-RU" sz="1600" dirty="0"/>
              <a:t> </a:t>
            </a:r>
            <a:r>
              <a:rPr lang="ru-RU" sz="1600" dirty="0" err="1"/>
              <a:t>розшарування</a:t>
            </a:r>
            <a:r>
              <a:rPr lang="ru-RU" sz="1600" dirty="0"/>
              <a:t>, </a:t>
            </a:r>
            <a:r>
              <a:rPr lang="ru-RU" sz="1600" dirty="0" err="1"/>
              <a:t>перехід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родового-общинного ладу до </a:t>
            </a:r>
            <a:r>
              <a:rPr lang="ru-RU" sz="1600" dirty="0" err="1"/>
              <a:t>класового</a:t>
            </a:r>
            <a:r>
              <a:rPr lang="ru-RU" sz="1600" dirty="0"/>
              <a:t> </a:t>
            </a:r>
            <a:r>
              <a:rPr lang="ru-RU" sz="1600" dirty="0" err="1"/>
              <a:t>суспільства</a:t>
            </a:r>
            <a:r>
              <a:rPr lang="ru-RU" sz="1600" dirty="0"/>
              <a:t>. - В </a:t>
            </a:r>
            <a:r>
              <a:rPr lang="ru-RU" sz="1600" dirty="0" err="1"/>
              <a:t>цей</a:t>
            </a:r>
            <a:r>
              <a:rPr lang="ru-RU" sz="1600" dirty="0"/>
              <a:t> час </a:t>
            </a:r>
            <a:r>
              <a:rPr lang="ru-RU" sz="1600" dirty="0" err="1"/>
              <a:t>починають</a:t>
            </a:r>
            <a:r>
              <a:rPr lang="ru-RU" sz="1600" dirty="0"/>
              <a:t> </a:t>
            </a:r>
            <a:r>
              <a:rPr lang="ru-RU" sz="1600" dirty="0" err="1"/>
              <a:t>будувати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. Одним з </a:t>
            </a:r>
            <a:r>
              <a:rPr lang="ru-RU" sz="1600" dirty="0" err="1"/>
              <a:t>найбільш</a:t>
            </a:r>
            <a:r>
              <a:rPr lang="ru-RU" sz="1600" dirty="0"/>
              <a:t> </a:t>
            </a:r>
            <a:r>
              <a:rPr lang="ru-RU" sz="1600" dirty="0" err="1"/>
              <a:t>древніх</a:t>
            </a:r>
            <a:r>
              <a:rPr lang="ru-RU" sz="1600" dirty="0"/>
              <a:t> </a:t>
            </a:r>
            <a:r>
              <a:rPr lang="ru-RU" sz="1600" dirty="0" err="1"/>
              <a:t>міст</a:t>
            </a:r>
            <a:r>
              <a:rPr lang="ru-RU" sz="1600" dirty="0"/>
              <a:t> </a:t>
            </a:r>
            <a:r>
              <a:rPr lang="ru-RU" sz="1600" dirty="0" err="1"/>
              <a:t>вважається</a:t>
            </a:r>
            <a:r>
              <a:rPr lang="ru-RU" sz="1600" dirty="0"/>
              <a:t> </a:t>
            </a:r>
            <a:r>
              <a:rPr lang="ru-RU" sz="1600" dirty="0" err="1"/>
              <a:t>Єрихон</a:t>
            </a:r>
            <a:r>
              <a:rPr lang="ru-RU" sz="1600" dirty="0"/>
              <a:t>. - </a:t>
            </a:r>
            <a:r>
              <a:rPr lang="ru-RU" sz="1600" dirty="0" err="1"/>
              <a:t>Деякі</a:t>
            </a:r>
            <a:r>
              <a:rPr lang="ru-RU" sz="1600" dirty="0"/>
              <a:t> </a:t>
            </a:r>
            <a:r>
              <a:rPr lang="ru-RU" sz="1600" dirty="0" err="1"/>
              <a:t>міста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добре </a:t>
            </a:r>
            <a:r>
              <a:rPr lang="ru-RU" sz="1600" dirty="0" err="1"/>
              <a:t>укріплені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говорить про </a:t>
            </a:r>
            <a:r>
              <a:rPr lang="ru-RU" sz="1600" dirty="0" err="1"/>
              <a:t>існування</a:t>
            </a:r>
            <a:r>
              <a:rPr lang="ru-RU" sz="1600" dirty="0"/>
              <a:t> в той час </a:t>
            </a:r>
            <a:r>
              <a:rPr lang="ru-RU" sz="1600" dirty="0" err="1"/>
              <a:t>організованих</a:t>
            </a:r>
            <a:r>
              <a:rPr lang="ru-RU" sz="1600" dirty="0"/>
              <a:t> </a:t>
            </a:r>
            <a:r>
              <a:rPr lang="ru-RU" sz="1600" dirty="0" err="1"/>
              <a:t>воєн</a:t>
            </a:r>
            <a:r>
              <a:rPr lang="ru-RU" sz="1600" dirty="0"/>
              <a:t>. - Стали </a:t>
            </a:r>
            <a:r>
              <a:rPr lang="ru-RU" sz="1600" dirty="0" err="1"/>
              <a:t>з’являтися</a:t>
            </a:r>
            <a:r>
              <a:rPr lang="ru-RU" sz="1600" dirty="0"/>
              <a:t> </a:t>
            </a:r>
            <a:r>
              <a:rPr lang="ru-RU" sz="1600" dirty="0" err="1"/>
              <a:t>армії</a:t>
            </a:r>
            <a:r>
              <a:rPr lang="ru-RU" sz="1600" dirty="0"/>
              <a:t> і </a:t>
            </a:r>
            <a:r>
              <a:rPr lang="ru-RU" sz="1600" dirty="0" err="1"/>
              <a:t>професійні</a:t>
            </a:r>
            <a:r>
              <a:rPr lang="ru-RU" sz="1600" dirty="0"/>
              <a:t> </a:t>
            </a:r>
            <a:r>
              <a:rPr lang="ru-RU" sz="1600" dirty="0" err="1"/>
              <a:t>воїни</a:t>
            </a:r>
            <a:r>
              <a:rPr lang="ru-RU" sz="1600" dirty="0"/>
              <a:t>. -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стверджувати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з </a:t>
            </a:r>
            <a:r>
              <a:rPr lang="ru-RU" sz="1600" dirty="0" err="1"/>
              <a:t>епохою</a:t>
            </a:r>
            <a:r>
              <a:rPr lang="ru-RU" sz="1600" dirty="0"/>
              <a:t> </a:t>
            </a:r>
            <a:r>
              <a:rPr lang="ru-RU" sz="1600" dirty="0" err="1"/>
              <a:t>неоліту</a:t>
            </a:r>
            <a:r>
              <a:rPr lang="ru-RU" sz="1600" dirty="0"/>
              <a:t> </a:t>
            </a:r>
            <a:r>
              <a:rPr lang="ru-RU" sz="1600" dirty="0" err="1"/>
              <a:t>пов’язаний</a:t>
            </a:r>
            <a:r>
              <a:rPr lang="ru-RU" sz="1600" dirty="0"/>
              <a:t> початок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древніх</a:t>
            </a:r>
            <a:r>
              <a:rPr lang="ru-RU" sz="1600" dirty="0"/>
              <a:t> </a:t>
            </a:r>
            <a:r>
              <a:rPr lang="ru-RU" sz="1600" dirty="0" err="1"/>
              <a:t>цивілізацій</a:t>
            </a:r>
            <a:r>
              <a:rPr lang="ru-RU" sz="1600" dirty="0"/>
              <a:t>. </a:t>
            </a:r>
            <a:r>
              <a:rPr lang="ru-RU" sz="1600" b="1" dirty="0"/>
              <a:t>2.</a:t>
            </a:r>
            <a:r>
              <a:rPr lang="ru-RU" sz="1600" dirty="0"/>
              <a:t> </a:t>
            </a:r>
            <a:r>
              <a:rPr lang="ru-RU" sz="1600" dirty="0" err="1"/>
              <a:t>Розпочався</a:t>
            </a:r>
            <a:r>
              <a:rPr lang="ru-RU" sz="1600" dirty="0"/>
              <a:t> </a:t>
            </a:r>
            <a:r>
              <a:rPr lang="ru-RU" sz="1600" dirty="0" err="1"/>
              <a:t>розподіл</a:t>
            </a:r>
            <a:r>
              <a:rPr lang="ru-RU" sz="1600" dirty="0"/>
              <a:t> </a:t>
            </a:r>
            <a:r>
              <a:rPr lang="ru-RU" sz="1600" dirty="0" err="1"/>
              <a:t>праці</a:t>
            </a:r>
            <a:r>
              <a:rPr lang="ru-RU" sz="1600" dirty="0"/>
              <a:t>,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: - Головне – </a:t>
            </a:r>
            <a:r>
              <a:rPr lang="ru-RU" sz="1600" dirty="0" err="1"/>
              <a:t>просте</a:t>
            </a:r>
            <a:r>
              <a:rPr lang="ru-RU" sz="1600" dirty="0"/>
              <a:t> </a:t>
            </a:r>
            <a:r>
              <a:rPr lang="ru-RU" sz="1600" dirty="0" err="1"/>
              <a:t>збиральництво</a:t>
            </a:r>
            <a:r>
              <a:rPr lang="ru-RU" sz="1600" dirty="0"/>
              <a:t> та </a:t>
            </a:r>
            <a:r>
              <a:rPr lang="ru-RU" sz="1600" dirty="0" err="1"/>
              <a:t>полювання</a:t>
            </a:r>
            <a:r>
              <a:rPr lang="ru-RU" sz="1600" dirty="0"/>
              <a:t> як </a:t>
            </a: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джерела</a:t>
            </a:r>
            <a:r>
              <a:rPr lang="ru-RU" sz="1600" dirty="0"/>
              <a:t> </a:t>
            </a:r>
            <a:r>
              <a:rPr lang="ru-RU" sz="1600" dirty="0" err="1"/>
              <a:t>харчування</a:t>
            </a:r>
            <a:r>
              <a:rPr lang="ru-RU" sz="1600" dirty="0"/>
              <a:t> </a:t>
            </a:r>
            <a:r>
              <a:rPr lang="ru-RU" sz="1600" dirty="0" err="1"/>
              <a:t>поступово</a:t>
            </a:r>
            <a:r>
              <a:rPr lang="ru-RU" sz="1600" dirty="0"/>
              <a:t> </a:t>
            </a:r>
            <a:r>
              <a:rPr lang="ru-RU" sz="1600" dirty="0" err="1"/>
              <a:t>змінюються</a:t>
            </a:r>
            <a:r>
              <a:rPr lang="ru-RU" sz="1600" dirty="0"/>
              <a:t> </a:t>
            </a:r>
            <a:r>
              <a:rPr lang="ru-RU" sz="1600" dirty="0" err="1"/>
              <a:t>землеробством</a:t>
            </a:r>
            <a:r>
              <a:rPr lang="ru-RU" sz="1600" dirty="0"/>
              <a:t> і </a:t>
            </a:r>
            <a:r>
              <a:rPr lang="ru-RU" sz="1600" dirty="0" err="1"/>
              <a:t>тваринництвом</a:t>
            </a:r>
            <a:r>
              <a:rPr lang="ru-RU" sz="1600" dirty="0"/>
              <a:t>. </a:t>
            </a:r>
            <a:r>
              <a:rPr lang="ru-RU" sz="1600" dirty="0" err="1"/>
              <a:t>Неоліт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«</a:t>
            </a:r>
            <a:r>
              <a:rPr lang="ru-RU" sz="1600" dirty="0" err="1"/>
              <a:t>віком</a:t>
            </a:r>
            <a:r>
              <a:rPr lang="ru-RU" sz="1600" dirty="0"/>
              <a:t> </a:t>
            </a:r>
            <a:r>
              <a:rPr lang="ru-RU" sz="1600" dirty="0" err="1"/>
              <a:t>відполірованого</a:t>
            </a:r>
            <a:r>
              <a:rPr lang="ru-RU" sz="1600" dirty="0"/>
              <a:t> </a:t>
            </a:r>
            <a:r>
              <a:rPr lang="ru-RU" sz="1600" dirty="0" err="1"/>
              <a:t>каменя</a:t>
            </a:r>
            <a:r>
              <a:rPr lang="ru-RU" sz="1600" dirty="0"/>
              <a:t>». В </a:t>
            </a:r>
            <a:r>
              <a:rPr lang="ru-RU" sz="1600" dirty="0" err="1"/>
              <a:t>цю</a:t>
            </a:r>
            <a:r>
              <a:rPr lang="ru-RU" sz="1600" dirty="0"/>
              <a:t> </a:t>
            </a:r>
            <a:r>
              <a:rPr lang="ru-RU" sz="1600" dirty="0" err="1"/>
              <a:t>епоху</a:t>
            </a:r>
            <a:r>
              <a:rPr lang="ru-RU" sz="1600" dirty="0"/>
              <a:t> </a:t>
            </a:r>
            <a:r>
              <a:rPr lang="ru-RU" sz="1600" dirty="0" err="1"/>
              <a:t>кам’яні</a:t>
            </a:r>
            <a:r>
              <a:rPr lang="ru-RU" sz="1600" dirty="0"/>
              <a:t> </a:t>
            </a:r>
            <a:r>
              <a:rPr lang="ru-RU" sz="1600" dirty="0" err="1"/>
              <a:t>знаряддя</a:t>
            </a:r>
            <a:r>
              <a:rPr lang="ru-RU" sz="1600" dirty="0"/>
              <a:t> не просто </a:t>
            </a:r>
            <a:r>
              <a:rPr lang="ru-RU" sz="1600" dirty="0" err="1"/>
              <a:t>обколювались</a:t>
            </a:r>
            <a:r>
              <a:rPr lang="ru-RU" sz="1600" dirty="0"/>
              <a:t>, але </a:t>
            </a:r>
            <a:r>
              <a:rPr lang="ru-RU" sz="1600" dirty="0" err="1"/>
              <a:t>вже</a:t>
            </a:r>
            <a:r>
              <a:rPr lang="ru-RU" sz="1600" dirty="0"/>
              <a:t> й </a:t>
            </a:r>
            <a:r>
              <a:rPr lang="ru-RU" sz="1600" dirty="0" err="1"/>
              <a:t>випилювались</a:t>
            </a:r>
            <a:r>
              <a:rPr lang="ru-RU" sz="1600" dirty="0"/>
              <a:t>, </a:t>
            </a:r>
            <a:r>
              <a:rPr lang="ru-RU" sz="1600" dirty="0" err="1"/>
              <a:t>шліфувались</a:t>
            </a:r>
            <a:r>
              <a:rPr lang="ru-RU" sz="1600" dirty="0"/>
              <a:t>, </a:t>
            </a:r>
            <a:r>
              <a:rPr lang="ru-RU" sz="1600" dirty="0" err="1"/>
              <a:t>свердлувались</a:t>
            </a:r>
            <a:r>
              <a:rPr lang="ru-RU" sz="1600" dirty="0"/>
              <a:t>, </a:t>
            </a:r>
            <a:r>
              <a:rPr lang="ru-RU" sz="1600" dirty="0" err="1"/>
              <a:t>заточувались</a:t>
            </a:r>
            <a:r>
              <a:rPr lang="ru-RU" sz="1600" dirty="0"/>
              <a:t>. - В число </a:t>
            </a:r>
            <a:r>
              <a:rPr lang="ru-RU" sz="1600" dirty="0" err="1"/>
              <a:t>важливіших</a:t>
            </a:r>
            <a:r>
              <a:rPr lang="ru-RU" sz="1600" dirty="0"/>
              <a:t> </a:t>
            </a:r>
            <a:r>
              <a:rPr lang="ru-RU" sz="1600" dirty="0" err="1"/>
              <a:t>знарядь</a:t>
            </a:r>
            <a:r>
              <a:rPr lang="ru-RU" sz="1600" dirty="0"/>
              <a:t> в </a:t>
            </a:r>
            <a:r>
              <a:rPr lang="ru-RU" sz="1600" dirty="0" err="1"/>
              <a:t>неоліті</a:t>
            </a:r>
            <a:r>
              <a:rPr lang="ru-RU" sz="1600" dirty="0"/>
              <a:t> входить </a:t>
            </a:r>
            <a:r>
              <a:rPr lang="ru-RU" sz="1600" dirty="0" err="1"/>
              <a:t>сокира</a:t>
            </a:r>
            <a:r>
              <a:rPr lang="ru-RU" sz="1600" dirty="0"/>
              <a:t>, </a:t>
            </a:r>
            <a:r>
              <a:rPr lang="ru-RU" sz="1600" dirty="0" err="1"/>
              <a:t>раніше</a:t>
            </a:r>
            <a:r>
              <a:rPr lang="ru-RU" sz="1600" dirty="0"/>
              <a:t> </a:t>
            </a:r>
            <a:r>
              <a:rPr lang="ru-RU" sz="1600" dirty="0" err="1"/>
              <a:t>невідома</a:t>
            </a:r>
            <a:r>
              <a:rPr lang="ru-RU" sz="1600" dirty="0"/>
              <a:t>, </a:t>
            </a:r>
            <a:r>
              <a:rPr lang="ru-RU" sz="1600" dirty="0" err="1"/>
              <a:t>розвиваються</a:t>
            </a:r>
            <a:r>
              <a:rPr lang="ru-RU" sz="1600" dirty="0"/>
              <a:t> </a:t>
            </a:r>
            <a:r>
              <a:rPr lang="ru-RU" sz="1600" dirty="0" err="1"/>
              <a:t>прядіння</a:t>
            </a:r>
            <a:r>
              <a:rPr lang="ru-RU" sz="1600" dirty="0"/>
              <a:t> і </a:t>
            </a:r>
            <a:r>
              <a:rPr lang="ru-RU" sz="1600" dirty="0" err="1"/>
              <a:t>ткацтво</a:t>
            </a:r>
            <a:r>
              <a:rPr lang="ru-RU" sz="1600" dirty="0"/>
              <a:t>. В </a:t>
            </a:r>
            <a:r>
              <a:rPr lang="ru-RU" sz="1600" dirty="0" err="1"/>
              <a:t>оформленні</a:t>
            </a:r>
            <a:r>
              <a:rPr lang="ru-RU" sz="1600" dirty="0"/>
              <a:t> </a:t>
            </a:r>
            <a:r>
              <a:rPr lang="ru-RU" sz="1600" dirty="0" err="1"/>
              <a:t>домашнього</a:t>
            </a:r>
            <a:r>
              <a:rPr lang="ru-RU" sz="1600" dirty="0"/>
              <a:t> скарбу </a:t>
            </a:r>
            <a:r>
              <a:rPr lang="ru-RU" sz="1600" dirty="0" err="1"/>
              <a:t>починають</a:t>
            </a:r>
            <a:r>
              <a:rPr lang="ru-RU" sz="1600" dirty="0"/>
              <a:t> </a:t>
            </a:r>
            <a:r>
              <a:rPr lang="ru-RU" sz="1600" dirty="0" err="1"/>
              <a:t>з’являтись</a:t>
            </a:r>
            <a:r>
              <a:rPr lang="ru-RU" sz="1600" dirty="0"/>
              <a:t> </a:t>
            </a:r>
            <a:r>
              <a:rPr lang="ru-RU" sz="1600" dirty="0" err="1"/>
              <a:t>образи</a:t>
            </a:r>
            <a:r>
              <a:rPr lang="ru-RU" sz="1600" dirty="0"/>
              <a:t> </a:t>
            </a:r>
            <a:r>
              <a:rPr lang="ru-RU" sz="1600" dirty="0" err="1"/>
              <a:t>тварин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064" y="3419341"/>
            <a:ext cx="5646136" cy="267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18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546" y="193183"/>
            <a:ext cx="11797048" cy="6452316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1600" b="1" dirty="0" err="1"/>
              <a:t>Зображення</a:t>
            </a:r>
            <a:r>
              <a:rPr lang="ru-RU" sz="1600" b="1" dirty="0"/>
              <a:t> </a:t>
            </a:r>
            <a:r>
              <a:rPr lang="ru-RU" sz="1600" b="1" dirty="0" err="1"/>
              <a:t>томської</a:t>
            </a:r>
            <a:r>
              <a:rPr lang="ru-RU" sz="1600" b="1" dirty="0"/>
              <a:t> </a:t>
            </a:r>
            <a:r>
              <a:rPr lang="ru-RU" sz="1600" b="1" dirty="0" err="1"/>
              <a:t>писаниці</a:t>
            </a:r>
            <a:r>
              <a:rPr lang="ru-RU" sz="1600" b="1" dirty="0"/>
              <a:t>, </a:t>
            </a:r>
            <a:r>
              <a:rPr lang="ru-RU" sz="1600" b="1" dirty="0" err="1"/>
              <a:t>виконані</a:t>
            </a:r>
            <a:r>
              <a:rPr lang="ru-RU" sz="1600" b="1" dirty="0"/>
              <a:t> </a:t>
            </a:r>
            <a:r>
              <a:rPr lang="ru-RU" sz="1600" b="1" dirty="0" err="1"/>
              <a:t>шведським</a:t>
            </a:r>
            <a:r>
              <a:rPr lang="ru-RU" sz="1600" b="1" dirty="0"/>
              <a:t> хлопчиком </a:t>
            </a:r>
            <a:r>
              <a:rPr lang="ru-RU" sz="1600" b="1" dirty="0" err="1"/>
              <a:t>К.Шульманом</a:t>
            </a:r>
            <a:r>
              <a:rPr lang="ru-RU" sz="1600" b="1" dirty="0"/>
              <a:t>, </a:t>
            </a:r>
            <a:r>
              <a:rPr lang="ru-RU" sz="1600" b="1" dirty="0" err="1"/>
              <a:t>що</a:t>
            </a:r>
            <a:r>
              <a:rPr lang="ru-RU" sz="1600" b="1" dirty="0"/>
              <a:t> разом </a:t>
            </a:r>
            <a:r>
              <a:rPr lang="ru-RU" sz="1600" b="1" dirty="0" err="1"/>
              <a:t>зі</a:t>
            </a:r>
            <a:r>
              <a:rPr lang="ru-RU" sz="1600" b="1" dirty="0"/>
              <a:t> </a:t>
            </a:r>
            <a:r>
              <a:rPr lang="ru-RU" sz="1600" b="1" dirty="0" err="1"/>
              <a:t>Страленбергом</a:t>
            </a:r>
            <a:r>
              <a:rPr lang="ru-RU" sz="1600" b="1" dirty="0"/>
              <a:t> </a:t>
            </a:r>
            <a:r>
              <a:rPr lang="ru-RU" sz="1600" b="1" dirty="0" err="1"/>
              <a:t>мандрував</a:t>
            </a:r>
            <a:r>
              <a:rPr lang="ru-RU" sz="1600" b="1" dirty="0"/>
              <a:t> </a:t>
            </a:r>
            <a:r>
              <a:rPr lang="ru-RU" sz="1600" b="1" dirty="0" err="1"/>
              <a:t>Сибіром</a:t>
            </a:r>
            <a:r>
              <a:rPr lang="ru-RU" sz="1600" b="1" dirty="0"/>
              <a:t>.</a:t>
            </a:r>
            <a:r>
              <a:rPr lang="ru-RU" sz="1600" dirty="0"/>
              <a:t> Для </a:t>
            </a:r>
            <a:r>
              <a:rPr lang="ru-RU" sz="1600" dirty="0" err="1"/>
              <a:t>мисливців</a:t>
            </a:r>
            <a:r>
              <a:rPr lang="ru-RU" sz="1600" dirty="0"/>
              <a:t> </a:t>
            </a:r>
            <a:r>
              <a:rPr lang="ru-RU" sz="1600" dirty="0" err="1"/>
              <a:t>головним</a:t>
            </a:r>
            <a:r>
              <a:rPr lang="ru-RU" sz="1600" dirty="0"/>
              <a:t> </a:t>
            </a:r>
            <a:r>
              <a:rPr lang="ru-RU" sz="1600" dirty="0" err="1"/>
              <a:t>джерелом</a:t>
            </a:r>
            <a:r>
              <a:rPr lang="ru-RU" sz="1600" dirty="0"/>
              <a:t> </a:t>
            </a:r>
            <a:r>
              <a:rPr lang="ru-RU" sz="1600" dirty="0" err="1"/>
              <a:t>існування</a:t>
            </a:r>
            <a:r>
              <a:rPr lang="ru-RU" sz="1600" dirty="0"/>
              <a:t> </a:t>
            </a:r>
            <a:r>
              <a:rPr lang="ru-RU" sz="1600" dirty="0" err="1"/>
              <a:t>були</a:t>
            </a:r>
            <a:r>
              <a:rPr lang="ru-RU" sz="1600" dirty="0"/>
              <a:t> </a:t>
            </a:r>
            <a:r>
              <a:rPr lang="ru-RU" sz="1600" dirty="0" err="1"/>
              <a:t>олені</a:t>
            </a:r>
            <a:r>
              <a:rPr lang="ru-RU" sz="1600" dirty="0"/>
              <a:t> і </a:t>
            </a:r>
            <a:r>
              <a:rPr lang="ru-RU" sz="1600" dirty="0" err="1"/>
              <a:t>лосі</a:t>
            </a:r>
            <a:r>
              <a:rPr lang="ru-RU" sz="1600" dirty="0"/>
              <a:t>. </a:t>
            </a:r>
            <a:r>
              <a:rPr lang="ru-RU" sz="1600" dirty="0" err="1"/>
              <a:t>Поступово</a:t>
            </a:r>
            <a:r>
              <a:rPr lang="ru-RU" sz="1600" dirty="0"/>
              <a:t> </a:t>
            </a:r>
            <a:r>
              <a:rPr lang="ru-RU" sz="1600" dirty="0" err="1"/>
              <a:t>ці</a:t>
            </a:r>
            <a:r>
              <a:rPr lang="ru-RU" sz="1600" dirty="0"/>
              <a:t> </a:t>
            </a:r>
            <a:r>
              <a:rPr lang="ru-RU" sz="1600" dirty="0" err="1"/>
              <a:t>тварини</a:t>
            </a:r>
            <a:r>
              <a:rPr lang="ru-RU" sz="1600" dirty="0"/>
              <a:t> стали </a:t>
            </a:r>
            <a:r>
              <a:rPr lang="ru-RU" sz="1600" dirty="0" err="1"/>
              <a:t>набувати</a:t>
            </a:r>
            <a:r>
              <a:rPr lang="ru-RU" sz="1600" dirty="0"/>
              <a:t> </a:t>
            </a:r>
            <a:r>
              <a:rPr lang="ru-RU" sz="1600" dirty="0" err="1"/>
              <a:t>міфічних</a:t>
            </a:r>
            <a:r>
              <a:rPr lang="ru-RU" sz="1600" dirty="0"/>
              <a:t> рис — лось </a:t>
            </a:r>
            <a:r>
              <a:rPr lang="ru-RU" sz="1600" dirty="0" err="1"/>
              <a:t>був</a:t>
            </a:r>
            <a:r>
              <a:rPr lang="ru-RU" sz="1600" dirty="0"/>
              <a:t> «господарем тайги» </a:t>
            </a:r>
            <a:r>
              <a:rPr lang="ru-RU" sz="1600" dirty="0" err="1"/>
              <a:t>нарівні</a:t>
            </a:r>
            <a:r>
              <a:rPr lang="ru-RU" sz="1600" dirty="0"/>
              <a:t> з </a:t>
            </a:r>
            <a:r>
              <a:rPr lang="ru-RU" sz="1600" dirty="0" err="1"/>
              <a:t>ведмедем</a:t>
            </a:r>
            <a:r>
              <a:rPr lang="ru-RU" sz="1600" dirty="0"/>
              <a:t>. Образу лося </a:t>
            </a:r>
            <a:r>
              <a:rPr lang="ru-RU" sz="1600" dirty="0" err="1"/>
              <a:t>належить</a:t>
            </a:r>
            <a:r>
              <a:rPr lang="ru-RU" sz="1600" dirty="0"/>
              <a:t> в </a:t>
            </a:r>
            <a:r>
              <a:rPr lang="ru-RU" sz="1600" dirty="0" err="1"/>
              <a:t>Томській</a:t>
            </a:r>
            <a:r>
              <a:rPr lang="ru-RU" sz="1600" dirty="0"/>
              <a:t> </a:t>
            </a:r>
            <a:r>
              <a:rPr lang="ru-RU" sz="1600" dirty="0" err="1"/>
              <a:t>писаниці</a:t>
            </a:r>
            <a:r>
              <a:rPr lang="ru-RU" sz="1600" dirty="0"/>
              <a:t> </a:t>
            </a:r>
            <a:r>
              <a:rPr lang="ru-RU" sz="1600" dirty="0" err="1"/>
              <a:t>головна</a:t>
            </a:r>
            <a:r>
              <a:rPr lang="ru-RU" sz="1600" dirty="0"/>
              <a:t> роль: </a:t>
            </a:r>
            <a:r>
              <a:rPr lang="ru-RU" sz="1600" dirty="0" err="1"/>
              <a:t>фігури</a:t>
            </a:r>
            <a:r>
              <a:rPr lang="ru-RU" sz="1600" dirty="0"/>
              <a:t> </a:t>
            </a:r>
            <a:r>
              <a:rPr lang="ru-RU" sz="1600" dirty="0" err="1"/>
              <a:t>повторюються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разів</a:t>
            </a:r>
            <a:r>
              <a:rPr lang="ru-RU" sz="1600" dirty="0"/>
              <a:t>. Абсолютно </a:t>
            </a:r>
            <a:r>
              <a:rPr lang="ru-RU" sz="1600" dirty="0" err="1"/>
              <a:t>вірно</a:t>
            </a:r>
            <a:r>
              <a:rPr lang="ru-RU" sz="1600" dirty="0"/>
              <a:t> </a:t>
            </a:r>
            <a:r>
              <a:rPr lang="ru-RU" sz="1600" dirty="0" err="1"/>
              <a:t>передані</a:t>
            </a:r>
            <a:r>
              <a:rPr lang="ru-RU" sz="1600" dirty="0"/>
              <a:t> </a:t>
            </a:r>
            <a:r>
              <a:rPr lang="ru-RU" sz="1600" dirty="0" err="1"/>
              <a:t>пропорції</a:t>
            </a:r>
            <a:r>
              <a:rPr lang="ru-RU" sz="1600" dirty="0"/>
              <a:t> і </a:t>
            </a:r>
            <a:r>
              <a:rPr lang="ru-RU" sz="1600" dirty="0" err="1"/>
              <a:t>форми</a:t>
            </a:r>
            <a:r>
              <a:rPr lang="ru-RU" sz="1600" dirty="0"/>
              <a:t> </a:t>
            </a:r>
            <a:r>
              <a:rPr lang="ru-RU" sz="1600" dirty="0" err="1"/>
              <a:t>тіла</a:t>
            </a:r>
            <a:r>
              <a:rPr lang="ru-RU" sz="1600" dirty="0"/>
              <a:t> </a:t>
            </a:r>
            <a:r>
              <a:rPr lang="ru-RU" sz="1600" dirty="0" err="1"/>
              <a:t>тварини</a:t>
            </a:r>
            <a:r>
              <a:rPr lang="ru-RU" sz="1600" dirty="0"/>
              <a:t>: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довгий</a:t>
            </a:r>
            <a:r>
              <a:rPr lang="ru-RU" sz="1600" dirty="0"/>
              <a:t> </a:t>
            </a:r>
            <a:r>
              <a:rPr lang="ru-RU" sz="1600" dirty="0" err="1"/>
              <a:t>масивний</a:t>
            </a:r>
            <a:r>
              <a:rPr lang="ru-RU" sz="1600" dirty="0"/>
              <a:t> </a:t>
            </a:r>
            <a:r>
              <a:rPr lang="ru-RU" sz="1600" dirty="0" err="1"/>
              <a:t>тулуб</a:t>
            </a:r>
            <a:r>
              <a:rPr lang="ru-RU" sz="1600" dirty="0"/>
              <a:t>, горб на </a:t>
            </a:r>
            <a:r>
              <a:rPr lang="ru-RU" sz="1600" dirty="0" err="1"/>
              <a:t>спині</a:t>
            </a:r>
            <a:r>
              <a:rPr lang="ru-RU" sz="1600" dirty="0"/>
              <a:t>, </a:t>
            </a:r>
            <a:r>
              <a:rPr lang="ru-RU" sz="1600" dirty="0" err="1"/>
              <a:t>важка</a:t>
            </a:r>
            <a:r>
              <a:rPr lang="ru-RU" sz="1600" dirty="0"/>
              <a:t> голова, </a:t>
            </a:r>
            <a:r>
              <a:rPr lang="ru-RU" sz="1600" dirty="0" err="1"/>
              <a:t>характерний</a:t>
            </a:r>
            <a:r>
              <a:rPr lang="ru-RU" sz="1600" dirty="0"/>
              <a:t> </a:t>
            </a:r>
            <a:r>
              <a:rPr lang="ru-RU" sz="1600" dirty="0" err="1"/>
              <a:t>виступ</a:t>
            </a:r>
            <a:r>
              <a:rPr lang="ru-RU" sz="1600" dirty="0"/>
              <a:t> на </a:t>
            </a:r>
            <a:r>
              <a:rPr lang="ru-RU" sz="1600" dirty="0" err="1"/>
              <a:t>лобі</a:t>
            </a:r>
            <a:r>
              <a:rPr lang="ru-RU" sz="1600" dirty="0"/>
              <a:t>, </a:t>
            </a:r>
            <a:r>
              <a:rPr lang="ru-RU" sz="1600" dirty="0" err="1"/>
              <a:t>здута</a:t>
            </a:r>
            <a:r>
              <a:rPr lang="ru-RU" sz="1600" dirty="0"/>
              <a:t> </a:t>
            </a:r>
            <a:r>
              <a:rPr lang="ru-RU" sz="1600" dirty="0" err="1"/>
              <a:t>верхня</a:t>
            </a:r>
            <a:r>
              <a:rPr lang="ru-RU" sz="1600" dirty="0"/>
              <a:t> губа, </a:t>
            </a:r>
            <a:r>
              <a:rPr lang="ru-RU" sz="1600" dirty="0" err="1"/>
              <a:t>опуклі</a:t>
            </a:r>
            <a:r>
              <a:rPr lang="ru-RU" sz="1600" dirty="0"/>
              <a:t> </a:t>
            </a:r>
            <a:r>
              <a:rPr lang="ru-RU" sz="1600" dirty="0" err="1"/>
              <a:t>ніздрі</a:t>
            </a:r>
            <a:r>
              <a:rPr lang="ru-RU" sz="1600" dirty="0"/>
              <a:t>, </a:t>
            </a:r>
            <a:r>
              <a:rPr lang="ru-RU" sz="1600" dirty="0" err="1"/>
              <a:t>тонкі</a:t>
            </a:r>
            <a:r>
              <a:rPr lang="ru-RU" sz="1600" dirty="0"/>
              <a:t> ноги з </a:t>
            </a:r>
            <a:r>
              <a:rPr lang="ru-RU" sz="1600" dirty="0" err="1"/>
              <a:t>роздвоєними</a:t>
            </a:r>
            <a:r>
              <a:rPr lang="ru-RU" sz="1600" dirty="0"/>
              <a:t> </a:t>
            </a:r>
            <a:r>
              <a:rPr lang="ru-RU" sz="1600" dirty="0" err="1"/>
              <a:t>копитами</a:t>
            </a:r>
            <a:r>
              <a:rPr lang="ru-RU" sz="1600" dirty="0"/>
              <a:t>. На </a:t>
            </a:r>
            <a:r>
              <a:rPr lang="ru-RU" sz="1600" dirty="0" err="1"/>
              <a:t>деяких</a:t>
            </a:r>
            <a:r>
              <a:rPr lang="ru-RU" sz="1600" dirty="0"/>
              <a:t> рисунках на </a:t>
            </a:r>
            <a:r>
              <a:rPr lang="ru-RU" sz="1600" dirty="0" err="1"/>
              <a:t>шиї</a:t>
            </a:r>
            <a:r>
              <a:rPr lang="ru-RU" sz="1600" dirty="0"/>
              <a:t> </a:t>
            </a:r>
            <a:r>
              <a:rPr lang="ru-RU" sz="1600" dirty="0" smtClean="0"/>
              <a:t>й </a:t>
            </a:r>
            <a:r>
              <a:rPr lang="ru-RU" sz="1600" dirty="0" err="1"/>
              <a:t>тулубі</a:t>
            </a:r>
            <a:r>
              <a:rPr lang="ru-RU" sz="1600" dirty="0"/>
              <a:t> </a:t>
            </a:r>
            <a:r>
              <a:rPr lang="ru-RU" sz="1600" dirty="0" err="1"/>
              <a:t>лосів</a:t>
            </a:r>
            <a:r>
              <a:rPr lang="ru-RU" sz="1600" dirty="0"/>
              <a:t> </a:t>
            </a:r>
            <a:r>
              <a:rPr lang="ru-RU" sz="1600" dirty="0" err="1"/>
              <a:t>показані</a:t>
            </a:r>
            <a:r>
              <a:rPr lang="ru-RU" sz="1600" dirty="0"/>
              <a:t> </a:t>
            </a:r>
            <a:r>
              <a:rPr lang="ru-RU" sz="1600" dirty="0" err="1"/>
              <a:t>поперекові</a:t>
            </a:r>
            <a:r>
              <a:rPr lang="ru-RU" sz="1600" dirty="0"/>
              <a:t> </a:t>
            </a:r>
            <a:r>
              <a:rPr lang="ru-RU" sz="1600" dirty="0" err="1" smtClean="0"/>
              <a:t>смуги</a:t>
            </a:r>
            <a:r>
              <a:rPr lang="ru-RU" sz="1600" dirty="0" smtClean="0"/>
              <a:t>. </a:t>
            </a:r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  <a:p>
            <a:endParaRPr lang="uk-UA" sz="1600" dirty="0" smtClean="0"/>
          </a:p>
          <a:p>
            <a:endParaRPr lang="uk-UA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0" y="2799317"/>
            <a:ext cx="4174231" cy="39363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605" y="435245"/>
            <a:ext cx="4792350" cy="31187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33" y="3634680"/>
            <a:ext cx="4598831" cy="310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2103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2120</Words>
  <Application>Microsoft Office PowerPoint</Application>
  <PresentationFormat>Широкоэкранный</PresentationFormat>
  <Paragraphs>190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BatangChe</vt:lpstr>
      <vt:lpstr>Arial</vt:lpstr>
      <vt:lpstr>Calibri</vt:lpstr>
      <vt:lpstr>Calibri Light</vt:lpstr>
      <vt:lpstr>Тема Office</vt:lpstr>
      <vt:lpstr>Історичні закономірності розвитку мистецтва. Первісне мистецтво</vt:lpstr>
      <vt:lpstr>План: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закономірності розвитку мистецтва. Первісне мистецтво</dc:title>
  <dc:creator>Admin</dc:creator>
  <cp:lastModifiedBy>Admin</cp:lastModifiedBy>
  <cp:revision>15</cp:revision>
  <dcterms:created xsi:type="dcterms:W3CDTF">2020-03-28T11:31:16Z</dcterms:created>
  <dcterms:modified xsi:type="dcterms:W3CDTF">2020-03-28T13:43:03Z</dcterms:modified>
</cp:coreProperties>
</file>