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defaultTextStyle>
    <a:defPPr lvl="0">
      <a:defRPr lang="ru-RU"/>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08.04.2020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08.04.2020</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t>08.04.2020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08.04.2020</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t>08.04.2020</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t>08.04.2020</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dirty="0"/>
          </a:p>
        </p:txBody>
      </p:sp>
      <p:sp>
        <p:nvSpPr>
          <p:cNvPr id="2" name="Заголовок 1"/>
          <p:cNvSpPr>
            <a:spLocks noGrp="1"/>
          </p:cNvSpPr>
          <p:nvPr>
            <p:ph type="ctrTitle"/>
          </p:nvPr>
        </p:nvSpPr>
        <p:spPr/>
        <p:txBody>
          <a:bodyPr/>
          <a:lstStyle/>
          <a:p>
            <a:r>
              <a:rPr lang="uk-UA" dirty="0" smtClean="0">
                <a:solidFill>
                  <a:schemeClr val="tx1"/>
                </a:solidFill>
              </a:rPr>
              <a:t>Мистецтво Стародавнього Риму</a:t>
            </a:r>
            <a:endParaRPr lang="uk-UA"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78743"/>
            <a:ext cx="383453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7723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534400" cy="758952"/>
          </a:xfrm>
        </p:spPr>
        <p:txBody>
          <a:bodyPr>
            <a:normAutofit fontScale="90000"/>
          </a:bodyPr>
          <a:lstStyle/>
          <a:p>
            <a:r>
              <a:rPr lang="uk-UA" b="1" dirty="0" smtClean="0">
                <a:solidFill>
                  <a:schemeClr val="tx1"/>
                </a:solidFill>
              </a:rPr>
              <a:t>Живопис </a:t>
            </a:r>
            <a:r>
              <a:rPr lang="uk-UA" b="1" dirty="0">
                <a:solidFill>
                  <a:schemeClr val="tx1"/>
                </a:solidFill>
              </a:rPr>
              <a:t>епохи республіки</a:t>
            </a:r>
            <a:r>
              <a:rPr lang="uk-UA" dirty="0">
                <a:solidFill>
                  <a:schemeClr val="tx1"/>
                </a:solidFill>
              </a:rPr>
              <a:t/>
            </a:r>
            <a:br>
              <a:rPr lang="uk-UA" dirty="0">
                <a:solidFill>
                  <a:schemeClr val="tx1"/>
                </a:solidFill>
              </a:rPr>
            </a:br>
            <a:endParaRPr lang="uk-UA" dirty="0">
              <a:solidFill>
                <a:schemeClr val="tx1"/>
              </a:solidFill>
            </a:endParaRPr>
          </a:p>
        </p:txBody>
      </p:sp>
      <p:sp>
        <p:nvSpPr>
          <p:cNvPr id="3" name="Объект 2"/>
          <p:cNvSpPr>
            <a:spLocks noGrp="1"/>
          </p:cNvSpPr>
          <p:nvPr>
            <p:ph sz="half" idx="1"/>
          </p:nvPr>
        </p:nvSpPr>
        <p:spPr/>
        <p:txBody>
          <a:bodyPr>
            <a:normAutofit fontScale="47500" lnSpcReduction="20000"/>
          </a:bodyPr>
          <a:lstStyle/>
          <a:p>
            <a:pPr algn="just"/>
            <a:r>
              <a:rPr lang="uk-UA" dirty="0"/>
              <a:t/>
            </a:r>
            <a:br>
              <a:rPr lang="uk-UA" dirty="0"/>
            </a:br>
            <a:r>
              <a:rPr lang="uk-UA" dirty="0">
                <a:latin typeface="Times New Roman" pitchFamily="18" charset="0"/>
                <a:cs typeface="Times New Roman" pitchFamily="18" charset="0"/>
              </a:rPr>
              <a:t>Стіни кімнат у багатьох будинках вже в епоху республіки покривалися розписами декоративного характеру, часто безсюжетні повторює колір мармурових плит, якими нерідко облицьовували стіни в розкішних будівлях. Часом зображувалися колони, пілястри, арки та інші архітектурні елементи. Іноді в центрі стіни писалася картина на міфологічні сюжети, зображувалися сценки з життя, портрети, фантастичні і реальні пейзажі, птахи та звірі.</a:t>
            </a: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Вивчення розписів </a:t>
            </a:r>
            <a:r>
              <a:rPr lang="uk-UA" dirty="0" err="1">
                <a:latin typeface="Times New Roman" pitchFamily="18" charset="0"/>
                <a:cs typeface="Times New Roman" pitchFamily="18" charset="0"/>
              </a:rPr>
              <a:t>Помпей</a:t>
            </a:r>
            <a:r>
              <a:rPr lang="uk-UA" dirty="0">
                <a:latin typeface="Times New Roman" pitchFamily="18" charset="0"/>
                <a:cs typeface="Times New Roman" pitchFamily="18" charset="0"/>
              </a:rPr>
              <a:t>,</a:t>
            </a:r>
            <a:r>
              <a:rPr lang="uk-UA" dirty="0" err="1">
                <a:latin typeface="Times New Roman" pitchFamily="18" charset="0"/>
                <a:cs typeface="Times New Roman" pitchFamily="18" charset="0"/>
              </a:rPr>
              <a:t> Геркуланум</a:t>
            </a:r>
            <a:r>
              <a:rPr lang="uk-UA" dirty="0">
                <a:latin typeface="Times New Roman" pitchFamily="18" charset="0"/>
                <a:cs typeface="Times New Roman" pitchFamily="18" charset="0"/>
              </a:rPr>
              <a:t>а, Стабії і Риму, дозволило намітити певні етапи розвитку римського живопису до 79 р. н.е. Найбільш ранніми розписами прийнято вважати ті, в яких живописець імітує в кольорі облицювання стіни мармуровими різнобарвними плитами. Поверхня таких квадратів зазвичай зафарбована рівним тоном, але іноді бувають відтворені складні примхливі візерунки прожилок, як у плитах мармуру. Подібним чином прикрашалися стіни будинків в елліністичний період і в Греції, зокрема на острові </a:t>
            </a:r>
            <a:r>
              <a:rPr lang="uk-UA" dirty="0" err="1">
                <a:latin typeface="Times New Roman" pitchFamily="18" charset="0"/>
                <a:cs typeface="Times New Roman" pitchFamily="18" charset="0"/>
              </a:rPr>
              <a:t>Делосі</a:t>
            </a:r>
            <a:r>
              <a:rPr lang="uk-UA" dirty="0">
                <a:latin typeface="Times New Roman" pitchFamily="18" charset="0"/>
                <a:cs typeface="Times New Roman" pitchFamily="18" charset="0"/>
              </a:rPr>
              <a:t>. Такі розписи відносять до першого </a:t>
            </a:r>
            <a:r>
              <a:rPr lang="uk-UA" dirty="0" err="1">
                <a:latin typeface="Times New Roman" pitchFamily="18" charset="0"/>
                <a:cs typeface="Times New Roman" pitchFamily="18" charset="0"/>
              </a:rPr>
              <a:t>помпеянском</a:t>
            </a:r>
            <a:r>
              <a:rPr lang="uk-UA" dirty="0">
                <a:latin typeface="Times New Roman" pitchFamily="18" charset="0"/>
                <a:cs typeface="Times New Roman" pitchFamily="18" charset="0"/>
              </a:rPr>
              <a:t> стилю. Особливістю першого стилю є те, що квадрати </a:t>
            </a:r>
            <a:r>
              <a:rPr lang="uk-UA" dirty="0" err="1">
                <a:latin typeface="Times New Roman" pitchFamily="18" charset="0"/>
                <a:cs typeface="Times New Roman" pitchFamily="18" charset="0"/>
              </a:rPr>
              <a:t>виступають</a:t>
            </a:r>
            <a:r>
              <a:rPr lang="uk-UA" dirty="0">
                <a:latin typeface="Times New Roman" pitchFamily="18" charset="0"/>
                <a:cs typeface="Times New Roman" pitchFamily="18" charset="0"/>
              </a:rPr>
              <a:t> рельєфно з площини стіни і відокремлюються одне від одного не тільки кольором, але і неглибокими жолобками. Розпис першого стилю конструктивна. У ній підкреслюється передусім конструктивна основа стіни.</a:t>
            </a:r>
            <a:endParaRPr lang="uk-UA"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fontScale="47500" lnSpcReduction="20000"/>
          </a:bodyPr>
          <a:lstStyle/>
          <a:p>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56791"/>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188" y="382842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78982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47500" lnSpcReduction="20000"/>
          </a:bodyPr>
          <a:lstStyle/>
          <a:p>
            <a:endParaRPr lang="uk-UA" dirty="0"/>
          </a:p>
        </p:txBody>
      </p:sp>
      <p:sp>
        <p:nvSpPr>
          <p:cNvPr id="4" name="Объект 3"/>
          <p:cNvSpPr>
            <a:spLocks noGrp="1"/>
          </p:cNvSpPr>
          <p:nvPr>
            <p:ph sz="half" idx="2"/>
          </p:nvPr>
        </p:nvSpPr>
        <p:spPr/>
        <p:txBody>
          <a:bodyPr>
            <a:normAutofit fontScale="47500" lnSpcReduction="20000"/>
          </a:bodyPr>
          <a:lstStyle/>
          <a:p>
            <a:pPr algn="just"/>
            <a:r>
              <a:rPr lang="uk-UA" dirty="0">
                <a:latin typeface="Times New Roman" pitchFamily="18" charset="0"/>
                <a:cs typeface="Times New Roman" pitchFamily="18" charset="0"/>
              </a:rPr>
              <a:t>Фреска «</a:t>
            </a:r>
            <a:r>
              <a:rPr lang="uk-UA" dirty="0" err="1">
                <a:latin typeface="Times New Roman" pitchFamily="18" charset="0"/>
                <a:cs typeface="Times New Roman" pitchFamily="18" charset="0"/>
              </a:rPr>
              <a:t>Альдобрандінская</a:t>
            </a:r>
            <a:r>
              <a:rPr lang="uk-UA" dirty="0">
                <a:latin typeface="Times New Roman" pitchFamily="18" charset="0"/>
                <a:cs typeface="Times New Roman" pitchFamily="18" charset="0"/>
              </a:rPr>
              <a:t> весілля», була колись у зборах </a:t>
            </a:r>
            <a:r>
              <a:rPr lang="uk-UA" dirty="0" err="1">
                <a:latin typeface="Times New Roman" pitchFamily="18" charset="0"/>
                <a:cs typeface="Times New Roman" pitchFamily="18" charset="0"/>
              </a:rPr>
              <a:t>Альдобрандіні</a:t>
            </a:r>
            <a:r>
              <a:rPr lang="uk-UA" dirty="0">
                <a:latin typeface="Times New Roman" pitchFamily="18" charset="0"/>
                <a:cs typeface="Times New Roman" pitchFamily="18" charset="0"/>
              </a:rPr>
              <a:t>, а тепер зберігається у Ватикані, зображує шлюбну церемонію. Наскільки був яскравий, звучить червоний колір у розписах вілли Містерій, </a:t>
            </a:r>
            <a:r>
              <a:rPr lang="uk-UA" dirty="0" err="1">
                <a:latin typeface="Times New Roman" pitchFamily="18" charset="0"/>
                <a:cs typeface="Times New Roman" pitchFamily="18" charset="0"/>
              </a:rPr>
              <a:t>настоль</a:t>
            </a:r>
            <a:r>
              <a:rPr lang="uk-UA" dirty="0">
                <a:latin typeface="Times New Roman" pitchFamily="18" charset="0"/>
                <a:cs typeface="Times New Roman" pitchFamily="18" charset="0"/>
              </a:rPr>
              <a:t> тут м'який, ліричний загальний тон голубуватих і золотих фарб. Центральну частину композиції займає ложе, на якому сидить схвильована, занурена в думи наречена. Її заспокоює Афродіта, у головах чекає прекрасний юнак </a:t>
            </a:r>
            <a:r>
              <a:rPr lang="uk-UA" dirty="0" err="1">
                <a:latin typeface="Times New Roman" pitchFamily="18" charset="0"/>
                <a:cs typeface="Times New Roman" pitchFamily="18" charset="0"/>
              </a:rPr>
              <a:t>Гіменей</a:t>
            </a:r>
            <a:r>
              <a:rPr lang="uk-UA" dirty="0">
                <a:latin typeface="Times New Roman" pitchFamily="18" charset="0"/>
                <a:cs typeface="Times New Roman" pitchFamily="18" charset="0"/>
              </a:rPr>
              <a:t>, в ногах, </a:t>
            </a:r>
            <a:r>
              <a:rPr lang="uk-UA" dirty="0" err="1">
                <a:latin typeface="Times New Roman" pitchFamily="18" charset="0"/>
                <a:cs typeface="Times New Roman" pitchFamily="18" charset="0"/>
              </a:rPr>
              <a:t>спершись</a:t>
            </a:r>
            <a:r>
              <a:rPr lang="uk-UA" dirty="0">
                <a:latin typeface="Times New Roman" pitchFamily="18" charset="0"/>
                <a:cs typeface="Times New Roman" pitchFamily="18" charset="0"/>
              </a:rPr>
              <a:t> на невисоку колону, варто </a:t>
            </a:r>
            <a:r>
              <a:rPr lang="uk-UA" dirty="0" err="1">
                <a:latin typeface="Times New Roman" pitchFamily="18" charset="0"/>
                <a:cs typeface="Times New Roman" pitchFamily="18" charset="0"/>
              </a:rPr>
              <a:t>Харита</a:t>
            </a:r>
            <a:r>
              <a:rPr lang="uk-UA" dirty="0">
                <a:latin typeface="Times New Roman" pitchFamily="18" charset="0"/>
                <a:cs typeface="Times New Roman" pitchFamily="18" charset="0"/>
              </a:rPr>
              <a:t> з флаконом пахощів у руці. Пагорб центральної стіни відтіняють побутові деталі бічних частин фрески: пробує температуру води закутана в одягу, очевидно, мати нареченої, у вестибюлі зображені дівчата з лірою і пахощами у </a:t>
            </a:r>
            <a:r>
              <a:rPr lang="uk-UA" dirty="0" err="1">
                <a:latin typeface="Times New Roman" pitchFamily="18" charset="0"/>
                <a:cs typeface="Times New Roman" pitchFamily="18" charset="0"/>
              </a:rPr>
              <a:t>фіміатерія</a:t>
            </a:r>
            <a:r>
              <a:rPr lang="uk-UA" dirty="0">
                <a:latin typeface="Times New Roman" pitchFamily="18" charset="0"/>
                <a:cs typeface="Times New Roman" pitchFamily="18" charset="0"/>
              </a:rPr>
              <a:t>. У формах республіканського мистецтва почуття завжди виражені з граничною простотою, немає пафосу, зайвої емоційності. Твори різних видів мистецтва: храм «Фортуна </a:t>
            </a:r>
            <a:r>
              <a:rPr lang="uk-UA" dirty="0" err="1">
                <a:latin typeface="Times New Roman" pitchFamily="18" charset="0"/>
                <a:cs typeface="Times New Roman" pitchFamily="18" charset="0"/>
              </a:rPr>
              <a:t>Віріліс</a:t>
            </a:r>
            <a:r>
              <a:rPr lang="uk-UA" dirty="0">
                <a:latin typeface="Times New Roman" pitchFamily="18" charset="0"/>
                <a:cs typeface="Times New Roman" pitchFamily="18" charset="0"/>
              </a:rPr>
              <a:t>», портрет діда з Ватикану, рельєфи зі сценою жертвоприносини з вівтаря </a:t>
            </a:r>
            <a:r>
              <a:rPr lang="uk-UA" dirty="0" err="1">
                <a:latin typeface="Times New Roman" pitchFamily="18" charset="0"/>
                <a:cs typeface="Times New Roman" pitchFamily="18" charset="0"/>
              </a:rPr>
              <a:t>Доміція</a:t>
            </a:r>
            <a:r>
              <a:rPr lang="uk-UA" dirty="0">
                <a:latin typeface="Times New Roman" pitchFamily="18" charset="0"/>
                <a:cs typeface="Times New Roman" pitchFamily="18" charset="0"/>
              </a:rPr>
              <a:t>, живописні композиції помітно близькі один одному як пам'ятники одного стилю, одного періоду, що втілили настрої римлян часу республіки. Саме в республіканську </a:t>
            </a:r>
            <a:r>
              <a:rPr lang="uk-UA" dirty="0" err="1">
                <a:latin typeface="Times New Roman" pitchFamily="18" charset="0"/>
                <a:cs typeface="Times New Roman" pitchFamily="18" charset="0"/>
              </a:rPr>
              <a:t>епоху знайшл</a:t>
            </a:r>
            <a:r>
              <a:rPr lang="uk-UA" dirty="0">
                <a:latin typeface="Times New Roman" pitchFamily="18" charset="0"/>
                <a:cs typeface="Times New Roman" pitchFamily="18" charset="0"/>
              </a:rPr>
              <a:t>и своє вираження риси власне римського мистецтва. Творча думка латинян зуміла протистояти досконалим зразкам та формами мистецтва, які існували в той час у сусідніх народів. Римляни багато чому навчилися в роки республіки у етрусків і греків, але й не втратили свого художнього особи.</a:t>
            </a:r>
            <a:endParaRPr lang="uk-UA"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2807222" cy="198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678799"/>
            <a:ext cx="17335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84199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534400" cy="758952"/>
          </a:xfrm>
        </p:spPr>
        <p:txBody>
          <a:bodyPr>
            <a:normAutofit fontScale="90000"/>
          </a:bodyPr>
          <a:lstStyle/>
          <a:p>
            <a:r>
              <a:rPr lang="uk-UA" b="1" dirty="0" smtClean="0">
                <a:solidFill>
                  <a:schemeClr val="tx1"/>
                </a:solidFill>
                <a:latin typeface="Times New Roman" pitchFamily="18" charset="0"/>
                <a:cs typeface="Times New Roman" pitchFamily="18" charset="0"/>
              </a:rPr>
              <a:t>Живопис часу принципату</a:t>
            </a:r>
            <a:r>
              <a:rPr lang="uk-UA" dirty="0" smtClean="0"/>
              <a:t/>
            </a:r>
            <a:br>
              <a:rPr lang="uk-UA" dirty="0" smtClean="0"/>
            </a:br>
            <a:endParaRPr lang="uk-UA" dirty="0"/>
          </a:p>
        </p:txBody>
      </p:sp>
      <p:sp>
        <p:nvSpPr>
          <p:cNvPr id="3" name="Объект 2"/>
          <p:cNvSpPr>
            <a:spLocks noGrp="1"/>
          </p:cNvSpPr>
          <p:nvPr>
            <p:ph sz="half" idx="1"/>
          </p:nvPr>
        </p:nvSpPr>
        <p:spPr/>
        <p:txBody>
          <a:bodyPr>
            <a:normAutofit fontScale="47500" lnSpcReduction="20000"/>
          </a:bodyPr>
          <a:lstStyle/>
          <a:p>
            <a:pPr marL="0" indent="0" algn="just">
              <a:buNone/>
            </a:pPr>
            <a:r>
              <a:rPr lang="uk-UA" dirty="0"/>
              <a:t/>
            </a:r>
            <a:br>
              <a:rPr lang="uk-UA" dirty="0"/>
            </a:br>
            <a:r>
              <a:rPr lang="uk-UA" sz="2900" dirty="0">
                <a:latin typeface="Times New Roman" pitchFamily="18" charset="0"/>
                <a:cs typeface="Times New Roman" pitchFamily="18" charset="0"/>
              </a:rPr>
              <a:t>У декоративного живопису кінця принципату Августа виникає стиль, названий третій </a:t>
            </a:r>
            <a:r>
              <a:rPr lang="uk-UA" sz="2900" dirty="0" err="1">
                <a:latin typeface="Times New Roman" pitchFamily="18" charset="0"/>
                <a:cs typeface="Times New Roman" pitchFamily="18" charset="0"/>
              </a:rPr>
              <a:t>помпеянском</a:t>
            </a:r>
            <a:r>
              <a:rPr lang="uk-UA" sz="2900" dirty="0">
                <a:latin typeface="Times New Roman" pitchFamily="18" charset="0"/>
                <a:cs typeface="Times New Roman" pitchFamily="18" charset="0"/>
              </a:rPr>
              <a:t>. Якщо у другому стилі </a:t>
            </a:r>
            <a:r>
              <a:rPr lang="uk-UA" sz="2900" dirty="0" err="1">
                <a:latin typeface="Times New Roman" pitchFamily="18" charset="0"/>
                <a:cs typeface="Times New Roman" pitchFamily="18" charset="0"/>
              </a:rPr>
              <a:t>переважала архітектурна</a:t>
            </a:r>
            <a:r>
              <a:rPr lang="uk-UA" sz="2900" dirty="0">
                <a:latin typeface="Times New Roman" pitchFamily="18" charset="0"/>
                <a:cs typeface="Times New Roman" pitchFamily="18" charset="0"/>
              </a:rPr>
              <a:t> композиція, ніби руйнувати стіни, то в третьому живописці, навпаки, підкреслюють площину стіни. Іноді, як і в другому стилі, художники зображують колони і легкі виступи, але в основному стіна уподібнюється розділеному на частини панно. Архітектурні елементи часто полегшуються, переважають рівні, спокійні поверхні. Колони, тонкі і стрункі, прикрашаються різноманітними візерунками й орнаментами, різноманітними рослинними формами, фризи - вазочки, статуетками. Часте зображення </a:t>
            </a:r>
            <a:r>
              <a:rPr lang="uk-UA" sz="2900" dirty="0" err="1">
                <a:latin typeface="Times New Roman" pitchFamily="18" charset="0"/>
                <a:cs typeface="Times New Roman" pitchFamily="18" charset="0"/>
              </a:rPr>
              <a:t>фігурок сф</a:t>
            </a:r>
            <a:r>
              <a:rPr lang="uk-UA" sz="2900" dirty="0">
                <a:latin typeface="Times New Roman" pitchFamily="18" charset="0"/>
                <a:cs typeface="Times New Roman" pitchFamily="18" charset="0"/>
              </a:rPr>
              <a:t>інксів і різних елементів східних орнаментів пояснює зустрічається іноді назва третього стилю, як егіптезірующего. Але основа його римська. Вишуканість візерунків, </a:t>
            </a:r>
            <a:r>
              <a:rPr lang="uk-UA" sz="2900" dirty="0" smtClean="0">
                <a:latin typeface="Times New Roman" pitchFamily="18" charset="0"/>
                <a:cs typeface="Times New Roman" pitchFamily="18" charset="0"/>
              </a:rPr>
              <a:t>гнучкість ліній</a:t>
            </a:r>
            <a:r>
              <a:rPr lang="uk-UA" sz="2900" dirty="0">
                <a:latin typeface="Times New Roman" pitchFamily="18" charset="0"/>
                <a:cs typeface="Times New Roman" pitchFamily="18" charset="0"/>
              </a:rPr>
              <a:t>,</a:t>
            </a:r>
            <a:r>
              <a:rPr lang="uk-UA" sz="2900" dirty="0" err="1">
                <a:latin typeface="Times New Roman" pitchFamily="18" charset="0"/>
                <a:cs typeface="Times New Roman" pitchFamily="18" charset="0"/>
              </a:rPr>
              <a:t> свобода композиції відповідають </a:t>
            </a:r>
            <a:r>
              <a:rPr lang="uk-UA" sz="2900" dirty="0" smtClean="0">
                <a:latin typeface="Times New Roman" pitchFamily="18" charset="0"/>
                <a:cs typeface="Times New Roman" pitchFamily="18" charset="0"/>
              </a:rPr>
              <a:t>принципам </a:t>
            </a:r>
            <a:r>
              <a:rPr lang="uk-UA" sz="2900" dirty="0">
                <a:latin typeface="Times New Roman" pitchFamily="18" charset="0"/>
                <a:cs typeface="Times New Roman" pitchFamily="18" charset="0"/>
              </a:rPr>
              <a:t>серпневого класицизму, що виступав в </a:t>
            </a:r>
            <a:r>
              <a:rPr lang="uk-UA" sz="2900" dirty="0" err="1">
                <a:latin typeface="Times New Roman" pitchFamily="18" charset="0"/>
                <a:cs typeface="Times New Roman" pitchFamily="18" charset="0"/>
              </a:rPr>
              <a:t>декоративних рел</a:t>
            </a:r>
            <a:r>
              <a:rPr lang="uk-UA" sz="2900" dirty="0">
                <a:latin typeface="Times New Roman" pitchFamily="18" charset="0"/>
                <a:cs typeface="Times New Roman" pitchFamily="18" charset="0"/>
              </a:rPr>
              <a:t>ьєфах Вівтаря Миру, в вибагливих орнаментах гільдесгеймскіх судин, </a:t>
            </a:r>
            <a:r>
              <a:rPr lang="uk-UA" sz="2900" dirty="0" smtClean="0">
                <a:latin typeface="Times New Roman" pitchFamily="18" charset="0"/>
                <a:cs typeface="Times New Roman" pitchFamily="18" charset="0"/>
              </a:rPr>
              <a:t> </a:t>
            </a:r>
            <a:r>
              <a:rPr lang="uk-UA" sz="2900" dirty="0">
                <a:latin typeface="Times New Roman" pitchFamily="18" charset="0"/>
                <a:cs typeface="Times New Roman" pitchFamily="18" charset="0"/>
              </a:rPr>
              <a:t>витонченість завитого локонів римлянок в скульптурних портретах.</a:t>
            </a:r>
            <a:endParaRPr lang="uk-UA" sz="2900"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fontScale="47500" lnSpcReduction="20000"/>
          </a:bodyPr>
          <a:lstStyle/>
          <a:p>
            <a:endParaRPr lang="uk-U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1"/>
            <a:ext cx="2521074" cy="217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161427"/>
            <a:ext cx="2095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1608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47500" lnSpcReduction="20000"/>
          </a:bodyPr>
          <a:lstStyle/>
          <a:p>
            <a:endParaRPr lang="uk-UA" dirty="0"/>
          </a:p>
        </p:txBody>
      </p:sp>
      <p:sp>
        <p:nvSpPr>
          <p:cNvPr id="4" name="Объект 3"/>
          <p:cNvSpPr>
            <a:spLocks noGrp="1"/>
          </p:cNvSpPr>
          <p:nvPr>
            <p:ph sz="half" idx="2"/>
          </p:nvPr>
        </p:nvSpPr>
        <p:spPr/>
        <p:txBody>
          <a:bodyPr>
            <a:normAutofit fontScale="47500" lnSpcReduction="20000"/>
          </a:bodyPr>
          <a:lstStyle/>
          <a:p>
            <a:pPr algn="just"/>
            <a:r>
              <a:rPr lang="uk-UA" dirty="0">
                <a:latin typeface="Times New Roman" pitchFamily="18" charset="0"/>
                <a:cs typeface="Times New Roman" pitchFamily="18" charset="0"/>
              </a:rPr>
              <a:t>Як і в розписах другому стилю, площини стін, прикрашаються пейзажами, виконаними в монохромного манері, нерідко міфологічними композиціями, частіше, ніж раніше, копіями з відомих творів грецьких художників. У будинку Лівії на </a:t>
            </a:r>
            <a:r>
              <a:rPr lang="uk-UA" dirty="0" err="1">
                <a:latin typeface="Times New Roman" pitchFamily="18" charset="0"/>
                <a:cs typeface="Times New Roman" pitchFamily="18" charset="0"/>
              </a:rPr>
              <a:t>Палатині</a:t>
            </a:r>
            <a:r>
              <a:rPr lang="uk-UA" dirty="0">
                <a:latin typeface="Times New Roman" pitchFamily="18" charset="0"/>
                <a:cs typeface="Times New Roman" pitchFamily="18" charset="0"/>
              </a:rPr>
              <a:t> збереглася фреска, що повторює картину знаменитого елліністичного художника </a:t>
            </a:r>
            <a:r>
              <a:rPr lang="uk-UA" dirty="0" err="1">
                <a:latin typeface="Times New Roman" pitchFamily="18" charset="0"/>
                <a:cs typeface="Times New Roman" pitchFamily="18" charset="0"/>
              </a:rPr>
              <a:t>Нікія</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Іо</a:t>
            </a:r>
            <a:r>
              <a:rPr lang="uk-UA" dirty="0">
                <a:latin typeface="Times New Roman" pitchFamily="18" charset="0"/>
                <a:cs typeface="Times New Roman" pitchFamily="18" charset="0"/>
              </a:rPr>
              <a:t>, Гермес і Аргус». У виразних рухах персонажів розкривається змісту міфу. У позі </a:t>
            </a:r>
            <a:r>
              <a:rPr lang="uk-UA" dirty="0" err="1">
                <a:latin typeface="Times New Roman" pitchFamily="18" charset="0"/>
                <a:cs typeface="Times New Roman" pitchFamily="18" charset="0"/>
              </a:rPr>
              <a:t>Іо</a:t>
            </a:r>
            <a:r>
              <a:rPr lang="uk-UA" dirty="0">
                <a:latin typeface="Times New Roman" pitchFamily="18" charset="0"/>
                <a:cs typeface="Times New Roman" pitchFamily="18" charset="0"/>
              </a:rPr>
              <a:t>, що сидить на скелі біля постаменту високої статуї, виражено покірне очікування. Рішучим і сильним представлений </a:t>
            </a:r>
            <a:r>
              <a:rPr lang="uk-UA" dirty="0" err="1">
                <a:latin typeface="Times New Roman" pitchFamily="18" charset="0"/>
                <a:cs typeface="Times New Roman" pitchFamily="18" charset="0"/>
              </a:rPr>
              <a:t>сторожащій</a:t>
            </a:r>
            <a:r>
              <a:rPr lang="uk-UA" dirty="0">
                <a:latin typeface="Times New Roman" pitchFamily="18" charset="0"/>
                <a:cs typeface="Times New Roman" pitchFamily="18" charset="0"/>
              </a:rPr>
              <a:t> її Аргус - атлетичної статури юнак зі списом. Майстру вдалося показати обережність рухів викрадача </a:t>
            </a:r>
            <a:r>
              <a:rPr lang="uk-UA" dirty="0" err="1">
                <a:latin typeface="Times New Roman" pitchFamily="18" charset="0"/>
                <a:cs typeface="Times New Roman" pitchFamily="18" charset="0"/>
              </a:rPr>
              <a:t>Іо</a:t>
            </a:r>
            <a:r>
              <a:rPr lang="uk-UA" dirty="0">
                <a:latin typeface="Times New Roman" pitchFamily="18" charset="0"/>
                <a:cs typeface="Times New Roman" pitchFamily="18" charset="0"/>
              </a:rPr>
              <a:t> Гермеса, нечутною ходою підкрадається зліва з-за скелі. Композиція картини не перевантажена фігурами, все стримано, гармонійно, в дусі еллінського класичного мистецтва. Поетичність </a:t>
            </a:r>
            <a:r>
              <a:rPr lang="uk-UA" dirty="0" err="1">
                <a:latin typeface="Times New Roman" pitchFamily="18" charset="0"/>
                <a:cs typeface="Times New Roman" pitchFamily="18" charset="0"/>
              </a:rPr>
              <a:t>піднесених міфологіч</a:t>
            </a:r>
            <a:r>
              <a:rPr lang="uk-UA" dirty="0">
                <a:latin typeface="Times New Roman" pitchFamily="18" charset="0"/>
                <a:cs typeface="Times New Roman" pitchFamily="18" charset="0"/>
              </a:rPr>
              <a:t>них образів, що колись звучала в оригіналах еллінських художників, очевидно, нерідко бувала збережена і в розписах римських копіїстів. У помпейської фресці «Персей і Андромеда», де героїня зображена прекрасною дівчиною в легенях спадаючому вбранні, особливо ніжні фарби. На тлі прозорої блакиті моря її струнка фігура сприймається невагомою, ніби пливе по повітрю. Художник протиставляє її ніжній постаті сильного Персея з коричневим, засмаглим, тілом рішучими рухами. </a:t>
            </a:r>
            <a:endParaRPr lang="uk-UA"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06121"/>
            <a:ext cx="2749674" cy="19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89040"/>
            <a:ext cx="19621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57081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solidFill>
                  <a:schemeClr val="tx1"/>
                </a:solidFill>
              </a:rPr>
              <a:t>ВИСНОВКИ</a:t>
            </a:r>
            <a:endParaRPr lang="uk-UA" dirty="0">
              <a:solidFill>
                <a:schemeClr val="tx1"/>
              </a:solidFill>
            </a:endParaRPr>
          </a:p>
        </p:txBody>
      </p:sp>
      <p:sp>
        <p:nvSpPr>
          <p:cNvPr id="6" name="Объект 5"/>
          <p:cNvSpPr>
            <a:spLocks noGrp="1"/>
          </p:cNvSpPr>
          <p:nvPr>
            <p:ph sz="quarter" idx="1"/>
          </p:nvPr>
        </p:nvSpPr>
        <p:spPr/>
        <p:txBody>
          <a:bodyPr>
            <a:normAutofit fontScale="62500" lnSpcReduction="20000"/>
          </a:bodyPr>
          <a:lstStyle/>
          <a:p>
            <a:pPr algn="just"/>
            <a:r>
              <a:rPr lang="uk-UA" dirty="0">
                <a:latin typeface="Times New Roman" pitchFamily="18" charset="0"/>
                <a:cs typeface="Times New Roman" pitchFamily="18" charset="0"/>
              </a:rPr>
              <a:t>Мистецтво Риму не тільки останній етап у розвитку античності. Багато чого в ньому перевершує культуру середньовіччя. Вже в Стародавньому світі формувалися </a:t>
            </a:r>
            <a:r>
              <a:rPr lang="uk-UA" dirty="0" err="1">
                <a:latin typeface="Times New Roman" pitchFamily="18" charset="0"/>
                <a:cs typeface="Times New Roman" pitchFamily="18" charset="0"/>
              </a:rPr>
              <a:t>нове розуміння </a:t>
            </a:r>
            <a:r>
              <a:rPr lang="uk-UA" dirty="0">
                <a:latin typeface="Times New Roman" pitchFamily="18" charset="0"/>
                <a:cs typeface="Times New Roman" pitchFamily="18" charset="0"/>
              </a:rPr>
              <a:t>світу і багато художні ідеали.</a:t>
            </a: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У сферу мистецтва в пізніші століття Римської імперії </a:t>
            </a:r>
            <a:r>
              <a:rPr lang="uk-UA" dirty="0" err="1">
                <a:latin typeface="Times New Roman" pitchFamily="18" charset="0"/>
                <a:cs typeface="Times New Roman" pitchFamily="18" charset="0"/>
              </a:rPr>
              <a:t>вовлекалось</a:t>
            </a:r>
            <a:r>
              <a:rPr lang="uk-UA" dirty="0">
                <a:latin typeface="Times New Roman" pitchFamily="18" charset="0"/>
                <a:cs typeface="Times New Roman" pitchFamily="18" charset="0"/>
              </a:rPr>
              <a:t> вже значно більше, ніж раніше, кількість людей. У художній культурі Риму виникали передумови для народження і </a:t>
            </a:r>
            <a:r>
              <a:rPr lang="uk-UA" dirty="0" err="1">
                <a:latin typeface="Times New Roman" pitchFamily="18" charset="0"/>
                <a:cs typeface="Times New Roman" pitchFamily="18" charset="0"/>
              </a:rPr>
              <a:t>розвитку середньовічного </a:t>
            </a:r>
            <a:r>
              <a:rPr lang="uk-UA" dirty="0">
                <a:latin typeface="Times New Roman" pitchFamily="18" charset="0"/>
                <a:cs typeface="Times New Roman" pitchFamily="18" charset="0"/>
              </a:rPr>
              <a:t>мистецтва, глибоко суперечливого в пошуках досконалості і краси. Майстри стародавнього Риму залишили велике художню спадщину, створивши неповторні оригінальні твори: барвисті фрески і мозаїки. Територіальна близькість Риму до європейських країн зумовило проникнення античних ідей у </a:t>
            </a:r>
            <a:r>
              <a:rPr lang="uk-UA" dirty="0" err="1">
                <a:latin typeface="Times New Roman" pitchFamily="18" charset="0"/>
                <a:cs typeface="Times New Roman" pitchFamily="18" charset="0"/>
              </a:rPr>
              <a:t>​​культури</a:t>
            </a:r>
            <a:r>
              <a:rPr lang="uk-UA" dirty="0">
                <a:latin typeface="Times New Roman" pitchFamily="18" charset="0"/>
                <a:cs typeface="Times New Roman" pitchFamily="18" charset="0"/>
              </a:rPr>
              <a:t> наступних епох. Завдяки Риму народи Європи вже в період і далі, дізналися про досягнення античної культури, змогли сприйняти красу, багатобарвність і своєрідність античних фресок і мозаїк.</a:t>
            </a: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Великий вплив </a:t>
            </a:r>
            <a:r>
              <a:rPr lang="uk-UA" dirty="0" err="1">
                <a:latin typeface="Times New Roman" pitchFamily="18" charset="0"/>
                <a:cs typeface="Times New Roman" pitchFamily="18" charset="0"/>
              </a:rPr>
              <a:t>на розвиток Римськ</a:t>
            </a:r>
            <a:r>
              <a:rPr lang="uk-UA" dirty="0">
                <a:latin typeface="Times New Roman" pitchFamily="18" charset="0"/>
                <a:cs typeface="Times New Roman" pitchFamily="18" charset="0"/>
              </a:rPr>
              <a:t>ого мистецтва в епоху республіки зробило грецьке мистецтво, а також грецька мода на оздоблення будинків, на перебіг в живописі.</a:t>
            </a: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Таким чином, можна сказати, що в епоху римської республіки почався розквіт римського образотворчого мистецтва. Нехай це початок ознаменувався лише наслідуванням і запозиченням грецькою культурою. Надалі це призведе до розвитку своєї оригінальної техніки живопису, Але це буде вже епоха Римської імперії.</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62835359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p:txBody>
          <a:bodyPr/>
          <a:lstStyle/>
          <a:p>
            <a:endParaRPr lang="uk-UA" dirty="0"/>
          </a:p>
        </p:txBody>
      </p:sp>
      <p:sp>
        <p:nvSpPr>
          <p:cNvPr id="7" name="Заголовок 6"/>
          <p:cNvSpPr>
            <a:spLocks noGrp="1"/>
          </p:cNvSpPr>
          <p:nvPr>
            <p:ph type="ctrTitle"/>
          </p:nvPr>
        </p:nvSpPr>
        <p:spPr/>
        <p:txBody>
          <a:bodyPr/>
          <a:lstStyle/>
          <a:p>
            <a:r>
              <a:rPr lang="uk-UA" dirty="0" smtClean="0">
                <a:solidFill>
                  <a:schemeClr val="tx1"/>
                </a:solidFill>
              </a:rPr>
              <a:t>Дякую за увагу!</a:t>
            </a:r>
            <a:endParaRPr lang="uk-UA" dirty="0">
              <a:solidFill>
                <a:schemeClr val="tx1"/>
              </a:solidFill>
            </a:endParaRPr>
          </a:p>
        </p:txBody>
      </p:sp>
    </p:spTree>
    <p:extLst>
      <p:ext uri="{BB962C8B-B14F-4D97-AF65-F5344CB8AC3E}">
        <p14:creationId xmlns:p14="http://schemas.microsoft.com/office/powerpoint/2010/main" val="3365901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3" name="Объект 2"/>
          <p:cNvSpPr>
            <a:spLocks noGrp="1"/>
          </p:cNvSpPr>
          <p:nvPr>
            <p:ph sz="half" idx="1"/>
          </p:nvPr>
        </p:nvSpPr>
        <p:spPr>
          <a:xfrm>
            <a:off x="323528" y="1628800"/>
            <a:ext cx="4038600" cy="4681728"/>
          </a:xfrm>
        </p:spPr>
        <p:txBody>
          <a:bodyPr>
            <a:noAutofit/>
          </a:bodyPr>
          <a:lstStyle/>
          <a:p>
            <a:pPr algn="just"/>
            <a:r>
              <a:rPr lang="uk-UA" sz="1400" dirty="0">
                <a:latin typeface="Times New Roman" pitchFamily="18" charset="0"/>
                <a:cs typeface="Times New Roman" pitchFamily="18" charset="0"/>
              </a:rPr>
              <a:t>Майже тисячолітня історія Давнього Риму (</a:t>
            </a:r>
            <a:r>
              <a:rPr lang="en-US" sz="1400" dirty="0">
                <a:latin typeface="Times New Roman" pitchFamily="18" charset="0"/>
                <a:cs typeface="Times New Roman" pitchFamily="18" charset="0"/>
              </a:rPr>
              <a:t>VIII </a:t>
            </a:r>
            <a:r>
              <a:rPr lang="uk-UA" sz="1400" dirty="0">
                <a:latin typeface="Times New Roman" pitchFamily="18" charset="0"/>
                <a:cs typeface="Times New Roman" pitchFamily="18" charset="0"/>
              </a:rPr>
              <a:t>ст. до н. е. – </a:t>
            </a:r>
            <a:r>
              <a:rPr lang="en-US" sz="1400" dirty="0">
                <a:latin typeface="Times New Roman" pitchFamily="18" charset="0"/>
                <a:cs typeface="Times New Roman" pitchFamily="18" charset="0"/>
              </a:rPr>
              <a:t>V </a:t>
            </a:r>
            <a:r>
              <a:rPr lang="uk-UA" sz="1400" dirty="0">
                <a:latin typeface="Times New Roman" pitchFamily="18" charset="0"/>
                <a:cs typeface="Times New Roman" pitchFamily="18" charset="0"/>
              </a:rPr>
              <a:t>ст. н. е.) перетворила невелику родову громаду на Тибрі у світову могутню рабовласницьку імперію, різноманітну за етнічним та соціальним складом, художня культура якої увібрала в себе мистецькі традиції підкорених народів. Підґрунтям римській культурі слугувало самобутнє мистецтво місцевих італійських племен, насамперед </a:t>
            </a:r>
            <a:r>
              <a:rPr lang="uk-UA" sz="1400" dirty="0" err="1">
                <a:latin typeface="Times New Roman" pitchFamily="18" charset="0"/>
                <a:cs typeface="Times New Roman" pitchFamily="18" charset="0"/>
              </a:rPr>
              <a:t>високорозвинутих</a:t>
            </a:r>
            <a:r>
              <a:rPr lang="uk-UA" sz="1400" dirty="0">
                <a:latin typeface="Times New Roman" pitchFamily="18" charset="0"/>
                <a:cs typeface="Times New Roman" pitchFamily="18" charset="0"/>
              </a:rPr>
              <a:t> етрусків. На розвиток римської художньої традиції вплинуло мистецтво варварів, які поступово входили до складу імперії. Особливого значення для культурної історії Риму набуло завоювання грецьких міст, що залучило римлян до більш високої грецької культури, зокрема мови, філософії, літератури. Рим розділив спільну долю античності бути символом пластичної тотожності матерії та духу</a:t>
            </a:r>
            <a:r>
              <a:rPr lang="uk-UA" sz="1400" dirty="0"/>
              <a:t>. </a:t>
            </a:r>
            <a:endParaRPr lang="uk-UA" sz="1400" dirty="0"/>
          </a:p>
        </p:txBody>
      </p:sp>
      <p:sp>
        <p:nvSpPr>
          <p:cNvPr id="5" name="Объект 4"/>
          <p:cNvSpPr>
            <a:spLocks noGrp="1"/>
          </p:cNvSpPr>
          <p:nvPr>
            <p:ph sz="half" idx="2"/>
          </p:nvPr>
        </p:nvSpPr>
        <p:spPr/>
        <p:txBody>
          <a:bodyPr>
            <a:normAutofit fontScale="47500" lnSpcReduction="20000"/>
          </a:bodyPr>
          <a:lstStyle/>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353068"/>
            <a:ext cx="2963414" cy="197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135" y="4149080"/>
            <a:ext cx="3381375" cy="149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740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Поезія </a:t>
            </a:r>
            <a:endParaRPr lang="uk-UA" dirty="0">
              <a:solidFill>
                <a:schemeClr val="tx1"/>
              </a:solidFill>
            </a:endParaRPr>
          </a:p>
        </p:txBody>
      </p:sp>
      <p:sp>
        <p:nvSpPr>
          <p:cNvPr id="3" name="Объект 2"/>
          <p:cNvSpPr>
            <a:spLocks noGrp="1"/>
          </p:cNvSpPr>
          <p:nvPr>
            <p:ph sz="half" idx="1"/>
          </p:nvPr>
        </p:nvSpPr>
        <p:spPr/>
        <p:txBody>
          <a:bodyPr>
            <a:normAutofit fontScale="40000" lnSpcReduction="20000"/>
          </a:bodyPr>
          <a:lstStyle/>
          <a:p>
            <a:endParaRPr lang="uk-UA" dirty="0"/>
          </a:p>
        </p:txBody>
      </p:sp>
      <p:sp>
        <p:nvSpPr>
          <p:cNvPr id="4" name="Объект 3"/>
          <p:cNvSpPr>
            <a:spLocks noGrp="1"/>
          </p:cNvSpPr>
          <p:nvPr>
            <p:ph sz="half" idx="2"/>
          </p:nvPr>
        </p:nvSpPr>
        <p:spPr>
          <a:xfrm>
            <a:off x="4644008" y="1340768"/>
            <a:ext cx="4038600" cy="4681728"/>
          </a:xfrm>
        </p:spPr>
        <p:txBody>
          <a:bodyPr>
            <a:normAutofit fontScale="40000" lnSpcReduction="20000"/>
          </a:bodyPr>
          <a:lstStyle/>
          <a:p>
            <a:pPr algn="just">
              <a:lnSpc>
                <a:spcPct val="170000"/>
              </a:lnSpc>
            </a:pPr>
            <a:r>
              <a:rPr lang="uk-UA" dirty="0"/>
              <a:t>У поезії – це уславлення непереможної величі Римської держави, завойовницьких дій імператорів, утвердження божественного походження влади, в архітектурі – величність грандіозних купольних та арочних споруд, у скульптурі – офіціоз парадних портретів, а також соціальні форми видовищ – бої гладіаторів, цькування звірів тощо. </a:t>
            </a:r>
            <a:r>
              <a:rPr lang="uk-UA" dirty="0" err="1"/>
              <a:t>Лукрецій</a:t>
            </a:r>
            <a:r>
              <a:rPr lang="uk-UA" dirty="0"/>
              <a:t> у поемі “Про природу речей” відтворив грандіозні картини безмежного Всесвіту. Універсалізм римського світобачення вплинув навіть на уславленого витонченими образами Овідія: у його “Метаморфозах” є монументальні картини польоту </a:t>
            </a:r>
            <a:r>
              <a:rPr lang="uk-UA" dirty="0" err="1"/>
              <a:t>Дедала</a:t>
            </a:r>
            <a:r>
              <a:rPr lang="uk-UA" dirty="0"/>
              <a:t> та Ікара на штучних крилах або відчайдушне дерзання Фаетона, який захотів правити колісницею самого Сонця й ціною власного життя пролетів через увесь світовий простір. Поет Вергілій у поемі “Енеїда” так сформулював призначення римського генія: “Ти народи повинен вести, о римлянин, владою своєю. Ось мистецтва твої – надавати звичаї світу, підлеглих щадити та завойовувати гордих”.</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486" y="1628800"/>
            <a:ext cx="2592288"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597" y="4000535"/>
            <a:ext cx="2539693" cy="159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46618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solidFill>
                  <a:schemeClr val="tx1"/>
                </a:solidFill>
              </a:rPr>
              <a:t>Періоди мистецтва Стародавнього Риму</a:t>
            </a:r>
            <a:endParaRPr lang="uk-UA" dirty="0">
              <a:solidFill>
                <a:schemeClr val="tx1"/>
              </a:solidFill>
            </a:endParaRPr>
          </a:p>
        </p:txBody>
      </p:sp>
      <p:sp>
        <p:nvSpPr>
          <p:cNvPr id="6" name="Объект 5"/>
          <p:cNvSpPr>
            <a:spLocks noGrp="1"/>
          </p:cNvSpPr>
          <p:nvPr>
            <p:ph sz="quarter" idx="1"/>
          </p:nvPr>
        </p:nvSpPr>
        <p:spPr/>
        <p:txBody>
          <a:bodyPr/>
          <a:lstStyle/>
          <a:p>
            <a:r>
              <a:rPr lang="uk-UA" dirty="0"/>
              <a:t>Хронологія давньоримського мистецтва охоплює такі періоди:</a:t>
            </a:r>
          </a:p>
          <a:p>
            <a:r>
              <a:rPr lang="uk-UA" dirty="0"/>
              <a:t>• республіканський – кін. 5 – кін.1 ст. до н. е.;</a:t>
            </a:r>
          </a:p>
          <a:p>
            <a:r>
              <a:rPr lang="uk-UA" dirty="0"/>
              <a:t>• імператорський – кін. 1 ст. до н. е. – 5 ст. н. е.</a:t>
            </a:r>
          </a:p>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33056"/>
            <a:ext cx="316513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932297"/>
            <a:ext cx="2052089" cy="202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43003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Объект 4"/>
          <p:cNvSpPr>
            <a:spLocks noGrp="1"/>
          </p:cNvSpPr>
          <p:nvPr>
            <p:ph sz="half" idx="1"/>
          </p:nvPr>
        </p:nvSpPr>
        <p:spPr/>
        <p:txBody>
          <a:bodyPr>
            <a:noAutofit/>
          </a:bodyPr>
          <a:lstStyle/>
          <a:p>
            <a:r>
              <a:rPr lang="uk-UA" sz="1200" dirty="0">
                <a:latin typeface="Times New Roman" pitchFamily="18" charset="0"/>
                <a:cs typeface="Times New Roman" pitchFamily="18" charset="0"/>
              </a:rPr>
              <a:t>Пафос світового володарювання живив давньоримську архітектуру, в якій головна увага приділялася спорудам суспільного призначення, що відображували могутність держави та були пристосовані для розміщення великої кількості людей. Цій меті певною мірою не відповідали гармонійно антропоморфні храми Еллади, хоча римський храм і виходив з грецького </a:t>
            </a:r>
            <a:r>
              <a:rPr lang="uk-UA" sz="1200" dirty="0" smtClean="0">
                <a:latin typeface="Times New Roman" pitchFamily="18" charset="0"/>
                <a:cs typeface="Times New Roman" pitchFamily="18" charset="0"/>
              </a:rPr>
              <a:t>праобразу. </a:t>
            </a:r>
            <a:r>
              <a:rPr lang="uk-UA" sz="1200" dirty="0">
                <a:latin typeface="Times New Roman" pitchFamily="18" charset="0"/>
                <a:cs typeface="Times New Roman" pitchFamily="18" charset="0"/>
              </a:rPr>
              <a:t>Якщо у давньогрецькій архітектурі ордер відігравав конструктивну роль, то у давньоримській – </a:t>
            </a:r>
            <a:r>
              <a:rPr lang="uk-UA" sz="1200" dirty="0" smtClean="0">
                <a:latin typeface="Times New Roman" pitchFamily="18" charset="0"/>
                <a:cs typeface="Times New Roman" pitchFamily="18" charset="0"/>
              </a:rPr>
              <a:t>декоративну. </a:t>
            </a:r>
            <a:r>
              <a:rPr lang="uk-UA" sz="1200" dirty="0">
                <a:latin typeface="Times New Roman" pitchFamily="18" charset="0"/>
                <a:cs typeface="Times New Roman" pitchFamily="18" charset="0"/>
              </a:rPr>
              <a:t>У невеликому </a:t>
            </a:r>
            <a:r>
              <a:rPr lang="uk-UA" sz="1200" i="1" dirty="0">
                <a:latin typeface="Times New Roman" pitchFamily="18" charset="0"/>
                <a:cs typeface="Times New Roman" pitchFamily="18" charset="0"/>
              </a:rPr>
              <a:t>храмі Фортуни </a:t>
            </a:r>
            <a:r>
              <a:rPr lang="uk-UA" sz="1200" i="1" dirty="0" err="1">
                <a:latin typeface="Times New Roman" pitchFamily="18" charset="0"/>
                <a:cs typeface="Times New Roman" pitchFamily="18" charset="0"/>
              </a:rPr>
              <a:t>Віріліс</a:t>
            </a:r>
            <a:r>
              <a:rPr lang="uk-UA" sz="1200" i="1" dirty="0">
                <a:latin typeface="Times New Roman" pitchFamily="18" charset="0"/>
                <a:cs typeface="Times New Roman" pitchFamily="18" charset="0"/>
              </a:rPr>
              <a:t> у Римі</a:t>
            </a:r>
            <a:r>
              <a:rPr lang="uk-UA" sz="1200" dirty="0">
                <a:latin typeface="Times New Roman" pitchFamily="18" charset="0"/>
                <a:cs typeface="Times New Roman" pitchFamily="18" charset="0"/>
              </a:rPr>
              <a:t> (І ст. до н. е.) втілена властива республіканській добі стримана рівновага домінантної пластики головного портика іонічного ордеру і площинного трактування об'єму </a:t>
            </a:r>
            <a:r>
              <a:rPr lang="uk-UA" sz="1200" dirty="0" err="1">
                <a:latin typeface="Times New Roman" pitchFamily="18" charset="0"/>
                <a:cs typeface="Times New Roman" pitchFamily="18" charset="0"/>
              </a:rPr>
              <a:t>цели</a:t>
            </a:r>
            <a:r>
              <a:rPr lang="uk-UA" sz="1200" dirty="0">
                <a:latin typeface="Times New Roman" pitchFamily="18" charset="0"/>
                <a:cs typeface="Times New Roman" pitchFamily="18" charset="0"/>
              </a:rPr>
              <a:t> (святилища), декорованої </a:t>
            </a:r>
            <a:r>
              <a:rPr lang="uk-UA" sz="1200" dirty="0" err="1">
                <a:latin typeface="Times New Roman" pitchFamily="18" charset="0"/>
                <a:cs typeface="Times New Roman" pitchFamily="18" charset="0"/>
              </a:rPr>
              <a:t>півколонами</a:t>
            </a:r>
            <a:r>
              <a:rPr lang="uk-UA" sz="1200" dirty="0">
                <a:latin typeface="Times New Roman" pitchFamily="18" charset="0"/>
                <a:cs typeface="Times New Roman" pitchFamily="18" charset="0"/>
              </a:rPr>
              <a:t>. Натомість образне вирішення храму імператорської доби передбачало вираження великовагової парадності, холодної офіційності, вольової сили, як у </a:t>
            </a:r>
            <a:r>
              <a:rPr lang="uk-UA" sz="1200" i="1" dirty="0">
                <a:latin typeface="Times New Roman" pitchFamily="18" charset="0"/>
                <a:cs typeface="Times New Roman" pitchFamily="18" charset="0"/>
              </a:rPr>
              <a:t>храмі у Німі</a:t>
            </a:r>
            <a:r>
              <a:rPr lang="uk-UA" sz="1200" dirty="0">
                <a:latin typeface="Times New Roman" pitchFamily="18" charset="0"/>
                <a:cs typeface="Times New Roman" pitchFamily="18" charset="0"/>
              </a:rPr>
              <a:t> (поч. І ст. до н. е.) з його високим східчастим подіумом, видовженими колонами коринфського ордера, раціональним акцентом на шестиколонному портику. Давньоримські круглі храми </a:t>
            </a:r>
            <a:r>
              <a:rPr lang="uk-UA" sz="1200" i="1" dirty="0">
                <a:latin typeface="Times New Roman" pitchFamily="18" charset="0"/>
                <a:cs typeface="Times New Roman" pitchFamily="18" charset="0"/>
              </a:rPr>
              <a:t>(храм </a:t>
            </a:r>
            <a:r>
              <a:rPr lang="uk-UA" sz="1200" i="1" dirty="0" err="1">
                <a:latin typeface="Times New Roman" pitchFamily="18" charset="0"/>
                <a:cs typeface="Times New Roman" pitchFamily="18" charset="0"/>
              </a:rPr>
              <a:t>Сибілли</a:t>
            </a:r>
            <a:r>
              <a:rPr lang="uk-UA" sz="1200" i="1" dirty="0">
                <a:latin typeface="Times New Roman" pitchFamily="18" charset="0"/>
                <a:cs typeface="Times New Roman" pitchFamily="18" charset="0"/>
              </a:rPr>
              <a:t> в </a:t>
            </a:r>
            <a:r>
              <a:rPr lang="uk-UA" sz="1200" i="1" dirty="0" err="1">
                <a:latin typeface="Times New Roman" pitchFamily="18" charset="0"/>
                <a:cs typeface="Times New Roman" pitchFamily="18" charset="0"/>
              </a:rPr>
              <a:t>Тіволі</a:t>
            </a:r>
            <a:r>
              <a:rPr lang="uk-UA" sz="1200" dirty="0">
                <a:latin typeface="Times New Roman" pitchFamily="18" charset="0"/>
                <a:cs typeface="Times New Roman" pitchFamily="18" charset="0"/>
              </a:rPr>
              <a:t>, І ст. до н. е.) були також розраховані на фронтальне сприйняття підкресленим парадним входом.</a:t>
            </a:r>
            <a:endParaRPr lang="uk-UA" sz="1200" dirty="0">
              <a:latin typeface="Times New Roman" pitchFamily="18" charset="0"/>
              <a:cs typeface="Times New Roman" pitchFamily="18" charset="0"/>
            </a:endParaRPr>
          </a:p>
        </p:txBody>
      </p:sp>
      <p:sp>
        <p:nvSpPr>
          <p:cNvPr id="6" name="Объект 5"/>
          <p:cNvSpPr>
            <a:spLocks noGrp="1"/>
          </p:cNvSpPr>
          <p:nvPr>
            <p:ph sz="half" idx="2"/>
          </p:nvPr>
        </p:nvSpPr>
        <p:spPr/>
        <p:txBody>
          <a:bodyPr>
            <a:normAutofit/>
          </a:bodyPr>
          <a:lstStyle/>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284985"/>
            <a:ext cx="2437259" cy="161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1412777"/>
            <a:ext cx="215886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365" y="5013176"/>
            <a:ext cx="2664296" cy="133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09809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dirty="0" smtClean="0">
                <a:solidFill>
                  <a:schemeClr val="tx1"/>
                </a:solidFill>
              </a:rPr>
              <a:t>Пантеон</a:t>
            </a:r>
            <a:endParaRPr lang="uk-UA" dirty="0">
              <a:solidFill>
                <a:schemeClr val="tx1"/>
              </a:solidFill>
            </a:endParaRPr>
          </a:p>
        </p:txBody>
      </p:sp>
      <p:sp>
        <p:nvSpPr>
          <p:cNvPr id="6" name="Объект 5"/>
          <p:cNvSpPr>
            <a:spLocks noGrp="1"/>
          </p:cNvSpPr>
          <p:nvPr>
            <p:ph sz="half" idx="1"/>
          </p:nvPr>
        </p:nvSpPr>
        <p:spPr>
          <a:xfrm>
            <a:off x="323528" y="1700808"/>
            <a:ext cx="4038600" cy="4681728"/>
          </a:xfrm>
        </p:spPr>
        <p:txBody>
          <a:bodyPr>
            <a:noAutofit/>
          </a:bodyPr>
          <a:lstStyle/>
          <a:p>
            <a:pPr algn="just"/>
            <a:r>
              <a:rPr lang="uk-UA" sz="1200" dirty="0" smtClean="0">
                <a:latin typeface="Times New Roman" pitchFamily="18" charset="0"/>
                <a:cs typeface="Times New Roman" pitchFamily="18" charset="0"/>
              </a:rPr>
              <a:t>Однак </a:t>
            </a:r>
            <a:r>
              <a:rPr lang="uk-UA" sz="1200" dirty="0">
                <a:latin typeface="Times New Roman" pitchFamily="18" charset="0"/>
                <a:cs typeface="Times New Roman" pitchFamily="18" charset="0"/>
              </a:rPr>
              <a:t>власне римський дух знайшов втілення у знаменитому храмі </a:t>
            </a:r>
            <a:r>
              <a:rPr lang="uk-UA" sz="1200" i="1" dirty="0">
                <a:latin typeface="Times New Roman" pitchFamily="18" charset="0"/>
                <a:cs typeface="Times New Roman" pitchFamily="18" charset="0"/>
              </a:rPr>
              <a:t>Пантеоні,</a:t>
            </a:r>
            <a:r>
              <a:rPr lang="uk-UA" sz="1200" dirty="0">
                <a:latin typeface="Times New Roman" pitchFamily="18" charset="0"/>
                <a:cs typeface="Times New Roman" pitchFamily="18" charset="0"/>
              </a:rPr>
              <a:t> створеному </a:t>
            </a:r>
            <a:r>
              <a:rPr lang="uk-UA" sz="1200" dirty="0" err="1">
                <a:latin typeface="Times New Roman" pitchFamily="18" charset="0"/>
                <a:cs typeface="Times New Roman" pitchFamily="18" charset="0"/>
              </a:rPr>
              <a:t>архітекторо</a:t>
            </a:r>
            <a:r>
              <a:rPr lang="uk-UA" sz="1200" dirty="0">
                <a:latin typeface="Times New Roman" pitchFamily="18" charset="0"/>
                <a:cs typeface="Times New Roman" pitchFamily="18" charset="0"/>
              </a:rPr>
              <a:t>м </a:t>
            </a:r>
            <a:r>
              <a:rPr lang="uk-UA" sz="1200" i="1" dirty="0">
                <a:latin typeface="Times New Roman" pitchFamily="18" charset="0"/>
                <a:cs typeface="Times New Roman" pitchFamily="18" charset="0"/>
              </a:rPr>
              <a:t>Аполлодором Дамаським</a:t>
            </a:r>
            <a:r>
              <a:rPr lang="uk-UA" sz="1200" dirty="0">
                <a:latin typeface="Times New Roman" pitchFamily="18" charset="0"/>
                <a:cs typeface="Times New Roman" pitchFamily="18" charset="0"/>
              </a:rPr>
              <a:t> близько 118–125 </a:t>
            </a:r>
            <a:r>
              <a:rPr lang="en-US" sz="1200" dirty="0">
                <a:latin typeface="Times New Roman" pitchFamily="18" charset="0"/>
                <a:cs typeface="Times New Roman" pitchFamily="18" charset="0"/>
              </a:rPr>
              <a:t>pp. </a:t>
            </a:r>
            <a:r>
              <a:rPr lang="uk-UA" sz="1200" dirty="0">
                <a:latin typeface="Times New Roman" pitchFamily="18" charset="0"/>
                <a:cs typeface="Times New Roman" pitchFamily="18" charset="0"/>
              </a:rPr>
              <a:t>н. е. Цей храм, присвячений усім богам, уславлював об'єднувальні поривання імперії, що підпорядковувала Римській державі багато різних народів, вірувань, культур. Це зумовило центрично-купольну композицію храму. Купольне склепіння сприймається як відображення римського космічно-соціального </a:t>
            </a:r>
            <a:r>
              <a:rPr lang="uk-UA" sz="1200" dirty="0" err="1">
                <a:latin typeface="Times New Roman" pitchFamily="18" charset="0"/>
                <a:cs typeface="Times New Roman" pitchFamily="18" charset="0"/>
              </a:rPr>
              <a:t>універсуму</a:t>
            </a:r>
            <a:r>
              <a:rPr lang="uk-UA" sz="1200" dirty="0">
                <a:latin typeface="Times New Roman" pitchFamily="18" charset="0"/>
                <a:cs typeface="Times New Roman" pitchFamily="18" charset="0"/>
              </a:rPr>
              <a:t>. Купол, що перекриває велетенську ротонду Пантеону, немов об'єднує та увінчує Всесвіт, уособлюючи могутність, єдність імперії: куля в античності була символом вічності, досконалості. Гладка зовнішня стіна ротонди Пантеону, перервана лише могутнім портиком з колонами коринфського ордеру, справляє </a:t>
            </a:r>
            <a:r>
              <a:rPr lang="uk-UA" sz="1200" dirty="0" smtClean="0">
                <a:latin typeface="Times New Roman" pitchFamily="18" charset="0"/>
                <a:cs typeface="Times New Roman" pitchFamily="18" charset="0"/>
              </a:rPr>
              <a:t>вражен</a:t>
            </a:r>
            <a:r>
              <a:rPr lang="uk-UA" sz="1200" dirty="0">
                <a:latin typeface="Times New Roman" pitchFamily="18" charset="0"/>
                <a:cs typeface="Times New Roman" pitchFamily="18" charset="0"/>
              </a:rPr>
              <a:t>ня величного кам'яного масиву, який владно поглинає у замкненість свого простору будь-яку окремішність. Інтер'єр Пантеону вражає грандіозністю цілісного </a:t>
            </a:r>
            <a:r>
              <a:rPr lang="uk-UA" sz="1200" dirty="0" err="1">
                <a:latin typeface="Times New Roman" pitchFamily="18" charset="0"/>
                <a:cs typeface="Times New Roman" pitchFamily="18" charset="0"/>
              </a:rPr>
              <a:t>підкупольного</a:t>
            </a:r>
            <a:r>
              <a:rPr lang="uk-UA" sz="1200" dirty="0">
                <a:latin typeface="Times New Roman" pitchFamily="18" charset="0"/>
                <a:cs typeface="Times New Roman" pitchFamily="18" charset="0"/>
              </a:rPr>
              <a:t> простору, осяяного потоком світла, що ллється з отвору в центрі купола. </a:t>
            </a:r>
            <a:endParaRPr lang="uk-UA" sz="1200" dirty="0">
              <a:latin typeface="Times New Roman" pitchFamily="18" charset="0"/>
              <a:cs typeface="Times New Roman" pitchFamily="18" charset="0"/>
            </a:endParaRPr>
          </a:p>
        </p:txBody>
      </p:sp>
      <p:sp>
        <p:nvSpPr>
          <p:cNvPr id="8" name="Объект 7"/>
          <p:cNvSpPr>
            <a:spLocks noGrp="1"/>
          </p:cNvSpPr>
          <p:nvPr>
            <p:ph sz="half" idx="2"/>
          </p:nvPr>
        </p:nvSpPr>
        <p:spPr/>
        <p:txBody>
          <a:bodyPr/>
          <a:lstStyle/>
          <a:p>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420888"/>
            <a:ext cx="3744416" cy="296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61751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latin typeface="Times New Roman" pitchFamily="18" charset="0"/>
                <a:cs typeface="Times New Roman" pitchFamily="18" charset="0"/>
              </a:rPr>
              <a:t>Колізей</a:t>
            </a:r>
            <a:endParaRPr lang="uk-UA" dirty="0">
              <a:solidFill>
                <a:schemeClr val="tx1"/>
              </a:solidFill>
              <a:latin typeface="Times New Roman" pitchFamily="18" charset="0"/>
              <a:cs typeface="Times New Roman" pitchFamily="18" charset="0"/>
            </a:endParaRPr>
          </a:p>
        </p:txBody>
      </p:sp>
      <p:sp>
        <p:nvSpPr>
          <p:cNvPr id="3" name="Объект 2"/>
          <p:cNvSpPr>
            <a:spLocks noGrp="1"/>
          </p:cNvSpPr>
          <p:nvPr>
            <p:ph sz="half" idx="1"/>
          </p:nvPr>
        </p:nvSpPr>
        <p:spPr/>
        <p:txBody>
          <a:bodyPr>
            <a:normAutofit fontScale="55000" lnSpcReduction="20000"/>
          </a:bodyPr>
          <a:lstStyle/>
          <a:p>
            <a:endParaRPr lang="uk-UA" dirty="0"/>
          </a:p>
        </p:txBody>
      </p:sp>
      <p:sp>
        <p:nvSpPr>
          <p:cNvPr id="4" name="Объект 3"/>
          <p:cNvSpPr>
            <a:spLocks noGrp="1"/>
          </p:cNvSpPr>
          <p:nvPr>
            <p:ph sz="half" idx="2"/>
          </p:nvPr>
        </p:nvSpPr>
        <p:spPr/>
        <p:txBody>
          <a:bodyPr>
            <a:normAutofit fontScale="55000" lnSpcReduction="20000"/>
          </a:bodyPr>
          <a:lstStyle/>
          <a:p>
            <a:pPr algn="just"/>
            <a:r>
              <a:rPr lang="uk-UA" dirty="0">
                <a:latin typeface="Times New Roman" pitchFamily="18" charset="0"/>
                <a:cs typeface="Times New Roman" pitchFamily="18" charset="0"/>
              </a:rPr>
              <a:t>Давньоримський соціальний </a:t>
            </a:r>
            <a:r>
              <a:rPr lang="uk-UA" dirty="0" err="1">
                <a:latin typeface="Times New Roman" pitchFamily="18" charset="0"/>
                <a:cs typeface="Times New Roman" pitchFamily="18" charset="0"/>
              </a:rPr>
              <a:t>універсум</a:t>
            </a:r>
            <a:r>
              <a:rPr lang="uk-UA" dirty="0">
                <a:latin typeface="Times New Roman" pitchFamily="18" charset="0"/>
                <a:cs typeface="Times New Roman" pitchFamily="18" charset="0"/>
              </a:rPr>
              <a:t> знайшов відображення також у видовищних формах архітектури – амфітеатрах, які за своїм призначенням мали об'єднувати у відокремленому просторі тисячі глядачів. Створені за формою еліпса вони виходили з архетипу світового яйця як основи життя Всесвіту. Римський архітектурний геній прагнув замкненої форми. Розімкнене півколо грецького амфітеатру, звернене до природного ландшафту, перетворилося на відокремлений простір еліпса, відчуженість від середовища якого підсилювалась високою стіною. Саме монолітна стіна з численними арками стала основою архітектурного образу (на противагу простору у грецьких амфітеатрах). Чотири яруси могутніх арок </a:t>
            </a:r>
            <a:r>
              <a:rPr lang="uk-UA" i="1" dirty="0">
                <a:latin typeface="Times New Roman" pitchFamily="18" charset="0"/>
                <a:cs typeface="Times New Roman" pitchFamily="18" charset="0"/>
              </a:rPr>
              <a:t>Колізею</a:t>
            </a:r>
            <a:r>
              <a:rPr lang="uk-UA" dirty="0">
                <a:latin typeface="Times New Roman" pitchFamily="18" charset="0"/>
                <a:cs typeface="Times New Roman" pitchFamily="18" charset="0"/>
              </a:rPr>
              <a:t> (75–90 </a:t>
            </a:r>
            <a:r>
              <a:rPr lang="en-US" dirty="0">
                <a:latin typeface="Times New Roman" pitchFamily="18" charset="0"/>
                <a:cs typeface="Times New Roman" pitchFamily="18" charset="0"/>
              </a:rPr>
              <a:t>pp. </a:t>
            </a:r>
            <a:r>
              <a:rPr lang="uk-UA" dirty="0">
                <a:latin typeface="Times New Roman" pitchFamily="18" charset="0"/>
                <a:cs typeface="Times New Roman" pitchFamily="18" charset="0"/>
              </a:rPr>
              <a:t>н. е.) з їх жорстким ритмом, що нагадує переможну ходу римських легіонерів, сприймаються як уособлення імперської величі, державної могутності та сили. Центром композиції Колізею є арена, оточена східчастими лавами для глядачів, що піднімалися уверх. Монолітність замкненої стіни не порушує декорування</a:t>
            </a:r>
            <a:endParaRPr lang="uk-UA"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92895"/>
            <a:ext cx="4453119"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79094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Живопис Етрусків</a:t>
            </a:r>
            <a:endParaRPr lang="uk-UA" dirty="0">
              <a:solidFill>
                <a:schemeClr val="tx1"/>
              </a:solidFill>
            </a:endParaRPr>
          </a:p>
        </p:txBody>
      </p:sp>
      <p:sp>
        <p:nvSpPr>
          <p:cNvPr id="3" name="Объект 2"/>
          <p:cNvSpPr>
            <a:spLocks noGrp="1"/>
          </p:cNvSpPr>
          <p:nvPr>
            <p:ph sz="half" idx="1"/>
          </p:nvPr>
        </p:nvSpPr>
        <p:spPr>
          <a:xfrm>
            <a:off x="323528" y="1628800"/>
            <a:ext cx="4038600" cy="4681728"/>
          </a:xfrm>
        </p:spPr>
        <p:txBody>
          <a:bodyPr>
            <a:normAutofit fontScale="55000" lnSpcReduction="20000"/>
          </a:bodyPr>
          <a:lstStyle/>
          <a:p>
            <a:pPr algn="just"/>
            <a:r>
              <a:rPr lang="uk-UA" dirty="0">
                <a:latin typeface="Times New Roman" pitchFamily="18" charset="0"/>
                <a:cs typeface="Times New Roman" pitchFamily="18" charset="0"/>
              </a:rPr>
              <a:t>Етруські гробниці представляють величезний інтерес не тільки як дійшли до нас пам'ятки архітектури, а й своїми добре збереглися на стінах мальовничими композиціями, виконаними в різній манері. У деяких гробницях живопис лежить на штукатурці, в інших прямо на камені, в масиві якого вирубано приміщення склепу. Фарби зазвичай наносилися в техніці фрески, але в ряді випадків майстра розписували стіни на сухій основі. Фарби застосовувалися мінеральні, переважали теплі тони. Етруські художники, безсумнівно, були добре знайомі з мистецтвом інших народів. У живописі деяких гробниць, помітно вплив еллінського мистецтва - у використанні сюжетів, у зображенні персонажів грецької міфології. Сюжет розпису гробниці Биков взято з грецького епосу, з переказів про Троянську війну: Ахілл, в шоломі, з товстими литками і великими м'язами ніг, з широкими стегнами й тонкою талією, подібний атлетам у грецькому архаїчному мистецтві, підстерігає троянського героя </a:t>
            </a:r>
            <a:r>
              <a:rPr lang="uk-UA" dirty="0" err="1">
                <a:latin typeface="Times New Roman" pitchFamily="18" charset="0"/>
                <a:cs typeface="Times New Roman" pitchFamily="18" charset="0"/>
              </a:rPr>
              <a:t>Троила</a:t>
            </a:r>
            <a:r>
              <a:rPr lang="uk-UA" dirty="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fontScale="55000" lnSpcReduction="20000"/>
          </a:bodyPr>
          <a:lstStyle/>
          <a:p>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92911"/>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645023"/>
            <a:ext cx="1800200" cy="22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84559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a:bodyPr>
          <a:lstStyle/>
          <a:p>
            <a:endParaRPr lang="uk-UA" dirty="0"/>
          </a:p>
        </p:txBody>
      </p:sp>
      <p:sp>
        <p:nvSpPr>
          <p:cNvPr id="4" name="Объект 3"/>
          <p:cNvSpPr>
            <a:spLocks noGrp="1"/>
          </p:cNvSpPr>
          <p:nvPr>
            <p:ph sz="half" idx="2"/>
          </p:nvPr>
        </p:nvSpPr>
        <p:spPr/>
        <p:txBody>
          <a:bodyPr>
            <a:noAutofit/>
          </a:bodyPr>
          <a:lstStyle/>
          <a:p>
            <a:r>
              <a:rPr lang="uk-UA" sz="1200" dirty="0">
                <a:latin typeface="Times New Roman" pitchFamily="18" charset="0"/>
                <a:cs typeface="Times New Roman" pitchFamily="18" charset="0"/>
              </a:rPr>
              <a:t>Розпис основної сцени близька до малюнків на грецьких архаїчних вазах. У цьому переконує фризовій композиції, чіткий розподіл поля зображення на дві частини, заповнені орнаментами вільних просторів. Фігури тут просто розфарбовані, позбавлені світлотіньового моделювання. У композиції розписів етруських гробниць можна бачити вміле підпорядкування живопису архітектурі склепів: зокрема, зображення на люнетах торцевих стін вдало вписуються в їх трикутники, різні елементи композицій гармонійно пов'язані один з одним. У гробниці Борона, названої так за іменем її барона </a:t>
            </a:r>
            <a:r>
              <a:rPr lang="uk-UA" sz="1200" dirty="0" err="1">
                <a:latin typeface="Times New Roman" pitchFamily="18" charset="0"/>
                <a:cs typeface="Times New Roman" pitchFamily="18" charset="0"/>
              </a:rPr>
              <a:t>Кестнера</a:t>
            </a:r>
            <a:r>
              <a:rPr lang="uk-UA" sz="1200" dirty="0">
                <a:latin typeface="Times New Roman" pitchFamily="18" charset="0"/>
                <a:cs typeface="Times New Roman" pitchFamily="18" charset="0"/>
              </a:rPr>
              <a:t>, добре узгоджені один з одним сцени на </a:t>
            </a:r>
            <a:r>
              <a:rPr lang="uk-UA" sz="1200" dirty="0" err="1">
                <a:latin typeface="Times New Roman" pitchFamily="18" charset="0"/>
                <a:cs typeface="Times New Roman" pitchFamily="18" charset="0"/>
              </a:rPr>
              <a:t>люнете</a:t>
            </a:r>
            <a:r>
              <a:rPr lang="uk-UA" sz="1200" dirty="0">
                <a:latin typeface="Times New Roman" pitchFamily="18" charset="0"/>
                <a:cs typeface="Times New Roman" pitchFamily="18" charset="0"/>
              </a:rPr>
              <a:t> і на торцевої стіни. По краях перше поміщені живі й рухливі дельфіни і </a:t>
            </a:r>
            <a:r>
              <a:rPr lang="uk-UA" sz="1200" dirty="0" err="1">
                <a:latin typeface="Times New Roman" pitchFamily="18" charset="0"/>
                <a:cs typeface="Times New Roman" pitchFamily="18" charset="0"/>
              </a:rPr>
              <a:t>морські фантастичн</a:t>
            </a:r>
            <a:r>
              <a:rPr lang="uk-UA" sz="1200" dirty="0">
                <a:latin typeface="Times New Roman" pitchFamily="18" charset="0"/>
                <a:cs typeface="Times New Roman" pitchFamily="18" charset="0"/>
              </a:rPr>
              <a:t>і істоти гіппокамп, а на стіні під люнетом етруська майстер розташував фігурки пани на конях вершників, що фланкують середню групу зі стриманими в рухах персонажами. Красива і сповнена урочистості ця центральна стіна, пов'язана, очевидно, з яким - то ритуальним дією. Чоловік </a:t>
            </a:r>
            <a:r>
              <a:rPr lang="uk-UA" sz="1200" dirty="0" err="1">
                <a:latin typeface="Times New Roman" pitchFamily="18" charset="0"/>
                <a:cs typeface="Times New Roman" pitchFamily="18" charset="0"/>
              </a:rPr>
              <a:t>отческі</a:t>
            </a:r>
            <a:r>
              <a:rPr lang="uk-UA" sz="1200" dirty="0">
                <a:latin typeface="Times New Roman" pitchFamily="18" charset="0"/>
                <a:cs typeface="Times New Roman" pitchFamily="18" charset="0"/>
              </a:rPr>
              <a:t> поклав руку на плече хлопчику, що грає на подвійній флейті, іншою рукою піднімає чашу з вином. Молоденьке деревце зі свіжими зеленими листочками відокремлює від них здіймає руки жінку. Висока майстерність композиції проявляється і в розписі гробниці </a:t>
            </a:r>
            <a:r>
              <a:rPr lang="uk-UA" sz="1200" dirty="0" err="1">
                <a:latin typeface="Times New Roman" pitchFamily="18" charset="0"/>
                <a:cs typeface="Times New Roman" pitchFamily="18" charset="0"/>
              </a:rPr>
              <a:t>Ванхнатов</a:t>
            </a:r>
            <a:r>
              <a:rPr lang="uk-UA" sz="1200" dirty="0">
                <a:latin typeface="Times New Roman" pitchFamily="18" charset="0"/>
                <a:cs typeface="Times New Roman" pitchFamily="18" charset="0"/>
              </a:rPr>
              <a:t>. </a:t>
            </a:r>
            <a:endParaRPr lang="uk-UA" sz="12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36" y="1556792"/>
            <a:ext cx="2664296" cy="244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36" y="4149080"/>
            <a:ext cx="1664227" cy="221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02489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