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3739-5ADC-4D7B-923A-F68E6811E89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E3F-8F8F-4504-A4DF-5CF5B5CC68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3739-5ADC-4D7B-923A-F68E6811E89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E3F-8F8F-4504-A4DF-5CF5B5CC68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3739-5ADC-4D7B-923A-F68E6811E89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E3F-8F8F-4504-A4DF-5CF5B5CC68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3739-5ADC-4D7B-923A-F68E6811E89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E3F-8F8F-4504-A4DF-5CF5B5CC68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3739-5ADC-4D7B-923A-F68E6811E89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BB6E3F-8F8F-4504-A4DF-5CF5B5CC68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3739-5ADC-4D7B-923A-F68E6811E89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E3F-8F8F-4504-A4DF-5CF5B5CC68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3739-5ADC-4D7B-923A-F68E6811E89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E3F-8F8F-4504-A4DF-5CF5B5CC68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3739-5ADC-4D7B-923A-F68E6811E89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E3F-8F8F-4504-A4DF-5CF5B5CC68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3739-5ADC-4D7B-923A-F68E6811E89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E3F-8F8F-4504-A4DF-5CF5B5CC68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3739-5ADC-4D7B-923A-F68E6811E89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E3F-8F8F-4504-A4DF-5CF5B5CC68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3739-5ADC-4D7B-923A-F68E6811E89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6E3F-8F8F-4504-A4DF-5CF5B5CC68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BE3739-5ADC-4D7B-923A-F68E6811E892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BB6E3F-8F8F-4504-A4DF-5CF5B5CC689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jpeg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jpeg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496944" cy="1296144"/>
          </a:xfrm>
        </p:spPr>
        <p:txBody>
          <a:bodyPr>
            <a:normAutofit/>
          </a:bodyPr>
          <a:lstStyle/>
          <a:p>
            <a:r>
              <a:rPr lang="uk-UA" sz="2000" b="1" dirty="0">
                <a:latin typeface="DotumChe" pitchFamily="49" charset="-127"/>
                <a:ea typeface="DotumChe" pitchFamily="49" charset="-127"/>
              </a:rPr>
              <a:t>Мистецтво</a:t>
            </a:r>
            <a:r>
              <a:rPr lang="uk-UA" sz="1600" b="1" dirty="0">
                <a:latin typeface="DotumChe" pitchFamily="49" charset="-127"/>
                <a:ea typeface="DotumChe" pitchFamily="49" charset="-127"/>
              </a:rPr>
              <a:t> Античності</a:t>
            </a:r>
            <a:endParaRPr lang="ru-RU" sz="1600" dirty="0">
              <a:latin typeface="DotumChe" pitchFamily="49" charset="-127"/>
              <a:ea typeface="DotumChe" pitchFamily="49" charset="-127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1340768"/>
            <a:ext cx="864096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Загальна характеристика Античної культури.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Художній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Старод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авньої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Греції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Людина у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практиці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мистецтва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Старод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авньої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Греції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Художнє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Старод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авнього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Риму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5648" y="623731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</a:rPr>
              <a:t>Тарасенко Катерина 131 група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336704"/>
          </a:xfrm>
        </p:spPr>
        <p:txBody>
          <a:bodyPr numCol="2">
            <a:normAutofit/>
          </a:bodyPr>
          <a:lstStyle/>
          <a:p>
            <a:r>
              <a:rPr lang="ru-RU" sz="1400" dirty="0" err="1">
                <a:solidFill>
                  <a:schemeClr val="bg1"/>
                </a:solidFill>
              </a:rPr>
              <a:t>Основне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внесли в </a:t>
            </a:r>
            <a:r>
              <a:rPr lang="ru-RU" sz="1400" dirty="0" err="1">
                <a:solidFill>
                  <a:schemeClr val="bg1"/>
                </a:solidFill>
              </a:rPr>
              <a:t>архітектуру</a:t>
            </a:r>
            <a:r>
              <a:rPr lang="ru-RU" sz="1400" dirty="0">
                <a:solidFill>
                  <a:schemeClr val="bg1"/>
                </a:solidFill>
              </a:rPr>
              <a:t> Риму </a:t>
            </a:r>
            <a:r>
              <a:rPr lang="ru-RU" sz="1400" dirty="0" err="1">
                <a:solidFill>
                  <a:schemeClr val="bg1"/>
                </a:solidFill>
              </a:rPr>
              <a:t>етруски</a:t>
            </a:r>
            <a:r>
              <a:rPr lang="ru-RU" sz="1400" dirty="0">
                <a:solidFill>
                  <a:schemeClr val="bg1"/>
                </a:solidFill>
              </a:rPr>
              <a:t> – </a:t>
            </a:r>
            <a:r>
              <a:rPr lang="ru-RU" sz="1400" dirty="0" err="1">
                <a:solidFill>
                  <a:schemeClr val="bg1"/>
                </a:solidFill>
              </a:rPr>
              <a:t>це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склепінчасті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конструкції</a:t>
            </a:r>
            <a:r>
              <a:rPr lang="ru-RU" sz="1400" dirty="0">
                <a:solidFill>
                  <a:schemeClr val="bg1"/>
                </a:solidFill>
              </a:rPr>
              <a:t>. </a:t>
            </a:r>
            <a:r>
              <a:rPr lang="ru-RU" sz="1400" dirty="0" err="1">
                <a:solidFill>
                  <a:schemeClr val="bg1"/>
                </a:solidFill>
              </a:rPr>
              <a:t>Від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греків</a:t>
            </a:r>
            <a:r>
              <a:rPr lang="ru-RU" sz="1400" dirty="0">
                <a:solidFill>
                  <a:schemeClr val="bg1"/>
                </a:solidFill>
              </a:rPr>
              <a:t> в Рим </a:t>
            </a:r>
            <a:r>
              <a:rPr lang="ru-RU" sz="1400" dirty="0" err="1">
                <a:solidFill>
                  <a:schemeClr val="bg1"/>
                </a:solidFill>
              </a:rPr>
              <a:t>перейшла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архітравно-балкова</a:t>
            </a:r>
            <a:r>
              <a:rPr lang="ru-RU" sz="1400" dirty="0">
                <a:solidFill>
                  <a:schemeClr val="bg1"/>
                </a:solidFill>
              </a:rPr>
              <a:t> система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її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ордерне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вираження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Грецькі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u="sng" dirty="0" err="1">
                <a:solidFill>
                  <a:schemeClr val="bg1"/>
                </a:solidFill>
              </a:rPr>
              <a:t>ордери</a:t>
            </a:r>
            <a:r>
              <a:rPr lang="ru-RU" sz="1400" u="sng" dirty="0">
                <a:solidFill>
                  <a:schemeClr val="bg1"/>
                </a:solidFill>
              </a:rPr>
              <a:t> – </a:t>
            </a:r>
            <a:r>
              <a:rPr lang="ru-RU" sz="1400" u="sng" dirty="0" err="1">
                <a:solidFill>
                  <a:schemeClr val="bg1"/>
                </a:solidFill>
              </a:rPr>
              <a:t>дорійський</a:t>
            </a:r>
            <a:r>
              <a:rPr lang="ru-RU" sz="1400" u="sng" dirty="0">
                <a:solidFill>
                  <a:schemeClr val="bg1"/>
                </a:solidFill>
              </a:rPr>
              <a:t>, </a:t>
            </a:r>
            <a:r>
              <a:rPr lang="ru-RU" sz="1400" u="sng" dirty="0" err="1">
                <a:solidFill>
                  <a:schemeClr val="bg1"/>
                </a:solidFill>
              </a:rPr>
              <a:t>іонійський</a:t>
            </a:r>
            <a:r>
              <a:rPr lang="ru-RU" sz="1400" u="sng" dirty="0">
                <a:solidFill>
                  <a:schemeClr val="bg1"/>
                </a:solidFill>
              </a:rPr>
              <a:t> </a:t>
            </a:r>
            <a:r>
              <a:rPr lang="ru-RU" sz="1400" u="sng" dirty="0" err="1">
                <a:solidFill>
                  <a:schemeClr val="bg1"/>
                </a:solidFill>
              </a:rPr>
              <a:t>і</a:t>
            </a:r>
            <a:r>
              <a:rPr lang="ru-RU" sz="1400" u="sng" dirty="0">
                <a:solidFill>
                  <a:schemeClr val="bg1"/>
                </a:solidFill>
              </a:rPr>
              <a:t> </a:t>
            </a:r>
            <a:r>
              <a:rPr lang="ru-RU" sz="1400" u="sng" dirty="0" err="1">
                <a:solidFill>
                  <a:schemeClr val="bg1"/>
                </a:solidFill>
              </a:rPr>
              <a:t>коринфський</a:t>
            </a:r>
            <a:r>
              <a:rPr lang="ru-RU" sz="1400" dirty="0">
                <a:solidFill>
                  <a:schemeClr val="bg1"/>
                </a:solidFill>
              </a:rPr>
              <a:t> – </a:t>
            </a:r>
            <a:r>
              <a:rPr lang="ru-RU" sz="1400" dirty="0" err="1">
                <a:solidFill>
                  <a:schemeClr val="bg1"/>
                </a:solidFill>
              </a:rPr>
              <a:t>були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сприйняті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отримали</a:t>
            </a:r>
            <a:r>
              <a:rPr lang="ru-RU" sz="1400" dirty="0">
                <a:solidFill>
                  <a:schemeClr val="bg1"/>
                </a:solidFill>
              </a:rPr>
              <a:t> 2 </a:t>
            </a:r>
            <a:r>
              <a:rPr lang="ru-RU" sz="1400" dirty="0" err="1">
                <a:solidFill>
                  <a:schemeClr val="bg1"/>
                </a:solidFill>
              </a:rPr>
              <a:t>нові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модифікації</a:t>
            </a:r>
            <a:r>
              <a:rPr lang="ru-RU" sz="1400" dirty="0">
                <a:solidFill>
                  <a:schemeClr val="bg1"/>
                </a:solidFill>
              </a:rPr>
              <a:t> – </a:t>
            </a:r>
            <a:r>
              <a:rPr lang="ru-RU" sz="1400" dirty="0" err="1">
                <a:solidFill>
                  <a:schemeClr val="bg1"/>
                </a:solidFill>
              </a:rPr>
              <a:t>ордери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u="sng" dirty="0" err="1">
                <a:solidFill>
                  <a:schemeClr val="bg1"/>
                </a:solidFill>
              </a:rPr>
              <a:t>тосканський</a:t>
            </a:r>
            <a:r>
              <a:rPr lang="ru-RU" sz="1400" u="sng" dirty="0">
                <a:solidFill>
                  <a:schemeClr val="bg1"/>
                </a:solidFill>
              </a:rPr>
              <a:t> та </a:t>
            </a:r>
            <a:r>
              <a:rPr lang="ru-RU" sz="1400" u="sng" dirty="0" err="1">
                <a:solidFill>
                  <a:schemeClr val="bg1"/>
                </a:solidFill>
              </a:rPr>
              <a:t>композитний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endParaRPr lang="uk-UA" sz="1400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/>
              <a:t>а) </a:t>
            </a:r>
            <a:r>
              <a:rPr lang="ru-RU" sz="1400" dirty="0" err="1"/>
              <a:t>дорійський</a:t>
            </a:r>
            <a:r>
              <a:rPr lang="ru-RU" sz="1400" dirty="0"/>
              <a:t>, б) </a:t>
            </a:r>
            <a:r>
              <a:rPr lang="ru-RU" sz="1400" dirty="0" err="1"/>
              <a:t>тосканський</a:t>
            </a:r>
            <a:r>
              <a:rPr lang="ru-RU" sz="1400" dirty="0"/>
              <a:t>, в) </a:t>
            </a:r>
            <a:r>
              <a:rPr lang="ru-RU" sz="1400" dirty="0" err="1"/>
              <a:t>іонійський</a:t>
            </a:r>
            <a:r>
              <a:rPr lang="ru-RU" sz="1400" dirty="0"/>
              <a:t>, г) </a:t>
            </a:r>
            <a:r>
              <a:rPr lang="ru-RU" sz="1400" dirty="0" err="1"/>
              <a:t>коринфський</a:t>
            </a:r>
            <a:r>
              <a:rPr lang="ru-RU" sz="1400" dirty="0"/>
              <a:t>, </a:t>
            </a:r>
            <a:r>
              <a:rPr lang="ru-RU" sz="1400" dirty="0" err="1"/>
              <a:t>д</a:t>
            </a:r>
            <a:r>
              <a:rPr lang="ru-RU" sz="1400" dirty="0"/>
              <a:t>) </a:t>
            </a:r>
            <a:r>
              <a:rPr lang="ru-RU" sz="1400" dirty="0" err="1"/>
              <a:t>композотний</a:t>
            </a:r>
            <a:endParaRPr lang="ru-RU" sz="1400" dirty="0"/>
          </a:p>
          <a:p>
            <a:pPr>
              <a:buNone/>
            </a:pPr>
            <a:r>
              <a:rPr lang="ru-RU" sz="1400" b="1" dirty="0" err="1">
                <a:solidFill>
                  <a:schemeClr val="bg1"/>
                </a:solidFill>
              </a:rPr>
              <a:t>Римляни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винайшли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і</a:t>
            </a:r>
            <a:r>
              <a:rPr lang="ru-RU" sz="1400" b="1" dirty="0">
                <a:solidFill>
                  <a:schemeClr val="bg1"/>
                </a:solidFill>
              </a:rPr>
              <a:t> широко </a:t>
            </a:r>
            <a:r>
              <a:rPr lang="ru-RU" sz="1400" b="1" dirty="0" err="1">
                <a:solidFill>
                  <a:schemeClr val="bg1"/>
                </a:solidFill>
              </a:rPr>
              <a:t>використовували</a:t>
            </a:r>
            <a:endParaRPr lang="ru-RU" sz="1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b="1" dirty="0" err="1">
                <a:solidFill>
                  <a:schemeClr val="bg1"/>
                </a:solidFill>
              </a:rPr>
              <a:t>римський</a:t>
            </a:r>
            <a:r>
              <a:rPr lang="ru-RU" sz="1400" b="1" dirty="0">
                <a:solidFill>
                  <a:schemeClr val="bg1"/>
                </a:solidFill>
              </a:rPr>
              <a:t> бетон, арку, </a:t>
            </a:r>
            <a:r>
              <a:rPr lang="ru-RU" sz="1400" b="1" dirty="0" err="1">
                <a:solidFill>
                  <a:schemeClr val="bg1"/>
                </a:solidFill>
              </a:rPr>
              <a:t>склепіння</a:t>
            </a:r>
            <a:r>
              <a:rPr lang="ru-RU" sz="1400" b="1" dirty="0">
                <a:solidFill>
                  <a:schemeClr val="bg1"/>
                </a:solidFill>
              </a:rPr>
              <a:t>, купол.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dirty="0" err="1">
                <a:solidFill>
                  <a:schemeClr val="bg1"/>
                </a:solidFill>
              </a:rPr>
              <a:t>Значна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частина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пам’ятників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зосереджена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Римі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Він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заснований</a:t>
            </a:r>
            <a:r>
              <a:rPr lang="ru-RU" sz="1400" dirty="0">
                <a:solidFill>
                  <a:schemeClr val="bg1"/>
                </a:solidFill>
              </a:rPr>
              <a:t> у 8 ст. до н.е., </a:t>
            </a:r>
            <a:r>
              <a:rPr lang="ru-RU" sz="1400" dirty="0" err="1">
                <a:solidFill>
                  <a:schemeClr val="bg1"/>
                </a:solidFill>
              </a:rPr>
              <a:t>розміщений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пагорбах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головними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яких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Капітолій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Палатін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Квірінал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Між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цими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трьома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пагорбами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виникла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центральна </a:t>
            </a:r>
            <a:r>
              <a:rPr lang="ru-RU" sz="1400" b="1" dirty="0" err="1">
                <a:solidFill>
                  <a:schemeClr val="bg1"/>
                </a:solidFill>
              </a:rPr>
              <a:t>римська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площа</a:t>
            </a:r>
            <a:r>
              <a:rPr lang="ru-RU" sz="1400" b="1" dirty="0">
                <a:solidFill>
                  <a:schemeClr val="bg1"/>
                </a:solidFill>
              </a:rPr>
              <a:t> – </a:t>
            </a:r>
            <a:r>
              <a:rPr lang="ru-RU" sz="1400" b="1" u="sng" dirty="0">
                <a:solidFill>
                  <a:schemeClr val="bg1"/>
                </a:solidFill>
              </a:rPr>
              <a:t>форум</a:t>
            </a:r>
            <a:r>
              <a:rPr lang="ru-RU" sz="1400" b="1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 як </a:t>
            </a:r>
            <a:r>
              <a:rPr lang="ru-RU" sz="1400" dirty="0" err="1">
                <a:solidFill>
                  <a:schemeClr val="bg1"/>
                </a:solidFill>
              </a:rPr>
              <a:t>місце</a:t>
            </a:r>
            <a:r>
              <a:rPr lang="ru-RU" sz="1400" dirty="0">
                <a:solidFill>
                  <a:schemeClr val="bg1"/>
                </a:solidFill>
              </a:rPr>
              <a:t> для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торгівлі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зборів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Найбільш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складний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цікавий</a:t>
            </a:r>
            <a:r>
              <a:rPr lang="ru-RU" sz="1400" dirty="0">
                <a:solidFill>
                  <a:schemeClr val="bg1"/>
                </a:solidFill>
              </a:rPr>
              <a:t> форум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імператора</a:t>
            </a:r>
            <a:r>
              <a:rPr lang="ru-RU" sz="1400" dirty="0">
                <a:solidFill>
                  <a:schemeClr val="bg1"/>
                </a:solidFill>
              </a:rPr>
              <a:t> Траяна </a:t>
            </a:r>
            <a:r>
              <a:rPr lang="ru-RU" sz="1400" dirty="0" err="1">
                <a:solidFill>
                  <a:schemeClr val="bg1"/>
                </a:solidFill>
              </a:rPr>
              <a:t>побудований</a:t>
            </a:r>
            <a:r>
              <a:rPr lang="ru-RU" sz="1400" dirty="0">
                <a:solidFill>
                  <a:schemeClr val="bg1"/>
                </a:solidFill>
              </a:rPr>
              <a:t> на початку 2 ст. н.е.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На </a:t>
            </a:r>
            <a:r>
              <a:rPr lang="ru-RU" sz="1400" dirty="0" err="1">
                <a:solidFill>
                  <a:schemeClr val="bg1"/>
                </a:solidFill>
              </a:rPr>
              <a:t>ньому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знаходиться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u="sng" dirty="0">
                <a:solidFill>
                  <a:schemeClr val="bg1"/>
                </a:solidFill>
              </a:rPr>
              <a:t>колона Траяна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висота</a:t>
            </a:r>
            <a:r>
              <a:rPr lang="ru-RU" sz="1400" dirty="0">
                <a:solidFill>
                  <a:schemeClr val="bg1"/>
                </a:solidFill>
              </a:rPr>
              <a:t> 38 м,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складається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17 </a:t>
            </a:r>
            <a:r>
              <a:rPr lang="ru-RU" sz="1400" dirty="0" err="1">
                <a:solidFill>
                  <a:schemeClr val="bg1"/>
                </a:solidFill>
              </a:rPr>
              <a:t>мармурових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блоків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увінчана</a:t>
            </a:r>
            <a:r>
              <a:rPr lang="ru-RU" sz="1400" dirty="0">
                <a:solidFill>
                  <a:schemeClr val="bg1"/>
                </a:solidFill>
              </a:rPr>
              <a:t> 8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м </a:t>
            </a:r>
            <a:r>
              <a:rPr lang="ru-RU" sz="1400" dirty="0" err="1">
                <a:solidFill>
                  <a:schemeClr val="bg1"/>
                </a:solidFill>
              </a:rPr>
              <a:t>статуєю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Всередині</a:t>
            </a:r>
            <a:r>
              <a:rPr lang="ru-RU" sz="1400" dirty="0">
                <a:solidFill>
                  <a:schemeClr val="bg1"/>
                </a:solidFill>
              </a:rPr>
              <a:t> вона мала </a:t>
            </a:r>
            <a:r>
              <a:rPr lang="ru-RU" sz="1400" dirty="0" err="1">
                <a:solidFill>
                  <a:schemeClr val="bg1"/>
                </a:solidFill>
              </a:rPr>
              <a:t>гвинтову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драбину</a:t>
            </a:r>
            <a:r>
              <a:rPr lang="ru-RU" sz="1400" dirty="0">
                <a:solidFill>
                  <a:schemeClr val="bg1"/>
                </a:solidFill>
              </a:rPr>
              <a:t>, а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ззовні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облицьована</a:t>
            </a:r>
            <a:r>
              <a:rPr lang="ru-RU" sz="1400" dirty="0">
                <a:solidFill>
                  <a:schemeClr val="bg1"/>
                </a:solidFill>
              </a:rPr>
              <a:t> плитами </a:t>
            </a:r>
            <a:r>
              <a:rPr lang="ru-RU" sz="1400" dirty="0" err="1">
                <a:solidFill>
                  <a:schemeClr val="bg1"/>
                </a:solidFill>
              </a:rPr>
              <a:t>мармуру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висіченим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рельєфом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який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відтворює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найважливіші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епізоди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війн</a:t>
            </a:r>
            <a:r>
              <a:rPr lang="ru-RU" sz="1400" dirty="0">
                <a:solidFill>
                  <a:schemeClr val="bg1"/>
                </a:solidFill>
              </a:rPr>
              <a:t> Траяна.</a:t>
            </a:r>
          </a:p>
          <a:p>
            <a:pPr>
              <a:buNone/>
            </a:pP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orde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3762375" cy="2343150"/>
          </a:xfrm>
          <a:prstGeom prst="rect">
            <a:avLst/>
          </a:prstGeom>
        </p:spPr>
      </p:pic>
      <p:pic>
        <p:nvPicPr>
          <p:cNvPr id="5" name="Рисунок 4" descr="Фору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0865" y="3284984"/>
            <a:ext cx="4139180" cy="27163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552728"/>
          </a:xfrm>
        </p:spPr>
        <p:txBody>
          <a:bodyPr numCol="2"/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sz="1400" dirty="0">
                <a:solidFill>
                  <a:schemeClr val="bg1"/>
                </a:solidFill>
              </a:rPr>
              <a:t>В межах </a:t>
            </a:r>
            <a:r>
              <a:rPr lang="ru-RU" sz="1400" dirty="0" err="1">
                <a:solidFill>
                  <a:schemeClr val="bg1"/>
                </a:solidFill>
              </a:rPr>
              <a:t>форумів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знаходилась</a:t>
            </a:r>
            <a:r>
              <a:rPr lang="ru-RU" sz="1400" dirty="0">
                <a:solidFill>
                  <a:schemeClr val="bg1"/>
                </a:solidFill>
              </a:rPr>
              <a:t> велика </a:t>
            </a:r>
            <a:r>
              <a:rPr lang="ru-RU" sz="1400" dirty="0" err="1">
                <a:solidFill>
                  <a:schemeClr val="bg1"/>
                </a:solidFill>
              </a:rPr>
              <a:t>кількість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храмів</a:t>
            </a:r>
            <a:r>
              <a:rPr lang="ru-RU" sz="1400" dirty="0">
                <a:solidFill>
                  <a:schemeClr val="bg1"/>
                </a:solidFill>
              </a:rPr>
              <a:t>. Вони </a:t>
            </a:r>
            <a:r>
              <a:rPr lang="ru-RU" sz="1400" dirty="0" err="1">
                <a:solidFill>
                  <a:schemeClr val="bg1"/>
                </a:solidFill>
              </a:rPr>
              <a:t>різні</a:t>
            </a:r>
            <a:r>
              <a:rPr lang="ru-RU" sz="1400" dirty="0">
                <a:solidFill>
                  <a:schemeClr val="bg1"/>
                </a:solidFill>
              </a:rPr>
              <a:t> за </a:t>
            </a:r>
            <a:r>
              <a:rPr lang="ru-RU" sz="1400" dirty="0" err="1">
                <a:solidFill>
                  <a:schemeClr val="bg1"/>
                </a:solidFill>
              </a:rPr>
              <a:t>розмірами</a:t>
            </a:r>
            <a:r>
              <a:rPr lang="ru-RU" sz="1400" dirty="0">
                <a:solidFill>
                  <a:schemeClr val="bg1"/>
                </a:solidFill>
              </a:rPr>
              <a:t>, формами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включенням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оточуюче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середовище</a:t>
            </a:r>
            <a:r>
              <a:rPr lang="ru-RU" sz="1400" dirty="0">
                <a:solidFill>
                  <a:schemeClr val="bg1"/>
                </a:solidFill>
              </a:rPr>
              <a:t>, вони </a:t>
            </a:r>
            <a:r>
              <a:rPr lang="ru-RU" sz="1400" dirty="0" err="1">
                <a:solidFill>
                  <a:schemeClr val="bg1"/>
                </a:solidFill>
              </a:rPr>
              <a:t>мають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особливості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які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дозволяють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одразу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відрізняти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давньоримські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храми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грецьких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Всі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вони </a:t>
            </a:r>
            <a:r>
              <a:rPr lang="ru-RU" sz="1400" dirty="0" err="1">
                <a:solidFill>
                  <a:schemeClr val="bg1"/>
                </a:solidFill>
              </a:rPr>
              <a:t>поставлені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подіуми</a:t>
            </a:r>
            <a:r>
              <a:rPr lang="ru-RU" sz="1400" dirty="0">
                <a:solidFill>
                  <a:schemeClr val="bg1"/>
                </a:solidFill>
              </a:rPr>
              <a:t> – площадки типу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п’єдесталів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зі</a:t>
            </a:r>
            <a:r>
              <a:rPr lang="ru-RU" sz="1400" dirty="0">
                <a:solidFill>
                  <a:schemeClr val="bg1"/>
                </a:solidFill>
              </a:rPr>
              <a:t> сходами </a:t>
            </a:r>
            <a:r>
              <a:rPr lang="ru-RU" sz="1400" dirty="0" err="1">
                <a:solidFill>
                  <a:schemeClr val="bg1"/>
                </a:solidFill>
              </a:rPr>
              <a:t>тільки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передньої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сторони</a:t>
            </a:r>
            <a:r>
              <a:rPr lang="ru-RU" sz="1400" dirty="0">
                <a:solidFill>
                  <a:schemeClr val="bg1"/>
                </a:solidFill>
              </a:rPr>
              <a:t>. В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передній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частині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храмів</a:t>
            </a:r>
            <a:r>
              <a:rPr lang="ru-RU" sz="1400" dirty="0">
                <a:solidFill>
                  <a:schemeClr val="bg1"/>
                </a:solidFill>
              </a:rPr>
              <a:t> – </a:t>
            </a:r>
            <a:r>
              <a:rPr lang="ru-RU" sz="1400" dirty="0" err="1">
                <a:solidFill>
                  <a:schemeClr val="bg1"/>
                </a:solidFill>
              </a:rPr>
              <a:t>глибокі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передні</a:t>
            </a:r>
            <a:r>
              <a:rPr lang="ru-RU" sz="1400" dirty="0">
                <a:solidFill>
                  <a:schemeClr val="bg1"/>
                </a:solidFill>
              </a:rPr>
              <a:t> портики.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Бічні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фасади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або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прикриті</a:t>
            </a:r>
            <a:r>
              <a:rPr lang="ru-RU" sz="1400" dirty="0">
                <a:solidFill>
                  <a:schemeClr val="bg1"/>
                </a:solidFill>
              </a:rPr>
              <a:t> колонами </a:t>
            </a:r>
            <a:r>
              <a:rPr lang="ru-RU" sz="1400" dirty="0" err="1">
                <a:solidFill>
                  <a:schemeClr val="bg1"/>
                </a:solidFill>
              </a:rPr>
              <a:t>або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оброблені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півколонами</a:t>
            </a:r>
            <a:r>
              <a:rPr lang="ru-RU" sz="1400" dirty="0">
                <a:solidFill>
                  <a:schemeClr val="bg1"/>
                </a:solidFill>
              </a:rPr>
              <a:t>, таким чином </a:t>
            </a:r>
            <a:r>
              <a:rPr lang="ru-RU" sz="1400" dirty="0" err="1">
                <a:solidFill>
                  <a:schemeClr val="bg1"/>
                </a:solidFill>
              </a:rPr>
              <a:t>храми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фактично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були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псевдопериптерами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Більшість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їх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вирішено</a:t>
            </a:r>
            <a:r>
              <a:rPr lang="ru-RU" sz="1400" dirty="0">
                <a:solidFill>
                  <a:schemeClr val="bg1"/>
                </a:solidFill>
              </a:rPr>
              <a:t> в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коринфському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ордері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Вершиною </a:t>
            </a:r>
            <a:r>
              <a:rPr lang="ru-RU" sz="1400" dirty="0" err="1">
                <a:solidFill>
                  <a:schemeClr val="bg1"/>
                </a:solidFill>
              </a:rPr>
              <a:t>римської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архітектури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періоду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розквіту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є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b="1" u="sng" dirty="0">
                <a:solidFill>
                  <a:schemeClr val="bg1"/>
                </a:solidFill>
              </a:rPr>
              <a:t>Пантеон</a:t>
            </a:r>
            <a:r>
              <a:rPr lang="ru-RU" sz="1400" b="1" dirty="0">
                <a:solidFill>
                  <a:schemeClr val="bg1"/>
                </a:solidFill>
              </a:rPr>
              <a:t> – храм </a:t>
            </a:r>
            <a:r>
              <a:rPr lang="ru-RU" sz="1400" b="1" dirty="0" err="1">
                <a:solidFill>
                  <a:schemeClr val="bg1"/>
                </a:solidFill>
              </a:rPr>
              <a:t>усіх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богів</a:t>
            </a:r>
            <a:r>
              <a:rPr lang="ru-RU" sz="1400" b="1" dirty="0">
                <a:solidFill>
                  <a:schemeClr val="bg1"/>
                </a:solidFill>
              </a:rPr>
              <a:t> (2 ст. н.е.)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dirty="0" err="1">
                <a:solidFill>
                  <a:schemeClr val="bg1"/>
                </a:solidFill>
              </a:rPr>
              <a:t>Це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грандіозний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круглий</a:t>
            </a:r>
            <a:r>
              <a:rPr lang="ru-RU" sz="1400" dirty="0">
                <a:solidFill>
                  <a:schemeClr val="bg1"/>
                </a:solidFill>
              </a:rPr>
              <a:t> храм, </a:t>
            </a:r>
            <a:r>
              <a:rPr lang="ru-RU" sz="1400" dirty="0" err="1">
                <a:solidFill>
                  <a:schemeClr val="bg1"/>
                </a:solidFill>
              </a:rPr>
              <a:t>перекритий</a:t>
            </a:r>
            <a:r>
              <a:rPr lang="ru-RU" sz="1400" dirty="0">
                <a:solidFill>
                  <a:schemeClr val="bg1"/>
                </a:solidFill>
              </a:rPr>
              <a:t> сферичною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чашею купола </a:t>
            </a:r>
            <a:r>
              <a:rPr lang="ru-RU" sz="1400" dirty="0" err="1">
                <a:solidFill>
                  <a:schemeClr val="bg1"/>
                </a:solidFill>
              </a:rPr>
              <a:t>діаметром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майже</a:t>
            </a:r>
            <a:r>
              <a:rPr lang="ru-RU" sz="1400" dirty="0">
                <a:solidFill>
                  <a:schemeClr val="bg1"/>
                </a:solidFill>
              </a:rPr>
              <a:t> 43 м. </a:t>
            </a:r>
            <a:r>
              <a:rPr lang="ru-RU" sz="1400" dirty="0" err="1">
                <a:solidFill>
                  <a:schemeClr val="bg1"/>
                </a:solidFill>
              </a:rPr>
              <a:t>Циліндричний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об’єм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складений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суцільною</a:t>
            </a:r>
            <a:r>
              <a:rPr lang="ru-RU" sz="1400" dirty="0">
                <a:solidFill>
                  <a:schemeClr val="bg1"/>
                </a:solidFill>
              </a:rPr>
              <a:t> кладкою, без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проміжків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вхід</a:t>
            </a:r>
            <a:r>
              <a:rPr lang="ru-RU" sz="1400" dirty="0">
                <a:solidFill>
                  <a:schemeClr val="bg1"/>
                </a:solidFill>
              </a:rPr>
              <a:t> – портик. При </a:t>
            </a:r>
            <a:r>
              <a:rPr lang="ru-RU" sz="1400" dirty="0" err="1">
                <a:solidFill>
                  <a:schemeClr val="bg1"/>
                </a:solidFill>
              </a:rPr>
              <a:t>будівництві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використано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цегляно-бетонні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конструкції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Інтер’єр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оброблений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поліхромним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мармуром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17032"/>
            <a:ext cx="2699569" cy="2342359"/>
          </a:xfrm>
          <a:prstGeom prst="rect">
            <a:avLst/>
          </a:prstGeom>
        </p:spPr>
      </p:pic>
      <p:pic>
        <p:nvPicPr>
          <p:cNvPr id="5" name="Рисунок 4" descr="panteon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509120"/>
            <a:ext cx="3102714" cy="2213916"/>
          </a:xfrm>
          <a:prstGeom prst="rect">
            <a:avLst/>
          </a:prstGeom>
        </p:spPr>
      </p:pic>
      <p:pic>
        <p:nvPicPr>
          <p:cNvPr id="6" name="Рисунок 5" descr="pantheon-section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492896"/>
            <a:ext cx="2808139" cy="24912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1400" b="1" dirty="0">
                <a:solidFill>
                  <a:schemeClr val="bg1"/>
                </a:solidFill>
              </a:rPr>
              <a:t>Скульптура: </a:t>
            </a:r>
            <a:r>
              <a:rPr lang="ru-RU" sz="1400" dirty="0" err="1">
                <a:solidFill>
                  <a:schemeClr val="bg1"/>
                </a:solidFill>
              </a:rPr>
              <a:t>провідну</a:t>
            </a:r>
            <a:r>
              <a:rPr lang="ru-RU" sz="1400" dirty="0">
                <a:solidFill>
                  <a:schemeClr val="bg1"/>
                </a:solidFill>
              </a:rPr>
              <a:t> роль в </a:t>
            </a:r>
            <a:r>
              <a:rPr lang="ru-RU" sz="1400" dirty="0" err="1">
                <a:solidFill>
                  <a:schemeClr val="bg1"/>
                </a:solidFill>
              </a:rPr>
              <a:t>римській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скульптурі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займав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u="sng" dirty="0">
                <a:solidFill>
                  <a:schemeClr val="bg1"/>
                </a:solidFill>
              </a:rPr>
              <a:t>портрет</a:t>
            </a:r>
            <a:r>
              <a:rPr lang="ru-RU" sz="1400" dirty="0">
                <a:solidFill>
                  <a:schemeClr val="bg1"/>
                </a:solidFill>
              </a:rPr>
              <a:t>. Як </a:t>
            </a:r>
            <a:r>
              <a:rPr lang="ru-RU" sz="1400" dirty="0" err="1">
                <a:solidFill>
                  <a:schemeClr val="bg1"/>
                </a:solidFill>
              </a:rPr>
              <a:t>самостійне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явище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існував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1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ст. до н.е. На </a:t>
            </a:r>
            <a:r>
              <a:rPr lang="ru-RU" sz="1400" dirty="0" err="1">
                <a:solidFill>
                  <a:schemeClr val="bg1"/>
                </a:solidFill>
              </a:rPr>
              <a:t>відміну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грецьких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майстрів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римляни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вивчали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обличчя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конкретних</a:t>
            </a:r>
            <a:r>
              <a:rPr lang="ru-RU" sz="1400" dirty="0">
                <a:solidFill>
                  <a:schemeClr val="bg1"/>
                </a:solidFill>
              </a:rPr>
              <a:t> людей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їхніми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неповторними</a:t>
            </a:r>
            <a:r>
              <a:rPr lang="ru-RU" sz="1400" dirty="0">
                <a:solidFill>
                  <a:schemeClr val="bg1"/>
                </a:solidFill>
              </a:rPr>
              <a:t> рисами. В портретному </a:t>
            </a:r>
            <a:r>
              <a:rPr lang="ru-RU" sz="1400" dirty="0" err="1">
                <a:solidFill>
                  <a:schemeClr val="bg1"/>
                </a:solidFill>
              </a:rPr>
              <a:t>жанрі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найяскравіше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проявився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самобутній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реалізм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спостережливість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вміння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узагальнити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Зародження</a:t>
            </a:r>
            <a:r>
              <a:rPr lang="ru-RU" sz="1400" dirty="0">
                <a:solidFill>
                  <a:schemeClr val="bg1"/>
                </a:solidFill>
              </a:rPr>
              <a:t> портрета </a:t>
            </a:r>
            <a:r>
              <a:rPr lang="ru-RU" sz="1400" dirty="0" err="1">
                <a:solidFill>
                  <a:schemeClr val="bg1"/>
                </a:solidFill>
              </a:rPr>
              <a:t>пов’язане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давнім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заупокійним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культом </a:t>
            </a:r>
            <a:r>
              <a:rPr lang="ru-RU" sz="1400" dirty="0" err="1">
                <a:solidFill>
                  <a:schemeClr val="bg1"/>
                </a:solidFill>
              </a:rPr>
              <a:t>знімання</a:t>
            </a:r>
            <a:r>
              <a:rPr lang="ru-RU" sz="1400" dirty="0">
                <a:solidFill>
                  <a:schemeClr val="bg1"/>
                </a:solidFill>
              </a:rPr>
              <a:t> маски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обличчя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померлого</a:t>
            </a:r>
            <a:r>
              <a:rPr lang="ru-RU" sz="1400" dirty="0">
                <a:solidFill>
                  <a:schemeClr val="bg1"/>
                </a:solidFill>
              </a:rPr>
              <a:t>. Люди,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втілені</a:t>
            </a:r>
            <a:r>
              <a:rPr lang="ru-RU" sz="1400" dirty="0">
                <a:solidFill>
                  <a:schemeClr val="bg1"/>
                </a:solidFill>
              </a:rPr>
              <a:t> в портретах, </a:t>
            </a:r>
            <a:r>
              <a:rPr lang="ru-RU" sz="1400" dirty="0" err="1">
                <a:solidFill>
                  <a:schemeClr val="bg1"/>
                </a:solidFill>
              </a:rPr>
              <a:t>стримані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серйозні</a:t>
            </a:r>
            <a:r>
              <a:rPr lang="ru-RU" sz="1400" dirty="0">
                <a:solidFill>
                  <a:schemeClr val="bg1"/>
                </a:solidFill>
              </a:rPr>
              <a:t>. У </a:t>
            </a:r>
            <a:r>
              <a:rPr lang="ru-RU" sz="1400" dirty="0" err="1">
                <a:solidFill>
                  <a:schemeClr val="bg1"/>
                </a:solidFill>
              </a:rPr>
              <a:t>стилі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портрета </a:t>
            </a:r>
            <a:r>
              <a:rPr lang="ru-RU" sz="1400" dirty="0" err="1">
                <a:solidFill>
                  <a:schemeClr val="bg1"/>
                </a:solidFill>
              </a:rPr>
              <a:t>відбувалась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еволюція</a:t>
            </a:r>
            <a:r>
              <a:rPr lang="ru-RU" sz="1400" dirty="0">
                <a:solidFill>
                  <a:schemeClr val="bg1"/>
                </a:solidFill>
              </a:rPr>
              <a:t>. 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Портрет </a:t>
            </a:r>
            <a:r>
              <a:rPr lang="ru-RU" sz="1400" dirty="0" err="1">
                <a:solidFill>
                  <a:schemeClr val="bg1"/>
                </a:solidFill>
              </a:rPr>
              <a:t>республіканської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епохи</a:t>
            </a:r>
            <a:r>
              <a:rPr lang="ru-RU" sz="1400" dirty="0">
                <a:solidFill>
                  <a:schemeClr val="bg1"/>
                </a:solidFill>
              </a:rPr>
              <a:t> (5-1 ст. до н.е.) при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документальній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точності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відтворює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спрощені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форми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різкі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лінії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моделювання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сухе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Образи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суворі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сповнені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сили</a:t>
            </a:r>
            <a:r>
              <a:rPr lang="ru-RU" sz="1400" dirty="0">
                <a:solidFill>
                  <a:schemeClr val="bg1"/>
                </a:solidFill>
              </a:rPr>
              <a:t> – „</a:t>
            </a:r>
            <a:r>
              <a:rPr lang="ru-RU" sz="1400" b="1" u="sng" dirty="0">
                <a:solidFill>
                  <a:schemeClr val="bg1"/>
                </a:solidFill>
              </a:rPr>
              <a:t>Брут</a:t>
            </a:r>
            <a:r>
              <a:rPr lang="ru-RU" sz="1400" dirty="0">
                <a:solidFill>
                  <a:schemeClr val="bg1"/>
                </a:solidFill>
              </a:rPr>
              <a:t>”.</a:t>
            </a: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uk-UA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Портрет в </a:t>
            </a:r>
            <a:r>
              <a:rPr lang="ru-RU" sz="1400" dirty="0" err="1">
                <a:solidFill>
                  <a:schemeClr val="bg1"/>
                </a:solidFill>
              </a:rPr>
              <a:t>епоху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імперії</a:t>
            </a:r>
            <a:r>
              <a:rPr lang="ru-RU" sz="1400" dirty="0">
                <a:solidFill>
                  <a:schemeClr val="bg1"/>
                </a:solidFill>
              </a:rPr>
              <a:t> (1 ст. до н.е. – 5 ст. н.е.) –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виник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новий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напрям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під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впливом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грецького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мистецтва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Змінився</a:t>
            </a:r>
            <a:r>
              <a:rPr lang="ru-RU" sz="1400" dirty="0">
                <a:solidFill>
                  <a:schemeClr val="bg1"/>
                </a:solidFill>
              </a:rPr>
              <a:t> характер образу: в </a:t>
            </a:r>
            <a:r>
              <a:rPr lang="ru-RU" sz="1400" dirty="0" err="1">
                <a:solidFill>
                  <a:schemeClr val="bg1"/>
                </a:solidFill>
              </a:rPr>
              <a:t>ньому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відобразився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ідеал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суворої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класичної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краси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З’являються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парадні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величні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стримані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портрети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З’являються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портрети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повен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зріст</a:t>
            </a:r>
            <a:r>
              <a:rPr lang="ru-RU" sz="1400" dirty="0">
                <a:solidFill>
                  <a:schemeClr val="bg1"/>
                </a:solidFill>
              </a:rPr>
              <a:t>: </a:t>
            </a:r>
            <a:r>
              <a:rPr lang="ru-RU" sz="1400" dirty="0" err="1">
                <a:solidFill>
                  <a:schemeClr val="bg1"/>
                </a:solidFill>
              </a:rPr>
              <a:t>ефектні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помпезні</a:t>
            </a:r>
            <a:r>
              <a:rPr lang="ru-RU" sz="1400" dirty="0">
                <a:solidFill>
                  <a:schemeClr val="bg1"/>
                </a:solidFill>
              </a:rPr>
              <a:t>. Разом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тим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створюються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надзвичайно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життєві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портрети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Серед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портретованих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з’являються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представники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середнього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класу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Застосовують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нові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художні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прийоми</a:t>
            </a:r>
            <a:r>
              <a:rPr lang="ru-RU" sz="1400" dirty="0">
                <a:solidFill>
                  <a:schemeClr val="bg1"/>
                </a:solidFill>
              </a:rPr>
              <a:t>. Художники </a:t>
            </a:r>
            <a:r>
              <a:rPr lang="ru-RU" sz="1400" dirty="0" err="1">
                <a:solidFill>
                  <a:schemeClr val="bg1"/>
                </a:solidFill>
              </a:rPr>
              <a:t>досягли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пластичної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виразності</a:t>
            </a:r>
            <a:r>
              <a:rPr lang="ru-RU" sz="1400" dirty="0">
                <a:solidFill>
                  <a:schemeClr val="bg1"/>
                </a:solidFill>
              </a:rPr>
              <a:t> форм. Характеристики </a:t>
            </a:r>
            <a:r>
              <a:rPr lang="ru-RU" sz="1400" dirty="0" err="1">
                <a:solidFill>
                  <a:schemeClr val="bg1"/>
                </a:solidFill>
              </a:rPr>
              <a:t>моделі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багатогранні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узагальнені</a:t>
            </a:r>
            <a:r>
              <a:rPr lang="ru-RU" sz="1400" dirty="0">
                <a:solidFill>
                  <a:schemeClr val="bg1"/>
                </a:solidFill>
              </a:rPr>
              <a:t> – „</a:t>
            </a:r>
            <a:r>
              <a:rPr lang="ru-RU" sz="1400" u="sng" dirty="0">
                <a:solidFill>
                  <a:schemeClr val="bg1"/>
                </a:solidFill>
              </a:rPr>
              <a:t>Портрет Нерона”,</a:t>
            </a:r>
          </a:p>
          <a:p>
            <a:pPr>
              <a:buNone/>
            </a:pPr>
            <a:r>
              <a:rPr lang="ru-RU" sz="1400" u="sng" dirty="0">
                <a:solidFill>
                  <a:schemeClr val="bg1"/>
                </a:solidFill>
              </a:rPr>
              <a:t>„Портрет римлянки</a:t>
            </a:r>
            <a:r>
              <a:rPr lang="ru-RU" sz="1400" dirty="0">
                <a:solidFill>
                  <a:schemeClr val="bg1"/>
                </a:solidFill>
              </a:rPr>
              <a:t>”.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Br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963" y="3908254"/>
            <a:ext cx="1966089" cy="2617090"/>
          </a:xfrm>
          <a:prstGeom prst="rect">
            <a:avLst/>
          </a:prstGeom>
        </p:spPr>
      </p:pic>
      <p:pic>
        <p:nvPicPr>
          <p:cNvPr id="5" name="Рисунок 4" descr="nero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501008"/>
            <a:ext cx="2112982" cy="31184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 numCol="2">
            <a:normAutofit/>
          </a:bodyPr>
          <a:lstStyle/>
          <a:p>
            <a:r>
              <a:rPr lang="ru-RU" sz="1400" b="1" dirty="0" err="1">
                <a:solidFill>
                  <a:schemeClr val="bg1"/>
                </a:solidFill>
              </a:rPr>
              <a:t>Живопис</a:t>
            </a:r>
            <a:r>
              <a:rPr lang="ru-RU" sz="1400" b="1" dirty="0">
                <a:solidFill>
                  <a:schemeClr val="bg1"/>
                </a:solidFill>
              </a:rPr>
              <a:t> та </a:t>
            </a:r>
            <a:r>
              <a:rPr lang="ru-RU" sz="1400" b="1" dirty="0" err="1">
                <a:solidFill>
                  <a:schemeClr val="bg1"/>
                </a:solidFill>
              </a:rPr>
              <a:t>мозаїка</a:t>
            </a:r>
            <a:r>
              <a:rPr lang="ru-RU" sz="1400" b="1" dirty="0">
                <a:solidFill>
                  <a:schemeClr val="bg1"/>
                </a:solidFill>
              </a:rPr>
              <a:t>: </a:t>
            </a:r>
            <a:r>
              <a:rPr lang="ru-RU" sz="1400" dirty="0">
                <a:solidFill>
                  <a:schemeClr val="bg1"/>
                </a:solidFill>
              </a:rPr>
              <a:t>в </a:t>
            </a:r>
            <a:r>
              <a:rPr lang="ru-RU" sz="1400" dirty="0" err="1">
                <a:solidFill>
                  <a:schemeClr val="bg1"/>
                </a:solidFill>
              </a:rPr>
              <a:t>епоху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Римської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імперії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високого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розвитку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досягли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мистецтво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мозаїки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декоративний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розпис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тісно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пов’язані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архітектурою</a:t>
            </a:r>
            <a:r>
              <a:rPr lang="ru-RU" sz="1400" dirty="0">
                <a:solidFill>
                  <a:schemeClr val="bg1"/>
                </a:solidFill>
              </a:rPr>
              <a:t>. До </a:t>
            </a:r>
            <a:r>
              <a:rPr lang="ru-RU" sz="1400" dirty="0" err="1">
                <a:solidFill>
                  <a:schemeClr val="bg1"/>
                </a:solidFill>
              </a:rPr>
              <a:t>видатних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творів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відносять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мозаїчні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підлоги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багатих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будинках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відкриті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під</a:t>
            </a:r>
            <a:r>
              <a:rPr lang="ru-RU" sz="1400" dirty="0">
                <a:solidFill>
                  <a:schemeClr val="bg1"/>
                </a:solidFill>
              </a:rPr>
              <a:t> час </a:t>
            </a:r>
            <a:r>
              <a:rPr lang="ru-RU" sz="1400" dirty="0" err="1">
                <a:solidFill>
                  <a:schemeClr val="bg1"/>
                </a:solidFill>
              </a:rPr>
              <a:t>розкопок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міста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Помпеї</a:t>
            </a:r>
            <a:r>
              <a:rPr lang="ru-RU" sz="1400" dirty="0">
                <a:solidFill>
                  <a:schemeClr val="bg1"/>
                </a:solidFill>
              </a:rPr>
              <a:t>, яке </a:t>
            </a:r>
            <a:r>
              <a:rPr lang="ru-RU" sz="1400" dirty="0" err="1">
                <a:solidFill>
                  <a:schemeClr val="bg1"/>
                </a:solidFill>
              </a:rPr>
              <a:t>загинуло</a:t>
            </a:r>
            <a:r>
              <a:rPr lang="ru-RU" sz="1400" dirty="0">
                <a:solidFill>
                  <a:schemeClr val="bg1"/>
                </a:solidFill>
              </a:rPr>
              <a:t> у 79 р. н.е. На </a:t>
            </a:r>
            <a:r>
              <a:rPr lang="ru-RU" sz="1400" dirty="0" err="1">
                <a:solidFill>
                  <a:schemeClr val="bg1"/>
                </a:solidFill>
              </a:rPr>
              <a:t>цих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мозаїках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зображені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мандрівні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музиканти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актори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півні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б’ються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філософи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які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ведуть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бесіди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кішка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куропаткою в зубах, </a:t>
            </a:r>
            <a:r>
              <a:rPr lang="ru-RU" sz="1400" dirty="0" err="1">
                <a:solidFill>
                  <a:schemeClr val="bg1"/>
                </a:solidFill>
              </a:rPr>
              <a:t>жителі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морських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глибин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Найцікавіша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мозаїка</a:t>
            </a:r>
            <a:r>
              <a:rPr lang="ru-RU" sz="1400" dirty="0">
                <a:solidFill>
                  <a:schemeClr val="bg1"/>
                </a:solidFill>
              </a:rPr>
              <a:t>, яка </a:t>
            </a:r>
            <a:r>
              <a:rPr lang="ru-RU" sz="1400" dirty="0" err="1">
                <a:solidFill>
                  <a:schemeClr val="bg1"/>
                </a:solidFill>
              </a:rPr>
              <a:t>відноситься</a:t>
            </a:r>
            <a:r>
              <a:rPr lang="ru-RU" sz="1400" dirty="0">
                <a:solidFill>
                  <a:schemeClr val="bg1"/>
                </a:solidFill>
              </a:rPr>
              <a:t> до 1 ст. до н.е. </a:t>
            </a:r>
            <a:r>
              <a:rPr lang="ru-RU" sz="1400" dirty="0" err="1">
                <a:solidFill>
                  <a:schemeClr val="bg1"/>
                </a:solidFill>
              </a:rPr>
              <a:t>зображає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історичну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подію</a:t>
            </a:r>
            <a:r>
              <a:rPr lang="ru-RU" sz="1400" dirty="0">
                <a:solidFill>
                  <a:schemeClr val="bg1"/>
                </a:solidFill>
              </a:rPr>
              <a:t> - битву </a:t>
            </a:r>
            <a:r>
              <a:rPr lang="ru-RU" sz="1400" dirty="0" err="1">
                <a:solidFill>
                  <a:schemeClr val="bg1"/>
                </a:solidFill>
              </a:rPr>
              <a:t>Олександра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Македонського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перським</a:t>
            </a:r>
            <a:r>
              <a:rPr lang="ru-RU" sz="1400" dirty="0">
                <a:solidFill>
                  <a:schemeClr val="bg1"/>
                </a:solidFill>
              </a:rPr>
              <a:t> царем </a:t>
            </a:r>
            <a:r>
              <a:rPr lang="ru-RU" sz="1400" dirty="0" err="1">
                <a:solidFill>
                  <a:schemeClr val="bg1"/>
                </a:solidFill>
              </a:rPr>
              <a:t>Дарієм</a:t>
            </a:r>
            <a:r>
              <a:rPr lang="ru-RU" sz="1400" dirty="0">
                <a:solidFill>
                  <a:schemeClr val="bg1"/>
                </a:solidFill>
              </a:rPr>
              <a:t>. Вона </a:t>
            </a:r>
            <a:r>
              <a:rPr lang="ru-RU" sz="1400" dirty="0" err="1">
                <a:solidFill>
                  <a:schemeClr val="bg1"/>
                </a:solidFill>
              </a:rPr>
              <a:t>займає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площу</a:t>
            </a:r>
            <a:r>
              <a:rPr lang="ru-RU" sz="1400" dirty="0">
                <a:solidFill>
                  <a:schemeClr val="bg1"/>
                </a:solidFill>
              </a:rPr>
              <a:t> 15 </a:t>
            </a:r>
            <a:r>
              <a:rPr lang="ru-RU" sz="1400" dirty="0" err="1">
                <a:solidFill>
                  <a:schemeClr val="bg1"/>
                </a:solidFill>
              </a:rPr>
              <a:t>метрів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dirty="0" err="1">
                <a:solidFill>
                  <a:schemeClr val="bg1"/>
                </a:solidFill>
              </a:rPr>
              <a:t>квадратних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складена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1 </a:t>
            </a:r>
            <a:r>
              <a:rPr lang="ru-RU" sz="1400" dirty="0" err="1">
                <a:solidFill>
                  <a:schemeClr val="bg1"/>
                </a:solidFill>
              </a:rPr>
              <a:t>млн</a:t>
            </a:r>
            <a:r>
              <a:rPr lang="ru-RU" sz="1400" dirty="0">
                <a:solidFill>
                  <a:schemeClr val="bg1"/>
                </a:solidFill>
              </a:rPr>
              <a:t> 500 тис </a:t>
            </a:r>
            <a:r>
              <a:rPr lang="ru-RU" sz="1400" dirty="0" err="1">
                <a:solidFill>
                  <a:schemeClr val="bg1"/>
                </a:solidFill>
              </a:rPr>
              <a:t>кубиків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гірських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порід</a:t>
            </a:r>
            <a:r>
              <a:rPr lang="ru-RU" sz="1400" dirty="0">
                <a:solidFill>
                  <a:schemeClr val="bg1"/>
                </a:solidFill>
              </a:rPr>
              <a:t>. Художник </a:t>
            </a:r>
            <a:r>
              <a:rPr lang="ru-RU" sz="1400" dirty="0" err="1">
                <a:solidFill>
                  <a:schemeClr val="bg1"/>
                </a:solidFill>
              </a:rPr>
              <a:t>вміло</a:t>
            </a:r>
            <a:r>
              <a:rPr lang="ru-RU" sz="1400" dirty="0">
                <a:solidFill>
                  <a:schemeClr val="bg1"/>
                </a:solidFill>
              </a:rPr>
              <a:t> передав </a:t>
            </a:r>
            <a:r>
              <a:rPr lang="ru-RU" sz="1400" dirty="0" err="1">
                <a:solidFill>
                  <a:schemeClr val="bg1"/>
                </a:solidFill>
              </a:rPr>
              <a:t>грізне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напруження</a:t>
            </a:r>
            <a:r>
              <a:rPr lang="ru-RU" sz="1400" dirty="0">
                <a:solidFill>
                  <a:schemeClr val="bg1"/>
                </a:solidFill>
              </a:rPr>
              <a:t> бою, </a:t>
            </a:r>
            <a:r>
              <a:rPr lang="ru-RU" sz="1400" dirty="0" err="1">
                <a:solidFill>
                  <a:schemeClr val="bg1"/>
                </a:solidFill>
              </a:rPr>
              <a:t>виразні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обличчя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воїнів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блиск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зброї</a:t>
            </a:r>
            <a:r>
              <a:rPr lang="ru-RU" sz="1400" dirty="0">
                <a:solidFill>
                  <a:schemeClr val="bg1"/>
                </a:solidFill>
              </a:rPr>
              <a:t>. Складна </a:t>
            </a:r>
            <a:r>
              <a:rPr lang="ru-RU" sz="1400" dirty="0" err="1">
                <a:solidFill>
                  <a:schemeClr val="bg1"/>
                </a:solidFill>
              </a:rPr>
              <a:t>композиція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використання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сміливих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ракурсів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краса колориту </a:t>
            </a:r>
            <a:r>
              <a:rPr lang="ru-RU" sz="1400" dirty="0" err="1">
                <a:solidFill>
                  <a:schemeClr val="bg1"/>
                </a:solidFill>
              </a:rPr>
              <a:t>говорять</a:t>
            </a:r>
            <a:r>
              <a:rPr lang="ru-RU" sz="1400" dirty="0">
                <a:solidFill>
                  <a:schemeClr val="bg1"/>
                </a:solidFill>
              </a:rPr>
              <a:t> про великий талант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тонкий смак художника.</a:t>
            </a:r>
          </a:p>
          <a:p>
            <a:r>
              <a:rPr lang="ru-RU" sz="1400" dirty="0">
                <a:solidFill>
                  <a:schemeClr val="bg1"/>
                </a:solidFill>
              </a:rPr>
              <a:t>         </a:t>
            </a:r>
            <a:r>
              <a:rPr lang="ru-RU" sz="1400" dirty="0" err="1">
                <a:solidFill>
                  <a:schemeClr val="bg1"/>
                </a:solidFill>
              </a:rPr>
              <a:t>Монументально-декоративний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живопис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пройшов</a:t>
            </a:r>
            <a:r>
              <a:rPr lang="ru-RU" sz="1400" dirty="0">
                <a:solidFill>
                  <a:schemeClr val="bg1"/>
                </a:solidFill>
              </a:rPr>
              <a:t> у </a:t>
            </a:r>
            <a:r>
              <a:rPr lang="ru-RU" sz="1400" dirty="0" err="1">
                <a:solidFill>
                  <a:schemeClr val="bg1"/>
                </a:solidFill>
              </a:rPr>
              <a:t>своєму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розвитку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такі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стилі</a:t>
            </a:r>
            <a:r>
              <a:rPr lang="ru-RU" sz="1400" dirty="0">
                <a:solidFill>
                  <a:schemeClr val="bg1"/>
                </a:solidFill>
              </a:rPr>
              <a:t>:</a:t>
            </a:r>
          </a:p>
          <a:p>
            <a:r>
              <a:rPr lang="ru-RU" sz="1400" dirty="0">
                <a:solidFill>
                  <a:schemeClr val="bg1"/>
                </a:solidFill>
              </a:rPr>
              <a:t>1.     </a:t>
            </a:r>
            <a:r>
              <a:rPr lang="ru-RU" sz="1400" u="sng" dirty="0" err="1">
                <a:solidFill>
                  <a:schemeClr val="bg1"/>
                </a:solidFill>
              </a:rPr>
              <a:t>Інкрустаційний</a:t>
            </a:r>
            <a:r>
              <a:rPr lang="ru-RU" sz="1400" dirty="0">
                <a:solidFill>
                  <a:schemeClr val="bg1"/>
                </a:solidFill>
              </a:rPr>
              <a:t> (2 ст. до н.е.) – </a:t>
            </a:r>
            <a:r>
              <a:rPr lang="ru-RU" sz="1400" dirty="0" err="1">
                <a:solidFill>
                  <a:schemeClr val="bg1"/>
                </a:solidFill>
              </a:rPr>
              <a:t>імітує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облицювання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мармуром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зі</a:t>
            </a:r>
            <a:r>
              <a:rPr lang="ru-RU" sz="1400" dirty="0">
                <a:solidFill>
                  <a:schemeClr val="bg1"/>
                </a:solidFill>
              </a:rPr>
              <a:t> штукатурки </a:t>
            </a:r>
            <a:r>
              <a:rPr lang="ru-RU" sz="1400" dirty="0" err="1">
                <a:solidFill>
                  <a:schemeClr val="bg1"/>
                </a:solidFill>
              </a:rPr>
              <a:t>виконували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архітектурні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деталі</a:t>
            </a:r>
            <a:r>
              <a:rPr lang="ru-RU" sz="1400" dirty="0">
                <a:solidFill>
                  <a:schemeClr val="bg1"/>
                </a:solidFill>
              </a:rPr>
              <a:t> (</a:t>
            </a:r>
            <a:r>
              <a:rPr lang="ru-RU" sz="1400" dirty="0" err="1">
                <a:solidFill>
                  <a:schemeClr val="bg1"/>
                </a:solidFill>
              </a:rPr>
              <a:t>карнизи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пілястри</a:t>
            </a:r>
            <a:r>
              <a:rPr lang="ru-RU" sz="1400" dirty="0">
                <a:solidFill>
                  <a:schemeClr val="bg1"/>
                </a:solidFill>
              </a:rPr>
              <a:t>)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розписували</a:t>
            </a:r>
            <a:r>
              <a:rPr lang="ru-RU" sz="1400" dirty="0">
                <a:solidFill>
                  <a:schemeClr val="bg1"/>
                </a:solidFill>
              </a:rPr>
              <a:t>;</a:t>
            </a:r>
          </a:p>
          <a:p>
            <a:r>
              <a:rPr lang="ru-RU" sz="1400" dirty="0">
                <a:solidFill>
                  <a:schemeClr val="bg1"/>
                </a:solidFill>
              </a:rPr>
              <a:t>2.     </a:t>
            </a:r>
            <a:r>
              <a:rPr lang="ru-RU" sz="1400" u="sng" dirty="0" err="1">
                <a:solidFill>
                  <a:schemeClr val="bg1"/>
                </a:solidFill>
              </a:rPr>
              <a:t>Помпеянський</a:t>
            </a:r>
            <a:r>
              <a:rPr lang="ru-RU" sz="1400" dirty="0">
                <a:solidFill>
                  <a:schemeClr val="bg1"/>
                </a:solidFill>
              </a:rPr>
              <a:t> (80-ті </a:t>
            </a:r>
            <a:r>
              <a:rPr lang="ru-RU" sz="1400" dirty="0" err="1">
                <a:solidFill>
                  <a:schemeClr val="bg1"/>
                </a:solidFill>
              </a:rPr>
              <a:t>рр</a:t>
            </a:r>
            <a:r>
              <a:rPr lang="ru-RU" sz="1400" dirty="0">
                <a:solidFill>
                  <a:schemeClr val="bg1"/>
                </a:solidFill>
              </a:rPr>
              <a:t>. до н.е. – 20-ті </a:t>
            </a:r>
            <a:r>
              <a:rPr lang="ru-RU" sz="1400" dirty="0" err="1">
                <a:solidFill>
                  <a:schemeClr val="bg1"/>
                </a:solidFill>
              </a:rPr>
              <a:t>рр</a:t>
            </a:r>
            <a:r>
              <a:rPr lang="ru-RU" sz="1400" dirty="0">
                <a:solidFill>
                  <a:schemeClr val="bg1"/>
                </a:solidFill>
              </a:rPr>
              <a:t>. 1 ст. до н.е.) – </a:t>
            </a:r>
            <a:r>
              <a:rPr lang="ru-RU" sz="1400" dirty="0" err="1">
                <a:solidFill>
                  <a:schemeClr val="bg1"/>
                </a:solidFill>
              </a:rPr>
              <a:t>стіни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розчленялись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ілюзорно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виконаними</a:t>
            </a:r>
            <a:r>
              <a:rPr lang="ru-RU" sz="1400" dirty="0">
                <a:solidFill>
                  <a:schemeClr val="bg1"/>
                </a:solidFill>
              </a:rPr>
              <a:t> колонами, </a:t>
            </a:r>
            <a:r>
              <a:rPr lang="ru-RU" sz="1400" dirty="0" err="1">
                <a:solidFill>
                  <a:schemeClr val="bg1"/>
                </a:solidFill>
              </a:rPr>
              <a:t>пілястрами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нішами</a:t>
            </a:r>
            <a:r>
              <a:rPr lang="ru-RU" sz="1400" dirty="0">
                <a:solidFill>
                  <a:schemeClr val="bg1"/>
                </a:solidFill>
              </a:rPr>
              <a:t>, портиками;</a:t>
            </a:r>
          </a:p>
          <a:p>
            <a:r>
              <a:rPr lang="ru-RU" sz="1400" dirty="0">
                <a:solidFill>
                  <a:schemeClr val="bg1"/>
                </a:solidFill>
              </a:rPr>
              <a:t>3.     </a:t>
            </a:r>
            <a:r>
              <a:rPr lang="ru-RU" sz="1400" u="sng" dirty="0" err="1">
                <a:solidFill>
                  <a:schemeClr val="bg1"/>
                </a:solidFill>
              </a:rPr>
              <a:t>Орієнталізуючий</a:t>
            </a:r>
            <a:r>
              <a:rPr lang="ru-RU" sz="1400" dirty="0">
                <a:solidFill>
                  <a:schemeClr val="bg1"/>
                </a:solidFill>
              </a:rPr>
              <a:t> (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кінця</a:t>
            </a:r>
            <a:r>
              <a:rPr lang="ru-RU" sz="1400" dirty="0">
                <a:solidFill>
                  <a:schemeClr val="bg1"/>
                </a:solidFill>
              </a:rPr>
              <a:t> 1 ст. до н.е.) – на </a:t>
            </a:r>
            <a:r>
              <a:rPr lang="ru-RU" sz="1400" dirty="0" err="1">
                <a:solidFill>
                  <a:schemeClr val="bg1"/>
                </a:solidFill>
              </a:rPr>
              <a:t>стінах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відтворюють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картини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відомих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майстрів</a:t>
            </a:r>
            <a:r>
              <a:rPr lang="ru-RU" sz="1400" dirty="0">
                <a:solidFill>
                  <a:schemeClr val="bg1"/>
                </a:solidFill>
              </a:rPr>
              <a:t>, колони, </a:t>
            </a:r>
            <a:r>
              <a:rPr lang="ru-RU" sz="1400" dirty="0" err="1">
                <a:solidFill>
                  <a:schemeClr val="bg1"/>
                </a:solidFill>
              </a:rPr>
              <a:t>гірлянди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квіти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орнаменти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r>
              <a:rPr lang="ru-RU" sz="1400" dirty="0">
                <a:solidFill>
                  <a:schemeClr val="bg1"/>
                </a:solidFill>
              </a:rPr>
              <a:t>4.     </a:t>
            </a:r>
            <a:r>
              <a:rPr lang="ru-RU" sz="1400" u="sng" dirty="0" err="1">
                <a:solidFill>
                  <a:schemeClr val="bg1"/>
                </a:solidFill>
              </a:rPr>
              <a:t>Декоративний</a:t>
            </a:r>
            <a:r>
              <a:rPr lang="ru-RU" sz="1400" dirty="0">
                <a:solidFill>
                  <a:schemeClr val="bg1"/>
                </a:solidFill>
              </a:rPr>
              <a:t> (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веред. 1 ст. н.е.) – на </a:t>
            </a:r>
            <a:r>
              <a:rPr lang="ru-RU" sz="1400" dirty="0" err="1">
                <a:solidFill>
                  <a:schemeClr val="bg1"/>
                </a:solidFill>
              </a:rPr>
              <a:t>стінах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відтворюють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фасади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палаців</a:t>
            </a:r>
            <a:r>
              <a:rPr lang="ru-RU" sz="1400" dirty="0">
                <a:solidFill>
                  <a:schemeClr val="bg1"/>
                </a:solidFill>
              </a:rPr>
              <a:t>, сади, </a:t>
            </a:r>
            <a:r>
              <a:rPr lang="ru-RU" sz="1400" dirty="0" err="1">
                <a:solidFill>
                  <a:schemeClr val="bg1"/>
                </a:solidFill>
              </a:rPr>
              <a:t>які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видніються</a:t>
            </a:r>
            <a:r>
              <a:rPr lang="ru-RU" sz="1400" dirty="0">
                <a:solidFill>
                  <a:schemeClr val="bg1"/>
                </a:solidFill>
              </a:rPr>
              <a:t> через </a:t>
            </a:r>
            <a:r>
              <a:rPr lang="ru-RU" sz="1400" dirty="0" err="1">
                <a:solidFill>
                  <a:schemeClr val="bg1"/>
                </a:solidFill>
              </a:rPr>
              <a:t>вікна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копії</a:t>
            </a:r>
            <a:r>
              <a:rPr lang="ru-RU" sz="1400" dirty="0">
                <a:solidFill>
                  <a:schemeClr val="bg1"/>
                </a:solidFill>
              </a:rPr>
              <a:t> картин.</a:t>
            </a:r>
          </a:p>
          <a:p>
            <a:r>
              <a:rPr lang="ru-RU" sz="1400" dirty="0" err="1">
                <a:solidFill>
                  <a:schemeClr val="bg1"/>
                </a:solidFill>
              </a:rPr>
              <a:t>Справжнім</a:t>
            </a:r>
            <a:r>
              <a:rPr lang="ru-RU" sz="1400" dirty="0">
                <a:solidFill>
                  <a:schemeClr val="bg1"/>
                </a:solidFill>
              </a:rPr>
              <a:t> шедевром </a:t>
            </a:r>
            <a:r>
              <a:rPr lang="ru-RU" sz="1400" dirty="0" err="1">
                <a:solidFill>
                  <a:schemeClr val="bg1"/>
                </a:solidFill>
              </a:rPr>
              <a:t>розпису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є</a:t>
            </a:r>
            <a:r>
              <a:rPr lang="ru-RU" sz="1400" dirty="0">
                <a:solidFill>
                  <a:schemeClr val="bg1"/>
                </a:solidFill>
              </a:rPr>
              <a:t>, так звана, </a:t>
            </a:r>
            <a:r>
              <a:rPr lang="ru-RU" sz="1400" u="sng" dirty="0" err="1">
                <a:solidFill>
                  <a:schemeClr val="bg1"/>
                </a:solidFill>
              </a:rPr>
              <a:t>вілла</a:t>
            </a:r>
            <a:r>
              <a:rPr lang="ru-RU" sz="1400" u="sng" dirty="0">
                <a:solidFill>
                  <a:schemeClr val="bg1"/>
                </a:solidFill>
              </a:rPr>
              <a:t> </a:t>
            </a:r>
            <a:r>
              <a:rPr lang="ru-RU" sz="1400" u="sng" dirty="0" err="1">
                <a:solidFill>
                  <a:schemeClr val="bg1"/>
                </a:solidFill>
              </a:rPr>
              <a:t>Містерій</a:t>
            </a:r>
            <a:r>
              <a:rPr lang="ru-RU" sz="1400" dirty="0">
                <a:solidFill>
                  <a:schemeClr val="bg1"/>
                </a:solidFill>
              </a:rPr>
              <a:t>, яка </a:t>
            </a:r>
            <a:r>
              <a:rPr lang="ru-RU" sz="1400" dirty="0" err="1">
                <a:solidFill>
                  <a:schemeClr val="bg1"/>
                </a:solidFill>
              </a:rPr>
              <a:t>дістала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назву</a:t>
            </a:r>
            <a:r>
              <a:rPr lang="ru-RU" sz="1400" dirty="0">
                <a:solidFill>
                  <a:schemeClr val="bg1"/>
                </a:solidFill>
              </a:rPr>
              <a:t> за сюжетами фресок, </a:t>
            </a:r>
            <a:r>
              <a:rPr lang="ru-RU" sz="1400" dirty="0" err="1">
                <a:solidFill>
                  <a:schemeClr val="bg1"/>
                </a:solidFill>
              </a:rPr>
              <a:t>які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зображають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сцени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таїнств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пов’язаних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посвяченням</a:t>
            </a:r>
            <a:r>
              <a:rPr lang="ru-RU" sz="1400" dirty="0">
                <a:solidFill>
                  <a:schemeClr val="bg1"/>
                </a:solidFill>
              </a:rPr>
              <a:t> в культ бога </a:t>
            </a:r>
            <a:r>
              <a:rPr lang="ru-RU" sz="1400" dirty="0" err="1">
                <a:solidFill>
                  <a:schemeClr val="bg1"/>
                </a:solidFill>
              </a:rPr>
              <a:t>Діоніса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Фрески Вилли містері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860032" y="2852936"/>
            <a:ext cx="2882240" cy="1678905"/>
          </a:xfrm>
          <a:prstGeom prst="rect">
            <a:avLst/>
          </a:prstGeom>
        </p:spPr>
      </p:pic>
      <p:pic>
        <p:nvPicPr>
          <p:cNvPr id="5" name="Рисунок 4" descr="подружж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1355" y="4493146"/>
            <a:ext cx="2782645" cy="2364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80920" cy="6264696"/>
          </a:xfrm>
        </p:spPr>
        <p:txBody>
          <a:bodyPr numCol="2">
            <a:normAutofit fontScale="25000" lnSpcReduction="20000"/>
          </a:bodyPr>
          <a:lstStyle/>
          <a:p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Античність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запроваджена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на­уці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спільна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греко-римської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Хронологічні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рамки античного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умовні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кріто-мікенської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цивілізації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(ІІ тис. до н.е.) до </a:t>
            </a:r>
            <a:r>
              <a:rPr lang="en-US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–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варварської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навали в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Європу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Римської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(476 р.).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античної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епохи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поділяється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фази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нашаровуються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одна на одну, -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грецьку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римську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античність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Антична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міфологічний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ха­рактер.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того, вона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поглинає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опрацьовує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лад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розріз­нені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племінні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міфи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поєднуючи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єдину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релігійно-міфологічну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систему.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Головними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галузями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грецької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філософія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мис­тецтво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визрівають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міфології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користуються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образами,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змістовного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міфології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Найвищого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розквіту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Античної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Греції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досягає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соро­кові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тридцяті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en-US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до н.е. Цей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кульмінацією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роз­квіту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Афін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відбудовано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Акрополь,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ввійшли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Парфенон, храм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Ніки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Аптерос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Ерехтейон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Римська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античність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запозичує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гре­цької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Античного Риму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охвачує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до н.е. по </a:t>
            </a:r>
            <a:r>
              <a:rPr lang="en-US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н.е., коли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паралельно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процвітанням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елліністичних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зростала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військова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міць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Риму.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Карфагена в 146 р. до н.е.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переломною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подією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часу Рим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завоював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Грецію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Гордий Рим,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непохитний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суворий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схилив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голову перед великою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грецькою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культурою.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римлян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бідними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Рим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сприйняв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аси­мілював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весь пантеон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грецьких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божеств, давши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Римська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самого початку несла у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зерна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занепаду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коли Рим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знаходився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зеніті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Пізньої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рес­публіки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Ранньої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Августа (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ст. до н.е. –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І ст. н.е.),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Антонінах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ст.), у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зовнішньої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ефектності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аніж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справжньої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величі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Велич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Риму штучно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підтриму­валася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багнетами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легіонерів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Опанувавши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грецьку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культуру,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римляни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збагатили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чудовими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відкриттями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будівельної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Римляни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першими стали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будівництві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міцний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водонепроникний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матері­ал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римський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бетон, створили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вдосконалили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систему великих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цегли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бетону, широко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використо­вували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грецькими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ордерами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архітектурні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 арка,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склепіння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купол.</a:t>
            </a:r>
          </a:p>
          <a:p>
            <a:pPr>
              <a:buNone/>
            </a:pPr>
            <a:r>
              <a:rPr lang="en-US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проголошенням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Римської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(І-</a:t>
            </a:r>
            <a:r>
              <a:rPr lang="en-US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н.е.) перед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мисте­цтвом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поставлено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возвеличення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пра­вителя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прославлення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Римське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образотворче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формувалося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тісній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взає­модії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етруського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наслідувало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виробило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sz="5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352928" cy="6480720"/>
          </a:xfrm>
        </p:spPr>
        <p:txBody>
          <a:bodyPr numCol="2">
            <a:normAutofit fontScale="47500" lnSpcReduction="20000"/>
          </a:bodyPr>
          <a:lstStyle/>
          <a:p>
            <a:pPr>
              <a:buNone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III-II 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тис. до н. е.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острови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узбережжя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Егейського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моря стали ареною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своєрідних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культур. Особливо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вирізнялися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острів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Крит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Мікени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північно-східній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півострова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Пелопонес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Відкрили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крито-мікенську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цивілізацію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археологічні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розкопки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Артура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Еванса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Генріха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Шлімана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XIX-XX 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</a:t>
            </a:r>
          </a:p>
          <a:p>
            <a:pPr>
              <a:buNone/>
            </a:pPr>
            <a:r>
              <a:rPr lang="en-US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острові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Крит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існувало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самостійних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Кносс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Фест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Тіліс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.), в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тис. року до н. е.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з’являються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палаци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критської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східних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палаців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відрізняло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складне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внутрішнє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поєднанні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комфортом ("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критські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лабіринти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"), система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спеціальної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вентиляції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високохудожній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стінний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живопис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будувалися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культових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обрядів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алтарі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палаців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"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священних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гаях".</a:t>
            </a:r>
          </a:p>
          <a:p>
            <a:pPr>
              <a:buNone/>
            </a:pPr>
            <a:r>
              <a:rPr lang="en-US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до н. е.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критські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палаці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зруйнували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варварські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племена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ахейців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підвищується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культурний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центр –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ахейське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Мікени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Вищого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мікенська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 </a:t>
            </a:r>
            <a:r>
              <a:rPr lang="ru-RU" sz="29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досягла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XVI-XIII </a:t>
            </a: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до н. е.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Вона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запозичила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критських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лінійне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письмо,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техніку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вазового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розпису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настінного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релігійного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культу. Разом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мікенська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відрізнялася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критської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Палаци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монументальних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захищених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міцними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кам’яними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стінами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циклопічної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кладки. Центральна зала палацу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священним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вогнем (мегарон)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прототипом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грецьких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храмів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Монументальність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характерна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мікенської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скульптури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Левові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ворота в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Мікенах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усипальниці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царів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en-US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до н. е.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мікенська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цивілізація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закінчила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ударами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дорійців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Вона стала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об’єднуючою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ланкою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культурами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стародавніх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східних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цивілізацій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культурою античного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короткочасного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темних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віків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в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Греції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розрізнених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племен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єдина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грецька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народність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Історичним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підтвердженням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Гомера "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Іліада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та "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Одіссея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(тому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героїчним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гомерівським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зв’язані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Троянською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війною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поверненням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Одіссея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Ітаки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Давньогрецький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епос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тісно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пов’язаний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міфологією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поширеними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релігійними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уявленнями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характерно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політеїзму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сформувався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своєрідний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міфологічний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світогляд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простежується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поклоніння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тваринам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рослинам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антропоморфізму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обожнення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богів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прекрасних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безсмертних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людей).</a:t>
            </a:r>
          </a:p>
          <a:p>
            <a:pPr>
              <a:buNone/>
            </a:pPr>
            <a:r>
              <a:rPr lang="en-US" dirty="0"/>
              <a:t>       </a:t>
            </a:r>
            <a:endParaRPr lang="ru-RU" dirty="0"/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725144"/>
            <a:ext cx="3171825" cy="1438275"/>
          </a:xfrm>
          <a:prstGeom prst="rect">
            <a:avLst/>
          </a:prstGeom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4755"/>
            <a:ext cx="2123728" cy="14132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336704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олімпійських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богів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належали: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Зевс –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бог-громовержець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дружина Гера – богиня неба,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Посейдон – бог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річок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Аїд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бог царства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мертвих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Деметра –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покровителька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землеробства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Афіна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богиня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мудрості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Аполлон – бог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Діоніс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бог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виноробства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Артеміда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богиня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полювання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Гефест – бог ремесла.</a:t>
            </a:r>
          </a:p>
          <a:p>
            <a:endParaRPr lang="ru-RU" dirty="0"/>
          </a:p>
        </p:txBody>
      </p:sp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8640"/>
            <a:ext cx="2304256" cy="2877454"/>
          </a:xfrm>
          <a:prstGeom prst="rect">
            <a:avLst/>
          </a:prstGeom>
        </p:spPr>
      </p:pic>
      <p:pic>
        <p:nvPicPr>
          <p:cNvPr id="6" name="Рисунок 5" descr="Без названия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0"/>
            <a:ext cx="1726979" cy="2969192"/>
          </a:xfrm>
          <a:prstGeom prst="rect">
            <a:avLst/>
          </a:prstGeom>
        </p:spPr>
      </p:pic>
      <p:pic>
        <p:nvPicPr>
          <p:cNvPr id="7" name="Рисунок 6" descr="Без названия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140968"/>
            <a:ext cx="2506960" cy="2506960"/>
          </a:xfrm>
          <a:prstGeom prst="rect">
            <a:avLst/>
          </a:prstGeom>
        </p:spPr>
      </p:pic>
      <p:pic>
        <p:nvPicPr>
          <p:cNvPr id="8" name="Рисунок 7" descr="Без названия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140968"/>
            <a:ext cx="2411140" cy="2532247"/>
          </a:xfrm>
          <a:prstGeom prst="rect">
            <a:avLst/>
          </a:prstGeom>
        </p:spPr>
      </p:pic>
      <p:pic>
        <p:nvPicPr>
          <p:cNvPr id="9" name="Рисунок 8" descr="imgonline-com-ua-resize-jqbtqgzum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3429000"/>
            <a:ext cx="3035238" cy="20234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2174698" cy="2800747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836712"/>
            <a:ext cx="3177134" cy="2133550"/>
          </a:xfrm>
          <a:prstGeom prst="rect">
            <a:avLst/>
          </a:prstGeom>
        </p:spPr>
      </p:pic>
      <p:pic>
        <p:nvPicPr>
          <p:cNvPr id="6" name="Рисунок 5" descr="Dion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60648"/>
            <a:ext cx="2841104" cy="2841104"/>
          </a:xfrm>
          <a:prstGeom prst="rect">
            <a:avLst/>
          </a:prstGeom>
        </p:spPr>
      </p:pic>
      <p:pic>
        <p:nvPicPr>
          <p:cNvPr id="7" name="Рисунок 6" descr="artemida-grecheskaya-boginya-oho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284984"/>
            <a:ext cx="2232248" cy="3244655"/>
          </a:xfrm>
          <a:prstGeom prst="rect">
            <a:avLst/>
          </a:prstGeom>
        </p:spPr>
      </p:pic>
      <p:pic>
        <p:nvPicPr>
          <p:cNvPr id="8" name="Рисунок 7" descr="Без названия (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356992"/>
            <a:ext cx="2541294" cy="29303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Греки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уславилися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мистецтвом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скульптура,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художнього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Давньої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Греції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справили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величезний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європейської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Давньогрецьке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класичним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досконалим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зразковим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Житлові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будинки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греків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скромними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вони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дбали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красу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стадіонів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грек проводив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часу. На жаль,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грецькі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пам'ятки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дійшли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нас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зруйнованому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зруйновані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вражають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нас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красою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досконалими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пропорціями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Греки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гарними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математиками.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Будуючи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додержувалися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правила "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нічого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надміру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правила "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золотої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Грецькі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низькі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Архітектори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вибирали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пропорції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радують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людське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око.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будували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якомусь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підвищенні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штучній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платформі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Прямокутну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будівлю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храму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боків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оточували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мармуровими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колонами — портиком. Портик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робив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храм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прозорим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легким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захищав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Греки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колони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типів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ордерів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дорійські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іонійські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коринфські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дорійські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колони. Вони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суворі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зверху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низу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покриті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жолобками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колони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апітель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Іонійські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колони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Вони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стрункіші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тонші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дорійські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Капітель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іонійської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колони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зроблена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завитків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Прийнято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порівнювати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дорійську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колону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суворим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мужнім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воїном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іонійську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стрункою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ніжною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жінкою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коринфські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колони.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капітелі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робили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кошика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квітами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Нерідко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греки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колон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використовували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кам'яні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статуї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головами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руками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підтримували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дах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карниз.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статуї-колони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чоловіків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називалися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атлантами, у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каріатидами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колон —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дорійські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іонійські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коринфські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атланти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каріатиди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широко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архітекторами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628800"/>
            <a:ext cx="2052811" cy="3421352"/>
          </a:xfrm>
        </p:spPr>
      </p:pic>
      <p:pic>
        <p:nvPicPr>
          <p:cNvPr id="5" name="Рисунок 4" descr="Без названия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3253904" cy="2165325"/>
          </a:xfrm>
          <a:prstGeom prst="rect">
            <a:avLst/>
          </a:prstGeom>
        </p:spPr>
      </p:pic>
      <p:pic>
        <p:nvPicPr>
          <p:cNvPr id="6" name="Рисунок 5" descr="Без названия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980728"/>
            <a:ext cx="3052738" cy="2217008"/>
          </a:xfrm>
          <a:prstGeom prst="rect">
            <a:avLst/>
          </a:prstGeom>
        </p:spPr>
      </p:pic>
      <p:pic>
        <p:nvPicPr>
          <p:cNvPr id="7" name="Рисунок 6" descr="Без названия (1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221088"/>
            <a:ext cx="3177704" cy="2380211"/>
          </a:xfrm>
          <a:prstGeom prst="rect">
            <a:avLst/>
          </a:prstGeom>
        </p:spPr>
      </p:pic>
      <p:pic>
        <p:nvPicPr>
          <p:cNvPr id="8" name="Рисунок 7" descr="Без названия (1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221088"/>
            <a:ext cx="2987824" cy="22408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568000" cy="6336704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У </a:t>
            </a:r>
            <a:r>
              <a:rPr lang="ru-RU" sz="1400" dirty="0" err="1">
                <a:solidFill>
                  <a:schemeClr val="bg1"/>
                </a:solidFill>
              </a:rPr>
              <a:t>Греції</a:t>
            </a:r>
            <a:r>
              <a:rPr lang="ru-RU" sz="1400" dirty="0">
                <a:solidFill>
                  <a:schemeClr val="bg1"/>
                </a:solidFill>
              </a:rPr>
              <a:t> жили </a:t>
            </a:r>
            <a:r>
              <a:rPr lang="ru-RU" sz="1400" dirty="0" err="1">
                <a:solidFill>
                  <a:schemeClr val="bg1"/>
                </a:solidFill>
              </a:rPr>
              <a:t>уславлені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скульптори</a:t>
            </a:r>
            <a:r>
              <a:rPr lang="ru-RU" sz="1400" dirty="0">
                <a:solidFill>
                  <a:schemeClr val="bg1"/>
                </a:solidFill>
              </a:rPr>
              <a:t> — </a:t>
            </a:r>
            <a:r>
              <a:rPr lang="ru-RU" sz="1400" dirty="0" err="1">
                <a:solidFill>
                  <a:schemeClr val="bg1"/>
                </a:solidFill>
              </a:rPr>
              <a:t>Фідій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Мірон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Поліклет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багато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інших</a:t>
            </a:r>
            <a:r>
              <a:rPr lang="ru-RU" sz="1400" dirty="0">
                <a:solidFill>
                  <a:schemeClr val="bg1"/>
                </a:solidFill>
              </a:rPr>
              <a:t>. Вони </a:t>
            </a:r>
            <a:r>
              <a:rPr lang="ru-RU" sz="1400" dirty="0" err="1">
                <a:solidFill>
                  <a:schemeClr val="bg1"/>
                </a:solidFill>
              </a:rPr>
              <a:t>оспівували</a:t>
            </a:r>
            <a:r>
              <a:rPr lang="ru-RU" sz="1400" dirty="0">
                <a:solidFill>
                  <a:schemeClr val="bg1"/>
                </a:solidFill>
              </a:rPr>
              <a:t> красу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людського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тіла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Богів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людей </a:t>
            </a:r>
            <a:r>
              <a:rPr lang="ru-RU" sz="1400" dirty="0" err="1">
                <a:solidFill>
                  <a:schemeClr val="bg1"/>
                </a:solidFill>
              </a:rPr>
              <a:t>зображували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однаково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— </a:t>
            </a:r>
            <a:r>
              <a:rPr lang="ru-RU" sz="1400" dirty="0" err="1">
                <a:solidFill>
                  <a:schemeClr val="bg1"/>
                </a:solidFill>
              </a:rPr>
              <a:t>молодими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сильними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прекрасними</a:t>
            </a:r>
            <a:r>
              <a:rPr lang="ru-RU" sz="1400" dirty="0">
                <a:solidFill>
                  <a:schemeClr val="bg1"/>
                </a:solidFill>
              </a:rPr>
              <a:t>. Греки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вважали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людина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подібна</a:t>
            </a:r>
            <a:r>
              <a:rPr lang="ru-RU" sz="1400" dirty="0">
                <a:solidFill>
                  <a:schemeClr val="bg1"/>
                </a:solidFill>
              </a:rPr>
              <a:t> до </a:t>
            </a:r>
            <a:r>
              <a:rPr lang="ru-RU" sz="1400" dirty="0" err="1">
                <a:solidFill>
                  <a:schemeClr val="bg1"/>
                </a:solidFill>
              </a:rPr>
              <a:t>богів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Статуї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виливали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бронзи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або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висікали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білого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мармуру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Мармурові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статуї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нерідко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розфарбовували</a:t>
            </a:r>
            <a:r>
              <a:rPr lang="ru-RU" sz="1400" dirty="0">
                <a:solidFill>
                  <a:schemeClr val="bg1"/>
                </a:solidFill>
              </a:rPr>
              <a:t>. У храмах,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на майданах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вулицях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грецьких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міст</a:t>
            </a:r>
            <a:r>
              <a:rPr lang="ru-RU" sz="1400" dirty="0">
                <a:solidFill>
                  <a:schemeClr val="bg1"/>
                </a:solidFill>
              </a:rPr>
              <a:t> стояли </a:t>
            </a:r>
            <a:r>
              <a:rPr lang="ru-RU" sz="1400" dirty="0" err="1">
                <a:solidFill>
                  <a:schemeClr val="bg1"/>
                </a:solidFill>
              </a:rPr>
              <a:t>бронзові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мармурові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статуї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богів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видатних</a:t>
            </a:r>
            <a:r>
              <a:rPr lang="ru-RU" sz="1400" dirty="0">
                <a:solidFill>
                  <a:schemeClr val="bg1"/>
                </a:solidFill>
              </a:rPr>
              <a:t> людей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спортсменів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Після</a:t>
            </a:r>
            <a:r>
              <a:rPr lang="ru-RU" sz="1400" dirty="0">
                <a:solidFill>
                  <a:schemeClr val="bg1"/>
                </a:solidFill>
              </a:rPr>
              <a:t> перемоги над персами в </a:t>
            </a:r>
            <a:r>
              <a:rPr lang="ru-RU" sz="1400" dirty="0" err="1">
                <a:solidFill>
                  <a:schemeClr val="bg1"/>
                </a:solidFill>
              </a:rPr>
              <a:t>греко-перських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війнах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греки </a:t>
            </a:r>
            <a:r>
              <a:rPr lang="ru-RU" sz="1400" dirty="0" err="1">
                <a:solidFill>
                  <a:schemeClr val="bg1"/>
                </a:solidFill>
              </a:rPr>
              <a:t>ще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довго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оспівували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мистецтві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мужність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відвагу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міць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воїнів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Скульптори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також</a:t>
            </a:r>
            <a:r>
              <a:rPr lang="ru-RU" sz="1400" dirty="0">
                <a:solidFill>
                  <a:schemeClr val="bg1"/>
                </a:solidFill>
              </a:rPr>
              <a:t> прославляли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переможців</a:t>
            </a:r>
            <a:r>
              <a:rPr lang="ru-RU" sz="1400" dirty="0">
                <a:solidFill>
                  <a:schemeClr val="bg1"/>
                </a:solidFill>
              </a:rPr>
              <a:t> у </a:t>
            </a:r>
            <a:r>
              <a:rPr lang="ru-RU" sz="1400" dirty="0" err="1">
                <a:solidFill>
                  <a:schemeClr val="bg1"/>
                </a:solidFill>
              </a:rPr>
              <a:t>спортивних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змаганнях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Атлетів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зображували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сильними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красивими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Зазвичай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статуї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переможців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замовляли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кошти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міста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від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якого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виступав</a:t>
            </a:r>
            <a:r>
              <a:rPr lang="ru-RU" sz="1400" dirty="0">
                <a:solidFill>
                  <a:schemeClr val="bg1"/>
                </a:solidFill>
              </a:rPr>
              <a:t> спортсмен, </a:t>
            </a:r>
            <a:r>
              <a:rPr lang="ru-RU" sz="1400" dirty="0" err="1">
                <a:solidFill>
                  <a:schemeClr val="bg1"/>
                </a:solidFill>
              </a:rPr>
              <a:t>або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його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власні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Статуї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атлетів</a:t>
            </a:r>
            <a:r>
              <a:rPr lang="ru-RU" sz="1400" dirty="0">
                <a:solidFill>
                  <a:schemeClr val="bg1"/>
                </a:solidFill>
              </a:rPr>
              <a:t> ставили там, де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здобуто</a:t>
            </a:r>
            <a:r>
              <a:rPr lang="ru-RU" sz="1400" dirty="0">
                <a:solidFill>
                  <a:schemeClr val="bg1"/>
                </a:solidFill>
              </a:rPr>
              <a:t> перемогу, </a:t>
            </a:r>
            <a:r>
              <a:rPr lang="ru-RU" sz="1400" dirty="0" err="1">
                <a:solidFill>
                  <a:schemeClr val="bg1"/>
                </a:solidFill>
              </a:rPr>
              <a:t>або</a:t>
            </a:r>
            <a:r>
              <a:rPr lang="ru-RU" sz="1400" dirty="0">
                <a:solidFill>
                  <a:schemeClr val="bg1"/>
                </a:solidFill>
              </a:rPr>
              <a:t> в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його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рідному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місті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Греки </a:t>
            </a:r>
            <a:r>
              <a:rPr lang="ru-RU" sz="1400" dirty="0" err="1">
                <a:solidFill>
                  <a:schemeClr val="bg1"/>
                </a:solidFill>
              </a:rPr>
              <a:t>ніколи</a:t>
            </a:r>
            <a:r>
              <a:rPr lang="ru-RU" sz="1400" dirty="0">
                <a:solidFill>
                  <a:schemeClr val="bg1"/>
                </a:solidFill>
              </a:rPr>
              <a:t> не </a:t>
            </a:r>
            <a:r>
              <a:rPr lang="ru-RU" sz="1400" dirty="0" err="1">
                <a:solidFill>
                  <a:schemeClr val="bg1"/>
                </a:solidFill>
              </a:rPr>
              <a:t>зображали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потворних</a:t>
            </a:r>
            <a:r>
              <a:rPr lang="ru-RU" sz="1400" dirty="0">
                <a:solidFill>
                  <a:schemeClr val="bg1"/>
                </a:solidFill>
              </a:rPr>
              <a:t> людей, вони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вважали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оспівувати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варто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лише</a:t>
            </a:r>
            <a:r>
              <a:rPr lang="ru-RU" sz="1400" dirty="0">
                <a:solidFill>
                  <a:schemeClr val="bg1"/>
                </a:solidFill>
              </a:rPr>
              <a:t> красу.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Скульптор </a:t>
            </a:r>
            <a:r>
              <a:rPr lang="ru-RU" sz="1400" dirty="0" err="1">
                <a:solidFill>
                  <a:schemeClr val="bg1"/>
                </a:solidFill>
              </a:rPr>
              <a:t>Поліклет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запровадив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спеціальні</a:t>
            </a:r>
            <a:r>
              <a:rPr lang="ru-RU" sz="1400" dirty="0">
                <a:solidFill>
                  <a:schemeClr val="bg1"/>
                </a:solidFill>
              </a:rPr>
              <a:t> правила,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за </a:t>
            </a:r>
            <a:r>
              <a:rPr lang="ru-RU" sz="1400" dirty="0" err="1">
                <a:solidFill>
                  <a:schemeClr val="bg1"/>
                </a:solidFill>
              </a:rPr>
              <a:t>якими</a:t>
            </a:r>
            <a:r>
              <a:rPr lang="ru-RU" sz="1400" dirty="0">
                <a:solidFill>
                  <a:schemeClr val="bg1"/>
                </a:solidFill>
              </a:rPr>
              <a:t> треба </a:t>
            </a:r>
            <a:r>
              <a:rPr lang="ru-RU" sz="1400" dirty="0" err="1">
                <a:solidFill>
                  <a:schemeClr val="bg1"/>
                </a:solidFill>
              </a:rPr>
              <a:t>робити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статуї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Пропорції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тіла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мають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бути такими: голова </a:t>
            </a:r>
            <a:r>
              <a:rPr lang="ru-RU" sz="1400" dirty="0" err="1">
                <a:solidFill>
                  <a:schemeClr val="bg1"/>
                </a:solidFill>
              </a:rPr>
              <a:t>чоловіка</a:t>
            </a:r>
            <a:r>
              <a:rPr lang="ru-RU" sz="1400" dirty="0">
                <a:solidFill>
                  <a:schemeClr val="bg1"/>
                </a:solidFill>
              </a:rPr>
              <a:t> повинна </a:t>
            </a:r>
            <a:r>
              <a:rPr lang="ru-RU" sz="1400" dirty="0" err="1">
                <a:solidFill>
                  <a:schemeClr val="bg1"/>
                </a:solidFill>
              </a:rPr>
              <a:t>вкладатись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сім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разів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висоту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фігури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профіль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голови</a:t>
            </a:r>
            <a:r>
              <a:rPr lang="ru-RU" sz="1400" dirty="0">
                <a:solidFill>
                  <a:schemeClr val="bg1"/>
                </a:solidFill>
              </a:rPr>
              <a:t> —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наближатися</a:t>
            </a:r>
            <a:r>
              <a:rPr lang="ru-RU" sz="1400" dirty="0">
                <a:solidFill>
                  <a:schemeClr val="bg1"/>
                </a:solidFill>
              </a:rPr>
              <a:t> до квадрата, а </a:t>
            </a:r>
            <a:r>
              <a:rPr lang="ru-RU" sz="1400" dirty="0" err="1">
                <a:solidFill>
                  <a:schemeClr val="bg1"/>
                </a:solidFill>
              </a:rPr>
              <a:t>лінії</a:t>
            </a:r>
            <a:r>
              <a:rPr lang="ru-RU" sz="1400" dirty="0">
                <a:solidFill>
                  <a:schemeClr val="bg1"/>
                </a:solidFill>
              </a:rPr>
              <a:t> носа </a:t>
            </a:r>
            <a:r>
              <a:rPr lang="ru-RU" sz="1400" dirty="0" err="1">
                <a:solidFill>
                  <a:schemeClr val="bg1"/>
                </a:solidFill>
              </a:rPr>
              <a:t>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лоба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становити</a:t>
            </a:r>
            <a:r>
              <a:rPr lang="ru-RU" sz="1400" dirty="0">
                <a:solidFill>
                  <a:schemeClr val="bg1"/>
                </a:solidFill>
              </a:rPr>
              <a:t> одну </a:t>
            </a:r>
            <a:r>
              <a:rPr lang="ru-RU" sz="1400" dirty="0" err="1">
                <a:solidFill>
                  <a:schemeClr val="bg1"/>
                </a:solidFill>
              </a:rPr>
              <a:t>лінію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Найвідомішими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статуї</a:t>
            </a:r>
            <a:r>
              <a:rPr lang="ru-RU" sz="1400" dirty="0">
                <a:solidFill>
                  <a:schemeClr val="bg1"/>
                </a:solidFill>
              </a:rPr>
              <a:t>: "Дискобол" ("</a:t>
            </a:r>
            <a:r>
              <a:rPr lang="ru-RU" sz="1400" dirty="0" err="1">
                <a:solidFill>
                  <a:schemeClr val="bg1"/>
                </a:solidFill>
              </a:rPr>
              <a:t>Метальник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диска") </a:t>
            </a:r>
            <a:r>
              <a:rPr lang="ru-RU" sz="1400" dirty="0" err="1">
                <a:solidFill>
                  <a:schemeClr val="bg1"/>
                </a:solidFill>
              </a:rPr>
              <a:t>Мірона</a:t>
            </a:r>
            <a:r>
              <a:rPr lang="ru-RU" sz="1400" dirty="0">
                <a:solidFill>
                  <a:schemeClr val="bg1"/>
                </a:solidFill>
              </a:rPr>
              <a:t>, "</a:t>
            </a:r>
            <a:r>
              <a:rPr lang="ru-RU" sz="1400" dirty="0" err="1">
                <a:solidFill>
                  <a:schemeClr val="bg1"/>
                </a:solidFill>
              </a:rPr>
              <a:t>Афродіта</a:t>
            </a:r>
            <a:r>
              <a:rPr lang="ru-RU" sz="1400" dirty="0">
                <a:solidFill>
                  <a:schemeClr val="bg1"/>
                </a:solidFill>
              </a:rPr>
              <a:t>" (богиня </a:t>
            </a:r>
            <a:r>
              <a:rPr lang="ru-RU" sz="1400" dirty="0" err="1">
                <a:solidFill>
                  <a:schemeClr val="bg1"/>
                </a:solidFill>
              </a:rPr>
              <a:t>краси</a:t>
            </a:r>
            <a:r>
              <a:rPr lang="ru-RU" sz="1400" dirty="0">
                <a:solidFill>
                  <a:schemeClr val="bg1"/>
                </a:solidFill>
              </a:rPr>
              <a:t> та</a:t>
            </a:r>
          </a:p>
          <a:p>
            <a:pPr>
              <a:buNone/>
            </a:pPr>
            <a:r>
              <a:rPr lang="ru-RU" sz="1400" dirty="0" err="1">
                <a:solidFill>
                  <a:schemeClr val="bg1"/>
                </a:solidFill>
              </a:rPr>
              <a:t>кохання</a:t>
            </a:r>
            <a:r>
              <a:rPr lang="ru-RU" sz="1400" dirty="0">
                <a:solidFill>
                  <a:schemeClr val="bg1"/>
                </a:solidFill>
              </a:rPr>
              <a:t>) Праксителя, "</a:t>
            </a:r>
            <a:r>
              <a:rPr lang="ru-RU" sz="1400" dirty="0" err="1">
                <a:solidFill>
                  <a:schemeClr val="bg1"/>
                </a:solidFill>
              </a:rPr>
              <a:t>Афродіта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Мілоська</a:t>
            </a:r>
            <a:r>
              <a:rPr lang="ru-RU" sz="1400" dirty="0">
                <a:solidFill>
                  <a:schemeClr val="bg1"/>
                </a:solidFill>
              </a:rPr>
              <a:t>" та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"Аполлон </a:t>
            </a:r>
            <a:r>
              <a:rPr lang="ru-RU" sz="1400" dirty="0" err="1">
                <a:solidFill>
                  <a:schemeClr val="bg1"/>
                </a:solidFill>
              </a:rPr>
              <a:t>Бельведерський</a:t>
            </a:r>
            <a:r>
              <a:rPr lang="ru-RU" sz="1400" dirty="0">
                <a:solidFill>
                  <a:schemeClr val="bg1"/>
                </a:solidFill>
              </a:rPr>
              <a:t>" </a:t>
            </a:r>
            <a:r>
              <a:rPr lang="ru-RU" sz="1400" dirty="0" err="1">
                <a:solidFill>
                  <a:schemeClr val="bg1"/>
                </a:solidFill>
              </a:rPr>
              <a:t>невідомого</a:t>
            </a:r>
            <a:r>
              <a:rPr lang="ru-RU" sz="1400" dirty="0">
                <a:solidFill>
                  <a:schemeClr val="bg1"/>
                </a:solidFill>
              </a:rPr>
              <a:t> скульптура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"Геракл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левом" </a:t>
            </a:r>
            <a:r>
              <a:rPr lang="ru-RU" sz="1400" dirty="0" err="1">
                <a:solidFill>
                  <a:schemeClr val="bg1"/>
                </a:solidFill>
              </a:rPr>
              <a:t>Лісіппа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2016224" cy="3286445"/>
          </a:xfrm>
        </p:spPr>
      </p:pic>
      <p:pic>
        <p:nvPicPr>
          <p:cNvPr id="5" name="Рисунок 4" descr="hramovaya-prostitutsiya_was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717032"/>
            <a:ext cx="2501292" cy="2970521"/>
          </a:xfrm>
          <a:prstGeom prst="rect">
            <a:avLst/>
          </a:prstGeom>
        </p:spPr>
      </p:pic>
      <p:pic>
        <p:nvPicPr>
          <p:cNvPr id="6" name="Рисунок 5" descr="Heracles_Slaying_the_Lion_of_Nemea-2-Hermit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700808"/>
            <a:ext cx="2427734" cy="3236979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88640"/>
            <a:ext cx="1872208" cy="351609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</TotalTime>
  <Words>908</Words>
  <Application>Microsoft Office PowerPoint</Application>
  <PresentationFormat>Экран (4:3)</PresentationFormat>
  <Paragraphs>222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Мистецтво Античності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Античності</dc:title>
  <dc:creator>User</dc:creator>
  <cp:lastModifiedBy>katr2002murmur@gmail.com</cp:lastModifiedBy>
  <cp:revision>17</cp:revision>
  <dcterms:created xsi:type="dcterms:W3CDTF">2020-04-12T10:06:21Z</dcterms:created>
  <dcterms:modified xsi:type="dcterms:W3CDTF">2020-04-12T16:23:33Z</dcterms:modified>
</cp:coreProperties>
</file>