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65" r:id="rId3"/>
    <p:sldId id="268" r:id="rId4"/>
    <p:sldId id="264" r:id="rId5"/>
    <p:sldId id="263" r:id="rId6"/>
    <p:sldId id="257" r:id="rId7"/>
    <p:sldId id="266" r:id="rId8"/>
    <p:sldId id="259" r:id="rId9"/>
    <p:sldId id="269" r:id="rId10"/>
    <p:sldId id="260" r:id="rId11"/>
    <p:sldId id="271" r:id="rId12"/>
    <p:sldId id="267" r:id="rId13"/>
    <p:sldId id="261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2C326-0D28-4961-B08D-0D12369E47DA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8FE01CD-C375-4930-800B-D20B88FA2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1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72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07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5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C08F0-CC82-461E-B92A-71121ADFCAB8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B5DEF-4DA0-411F-8B60-3910E65FB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7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77483-0193-4A74-869D-6D94C5DA9532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A6822-FFCF-4647-B93A-F300573D8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B038D6-4DB7-4E20-86B3-B5FBA1DCA5A5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06EF3-8FB6-4D86-BF44-4841D9373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B73E6-2E14-49CA-B020-488F0F099690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34C907-598E-441C-9596-E8864755E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97E48-1130-4579-AB6A-740DB5A6377D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1750182-95FA-4836-9FC5-7850E4A9C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26E56-D527-47AF-80D1-31FF02EEBE30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19ED482-5B2C-41B6-BA5F-838808DAD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4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2549E-94B4-4D91-B4A9-ECF06DAEFEFE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974E5-09D2-4BBE-AFE9-0D08C0B22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65A81-45F6-42F5-B0E7-046153B6CC28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B0C74-2A46-4612-B43B-9D50DC36A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2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93263-C102-48FD-9335-B1AF417E7004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83C22-E731-4902-AE0A-3DC267805C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D88D9-7854-41F5-AFDB-ADD5029AC8F0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A21282E-7989-44BF-AF89-3E3C73542E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9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D71E6C-9B9F-4560-A117-A05A8C8A3CE9}" type="datetimeFigureOut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659DA40-BB2B-4ECF-8F98-3FE07AB62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adb91c6ed696eb2fa88087bd45.jpg"/>
          <p:cNvPicPr>
            <a:picLocks noChangeAspect="1"/>
          </p:cNvPicPr>
          <p:nvPr/>
        </p:nvPicPr>
        <p:blipFill>
          <a:blip r:embed="rId2" cstate="print"/>
          <a:srcRect t="2083" b="14221"/>
          <a:stretch>
            <a:fillRect/>
          </a:stretch>
        </p:blipFill>
        <p:spPr>
          <a:xfrm>
            <a:off x="1765263" y="404664"/>
            <a:ext cx="6264696" cy="29791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Rectangle 6"/>
          <p:cNvSpPr>
            <a:spLocks noGrp="1"/>
          </p:cNvSpPr>
          <p:nvPr>
            <p:ph type="ctrTitle"/>
          </p:nvPr>
        </p:nvSpPr>
        <p:spPr bwMode="auto">
          <a:xfrm>
            <a:off x="1765263" y="3383790"/>
            <a:ext cx="6600451" cy="2262781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dirty="0" err="1">
                <a:latin typeface="Arial" charset="0"/>
              </a:rPr>
              <a:t>Особливості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первісного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мистецтва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5646571"/>
            <a:ext cx="703852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нтка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16-111 ФКМ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>
              <a:lnSpc>
                <a:spcPct val="107000"/>
              </a:lnSpc>
              <a:spcAft>
                <a:spcPts val="800"/>
              </a:spcAft>
            </a:pP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Пулін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Юлія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/>
          </p:cNvSpPr>
          <p:nvPr>
            <p:ph type="title"/>
          </p:nvPr>
        </p:nvSpPr>
        <p:spPr bwMode="auto">
          <a:xfrm>
            <a:off x="1403648" y="476672"/>
            <a:ext cx="7490792" cy="128089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Корови з печери Ласко. Франція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2530" name="Содержимое 3" descr="60679275_1277245652_y_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28" t="2292" r="1428" b="3209"/>
          <a:stretch>
            <a:fillRect/>
          </a:stretch>
        </p:blipFill>
        <p:spPr>
          <a:xfrm>
            <a:off x="1403648" y="1484784"/>
            <a:ext cx="705789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3" descr="71.gif"/>
          <p:cNvPicPr>
            <a:picLocks noChangeAspect="1"/>
          </p:cNvPicPr>
          <p:nvPr/>
        </p:nvPicPr>
        <p:blipFill>
          <a:blip r:embed="rId2"/>
          <a:srcRect t="66595" r="69551"/>
          <a:stretch>
            <a:fillRect/>
          </a:stretch>
        </p:blipFill>
        <p:spPr bwMode="auto">
          <a:xfrm>
            <a:off x="2192137" y="2083156"/>
            <a:ext cx="2569497" cy="24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048420"/>
            <a:ext cx="2266452" cy="2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81438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ln>
                  <a:noFill/>
                </a:ln>
                <a:effectLst/>
                <a:latin typeface="Arial" charset="0"/>
              </a:rPr>
              <a:t>Мистецтво мезоліту</a:t>
            </a:r>
            <a:endParaRPr lang="ru-RU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1150505" y="4797152"/>
            <a:ext cx="7222257" cy="187295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В </a:t>
            </a:r>
            <a:r>
              <a:rPr lang="ru-RU" dirty="0" err="1" smtClean="0">
                <a:latin typeface="Arial" charset="0"/>
              </a:rPr>
              <a:t>епоху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мезоліту</a:t>
            </a:r>
            <a:r>
              <a:rPr lang="ru-RU" dirty="0" smtClean="0">
                <a:latin typeface="Arial" charset="0"/>
              </a:rPr>
              <a:t> (</a:t>
            </a:r>
            <a:r>
              <a:rPr lang="ru-RU" dirty="0" err="1" smtClean="0">
                <a:latin typeface="Arial" charset="0"/>
              </a:rPr>
              <a:t>середнього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кам'яного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віку</a:t>
            </a:r>
            <a:r>
              <a:rPr lang="ru-RU" dirty="0" smtClean="0">
                <a:latin typeface="Arial" charset="0"/>
              </a:rPr>
              <a:t>) </a:t>
            </a:r>
            <a:r>
              <a:rPr lang="ru-RU" dirty="0" err="1" smtClean="0">
                <a:latin typeface="Arial" charset="0"/>
              </a:rPr>
              <a:t>змінилися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кліматичні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умови</a:t>
            </a:r>
            <a:r>
              <a:rPr lang="ru-RU" dirty="0" smtClean="0">
                <a:latin typeface="Arial" charset="0"/>
              </a:rPr>
              <a:t> на </a:t>
            </a:r>
            <a:r>
              <a:rPr lang="ru-RU" dirty="0" err="1" smtClean="0">
                <a:latin typeface="Arial" charset="0"/>
              </a:rPr>
              <a:t>планеті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dirty="0" err="1" smtClean="0">
                <a:latin typeface="Arial" charset="0"/>
              </a:rPr>
              <a:t>Одні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тварини</a:t>
            </a:r>
            <a:r>
              <a:rPr lang="ru-RU" dirty="0" smtClean="0">
                <a:latin typeface="Arial" charset="0"/>
              </a:rPr>
              <a:t>, на </a:t>
            </a:r>
            <a:r>
              <a:rPr lang="ru-RU" dirty="0" err="1" smtClean="0">
                <a:latin typeface="Arial" charset="0"/>
              </a:rPr>
              <a:t>яких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полювали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зникли</a:t>
            </a:r>
            <a:r>
              <a:rPr lang="ru-RU" dirty="0" smtClean="0">
                <a:latin typeface="Arial" charset="0"/>
              </a:rPr>
              <a:t>; </a:t>
            </a:r>
            <a:r>
              <a:rPr lang="ru-RU" dirty="0" err="1" smtClean="0">
                <a:latin typeface="Arial" charset="0"/>
              </a:rPr>
              <a:t>їм</a:t>
            </a:r>
            <a:r>
              <a:rPr lang="ru-RU" dirty="0" smtClean="0">
                <a:latin typeface="Arial" charset="0"/>
              </a:rPr>
              <a:t> на </a:t>
            </a:r>
            <a:r>
              <a:rPr lang="ru-RU" dirty="0" err="1" smtClean="0">
                <a:latin typeface="Arial" charset="0"/>
              </a:rPr>
              <a:t>зміну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прийшли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інші</a:t>
            </a:r>
            <a:r>
              <a:rPr lang="ru-RU" dirty="0" smtClean="0">
                <a:latin typeface="Arial" charset="0"/>
              </a:rPr>
              <a:t>. Стало </a:t>
            </a:r>
            <a:r>
              <a:rPr lang="ru-RU" dirty="0" err="1" smtClean="0">
                <a:latin typeface="Arial" charset="0"/>
              </a:rPr>
              <a:t>розвиватися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рибальство</a:t>
            </a:r>
            <a:r>
              <a:rPr lang="ru-RU" dirty="0" smtClean="0">
                <a:latin typeface="Arial" charset="0"/>
              </a:rPr>
              <a:t>. Люди створили </a:t>
            </a:r>
            <a:r>
              <a:rPr lang="ru-RU" dirty="0" err="1" smtClean="0">
                <a:latin typeface="Arial" charset="0"/>
              </a:rPr>
              <a:t>нові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види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знарядь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праці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зброї</a:t>
            </a:r>
            <a:r>
              <a:rPr lang="ru-RU" dirty="0" smtClean="0">
                <a:latin typeface="Arial" charset="0"/>
              </a:rPr>
              <a:t> (лук і </a:t>
            </a:r>
            <a:r>
              <a:rPr lang="ru-RU" dirty="0" err="1" smtClean="0">
                <a:latin typeface="Arial" charset="0"/>
              </a:rPr>
              <a:t>стріли</a:t>
            </a:r>
            <a:r>
              <a:rPr lang="ru-RU" dirty="0" smtClean="0">
                <a:latin typeface="Arial" charset="0"/>
              </a:rPr>
              <a:t>), приручили собаку. </a:t>
            </a:r>
            <a:r>
              <a:rPr lang="ru-RU" dirty="0" err="1" smtClean="0">
                <a:latin typeface="Arial" charset="0"/>
              </a:rPr>
              <a:t>Всі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ці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речі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вплинули</a:t>
            </a:r>
            <a:r>
              <a:rPr lang="ru-RU" dirty="0" smtClean="0">
                <a:latin typeface="Arial" charset="0"/>
              </a:rPr>
              <a:t> на </a:t>
            </a:r>
            <a:r>
              <a:rPr lang="ru-RU" dirty="0" err="1" smtClean="0">
                <a:latin typeface="Arial" charset="0"/>
              </a:rPr>
              <a:t>свідомість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первісної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людини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що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відбилося</a:t>
            </a:r>
            <a:r>
              <a:rPr lang="ru-RU" dirty="0" smtClean="0">
                <a:latin typeface="Arial" charset="0"/>
              </a:rPr>
              <a:t> і в </a:t>
            </a:r>
            <a:r>
              <a:rPr lang="ru-RU" dirty="0" err="1" smtClean="0">
                <a:latin typeface="Arial" charset="0"/>
              </a:rPr>
              <a:t>мистецтві</a:t>
            </a:r>
            <a:endParaRPr lang="ru-RU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3557" name="Рисунок 5" descr="naskalnye-risun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1000" y="1219200"/>
            <a:ext cx="3760100" cy="25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 bwMode="auto">
          <a:xfrm>
            <a:off x="1763688" y="332656"/>
            <a:ext cx="6589199" cy="128089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Особливості малюнку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971600" y="1916832"/>
            <a:ext cx="7524328" cy="37447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На </a:t>
            </a:r>
            <a:r>
              <a:rPr lang="ru-RU" dirty="0" err="1" smtClean="0">
                <a:latin typeface="Arial" charset="0"/>
              </a:rPr>
              <a:t>зміну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малюнків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тварин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приходять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малюнки</a:t>
            </a:r>
            <a:r>
              <a:rPr lang="ru-RU" dirty="0" smtClean="0">
                <a:latin typeface="Arial" charset="0"/>
              </a:rPr>
              <a:t> людей в </a:t>
            </a:r>
            <a:r>
              <a:rPr lang="ru-RU" dirty="0" err="1" smtClean="0">
                <a:latin typeface="Arial" charset="0"/>
              </a:rPr>
              <a:t>стрімкому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русі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err="1" smtClean="0">
                <a:latin typeface="Arial" charset="0"/>
              </a:rPr>
              <a:t>Переважання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багатофігурних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композицій</a:t>
            </a:r>
            <a:r>
              <a:rPr lang="ru-RU" dirty="0" smtClean="0">
                <a:latin typeface="Arial" charset="0"/>
              </a:rPr>
              <a:t> і </a:t>
            </a:r>
            <a:r>
              <a:rPr lang="ru-RU" dirty="0" err="1" smtClean="0">
                <a:latin typeface="Arial" charset="0"/>
              </a:rPr>
              <a:t>сцени</a:t>
            </a:r>
            <a:r>
              <a:rPr lang="ru-RU" dirty="0" smtClean="0">
                <a:latin typeface="Arial" charset="0"/>
              </a:rPr>
              <a:t> з </a:t>
            </a:r>
            <a:r>
              <a:rPr lang="ru-RU" dirty="0" err="1" smtClean="0">
                <a:latin typeface="Arial" charset="0"/>
              </a:rPr>
              <a:t>життя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мисливців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зброєю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err="1" smtClean="0">
                <a:latin typeface="Arial" charset="0"/>
              </a:rPr>
              <a:t>З'являються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драматичні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сцени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зіткнення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між</a:t>
            </a:r>
            <a:r>
              <a:rPr lang="ru-RU" dirty="0" smtClean="0">
                <a:latin typeface="Arial" charset="0"/>
              </a:rPr>
              <a:t> племенами. У </a:t>
            </a:r>
            <a:r>
              <a:rPr lang="ru-RU" dirty="0" err="1" smtClean="0">
                <a:latin typeface="Arial" charset="0"/>
              </a:rPr>
              <a:t>деяких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випадках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мова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йде</a:t>
            </a:r>
            <a:r>
              <a:rPr lang="ru-RU" dirty="0" smtClean="0">
                <a:latin typeface="Arial" charset="0"/>
              </a:rPr>
              <a:t> про страту.</a:t>
            </a:r>
          </a:p>
          <a:p>
            <a:pPr eaLnBrk="1" hangingPunct="1"/>
            <a:r>
              <a:rPr lang="ru-RU" dirty="0" err="1" smtClean="0">
                <a:latin typeface="Arial" charset="0"/>
              </a:rPr>
              <a:t>Зображення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жінок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зустрічаються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рідко</a:t>
            </a:r>
            <a:r>
              <a:rPr lang="ru-RU" dirty="0" smtClean="0">
                <a:latin typeface="Arial" charset="0"/>
              </a:rPr>
              <a:t> - вони </a:t>
            </a:r>
            <a:r>
              <a:rPr lang="ru-RU" dirty="0" err="1" smtClean="0">
                <a:latin typeface="Arial" charset="0"/>
              </a:rPr>
              <a:t>статичні</a:t>
            </a:r>
            <a:r>
              <a:rPr lang="ru-RU" dirty="0" smtClean="0">
                <a:latin typeface="Arial" charset="0"/>
              </a:rPr>
              <a:t> і </a:t>
            </a:r>
            <a:r>
              <a:rPr lang="ru-RU" dirty="0" err="1" smtClean="0">
                <a:latin typeface="Arial" charset="0"/>
              </a:rPr>
              <a:t>безживні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</a:rPr>
              <a:t>  На </a:t>
            </a:r>
            <a:r>
              <a:rPr lang="ru-RU" dirty="0" err="1" smtClean="0">
                <a:latin typeface="Arial" charset="0"/>
              </a:rPr>
              <a:t>зміну</a:t>
            </a:r>
            <a:r>
              <a:rPr lang="ru-RU" dirty="0" smtClean="0">
                <a:latin typeface="Arial" charset="0"/>
              </a:rPr>
              <a:t> великим </a:t>
            </a:r>
            <a:r>
              <a:rPr lang="ru-RU" dirty="0" err="1" smtClean="0">
                <a:latin typeface="Arial" charset="0"/>
              </a:rPr>
              <a:t>творам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прийшли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малі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err="1" smtClean="0">
                <a:latin typeface="Arial" charset="0"/>
              </a:rPr>
              <a:t>Детальність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композиції</a:t>
            </a:r>
            <a:r>
              <a:rPr lang="ru-RU" dirty="0" smtClean="0">
                <a:latin typeface="Arial" charset="0"/>
              </a:rPr>
              <a:t> і </a:t>
            </a:r>
            <a:r>
              <a:rPr lang="ru-RU" dirty="0" err="1" smtClean="0">
                <a:latin typeface="Arial" charset="0"/>
              </a:rPr>
              <a:t>кількість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персонажів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err="1" smtClean="0">
                <a:latin typeface="Arial" charset="0"/>
              </a:rPr>
              <a:t>Людські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фігури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умовні</a:t>
            </a:r>
            <a:r>
              <a:rPr lang="ru-RU" dirty="0" smtClean="0">
                <a:latin typeface="Arial" charset="0"/>
              </a:rPr>
              <a:t> знаки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ln>
                  <a:noFill/>
                </a:ln>
                <a:effectLst/>
                <a:latin typeface="Arial" charset="0"/>
              </a:rPr>
              <a:t>Печери Африки</a:t>
            </a:r>
            <a:endParaRPr lang="ru-RU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5602" name="Содержимое 9" descr="mesoli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3383607" cy="5189840"/>
          </a:xfrm>
        </p:spPr>
      </p:pic>
      <p:sp>
        <p:nvSpPr>
          <p:cNvPr id="4" name="Прямоугольник 3"/>
          <p:cNvSpPr/>
          <p:nvPr/>
        </p:nvSpPr>
        <p:spPr>
          <a:xfrm>
            <a:off x="4139952" y="1484784"/>
            <a:ext cx="4248150" cy="4679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мистецтво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існувало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всіх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частинах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світу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але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ніде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воно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так широко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поширене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як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Африці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Вирізані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вибиті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скелях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написані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фарбами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виявлені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величезних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просторах -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Мавританії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Ефіопії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Гібралтару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Доброї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надії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відміну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європейського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африканський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живопис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не є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виключно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доісторичним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простежити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8-6 тис. до н. е. аж до наших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днів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Перші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виявлені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пустелі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Сахара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ln>
                  <a:noFill/>
                </a:ln>
                <a:effectLst/>
                <a:latin typeface="Arial" charset="0"/>
              </a:rPr>
              <a:t>Мистецтво неоліту</a:t>
            </a:r>
            <a:endParaRPr lang="ru-RU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2139127" y="1556792"/>
            <a:ext cx="6897960" cy="19770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</a:t>
            </a:r>
            <a:r>
              <a:rPr lang="ru-RU" dirty="0" err="1" smtClean="0">
                <a:latin typeface="Arial" charset="0"/>
              </a:rPr>
              <a:t>Танення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льодовиків</a:t>
            </a:r>
            <a:r>
              <a:rPr lang="ru-RU" dirty="0" smtClean="0">
                <a:latin typeface="Arial" charset="0"/>
              </a:rPr>
              <a:t> в </a:t>
            </a:r>
            <a:r>
              <a:rPr lang="ru-RU" dirty="0" err="1" smtClean="0">
                <a:latin typeface="Arial" charset="0"/>
              </a:rPr>
              <a:t>неоліті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або</a:t>
            </a:r>
            <a:r>
              <a:rPr lang="ru-RU" dirty="0" smtClean="0">
                <a:latin typeface="Arial" charset="0"/>
              </a:rPr>
              <a:t> новому </a:t>
            </a:r>
            <a:r>
              <a:rPr lang="ru-RU" dirty="0" err="1" smtClean="0">
                <a:latin typeface="Arial" charset="0"/>
              </a:rPr>
              <a:t>кам'яному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віці</a:t>
            </a:r>
            <a:r>
              <a:rPr lang="ru-RU" dirty="0" smtClean="0">
                <a:latin typeface="Arial" charset="0"/>
              </a:rPr>
              <a:t> (5 - 3 тис до н. Е.) Привело в </a:t>
            </a:r>
            <a:r>
              <a:rPr lang="ru-RU" dirty="0" err="1" smtClean="0">
                <a:latin typeface="Arial" charset="0"/>
              </a:rPr>
              <a:t>рух</a:t>
            </a:r>
            <a:r>
              <a:rPr lang="ru-RU" dirty="0" smtClean="0">
                <a:latin typeface="Arial" charset="0"/>
              </a:rPr>
              <a:t> народи, </a:t>
            </a:r>
            <a:r>
              <a:rPr lang="ru-RU" dirty="0" err="1" smtClean="0">
                <a:latin typeface="Arial" charset="0"/>
              </a:rPr>
              <a:t>що</a:t>
            </a:r>
            <a:r>
              <a:rPr lang="ru-RU" dirty="0" smtClean="0">
                <a:latin typeface="Arial" charset="0"/>
              </a:rPr>
              <a:t> почали </a:t>
            </a:r>
            <a:r>
              <a:rPr lang="ru-RU" dirty="0" err="1" smtClean="0">
                <a:latin typeface="Arial" charset="0"/>
              </a:rPr>
              <a:t>заселяти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нові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простори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dirty="0" err="1" smtClean="0">
                <a:latin typeface="Arial" charset="0"/>
              </a:rPr>
              <a:t>Посилилася</a:t>
            </a:r>
            <a:r>
              <a:rPr lang="ru-RU" dirty="0" smtClean="0">
                <a:latin typeface="Arial" charset="0"/>
              </a:rPr>
              <a:t> межплеменная </a:t>
            </a:r>
            <a:r>
              <a:rPr lang="ru-RU" dirty="0" err="1" smtClean="0">
                <a:latin typeface="Arial" charset="0"/>
              </a:rPr>
              <a:t>ворожнеча</a:t>
            </a:r>
            <a:r>
              <a:rPr lang="ru-RU" dirty="0" smtClean="0">
                <a:latin typeface="Arial" charset="0"/>
              </a:rPr>
              <a:t>. </a:t>
            </a:r>
            <a:r>
              <a:rPr lang="ru-RU" dirty="0" err="1" smtClean="0">
                <a:latin typeface="Arial" charset="0"/>
              </a:rPr>
              <a:t>Нові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поселення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виникали</a:t>
            </a:r>
            <a:r>
              <a:rPr lang="ru-RU" dirty="0" smtClean="0">
                <a:latin typeface="Arial" charset="0"/>
              </a:rPr>
              <a:t> на островах в </a:t>
            </a:r>
            <a:r>
              <a:rPr lang="ru-RU" dirty="0" err="1" smtClean="0">
                <a:latin typeface="Arial" charset="0"/>
              </a:rPr>
              <a:t>закрутах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річок</a:t>
            </a:r>
            <a:r>
              <a:rPr lang="ru-RU" dirty="0" smtClean="0">
                <a:latin typeface="Arial" charset="0"/>
              </a:rPr>
              <a:t>, на невеликих </a:t>
            </a:r>
            <a:r>
              <a:rPr lang="ru-RU" dirty="0" err="1" smtClean="0">
                <a:latin typeface="Arial" charset="0"/>
              </a:rPr>
              <a:t>пагорбах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тобто</a:t>
            </a:r>
            <a:r>
              <a:rPr lang="ru-RU" dirty="0" smtClean="0">
                <a:latin typeface="Arial" charset="0"/>
              </a:rPr>
              <a:t> в </a:t>
            </a:r>
            <a:r>
              <a:rPr lang="ru-RU" dirty="0" err="1" smtClean="0">
                <a:latin typeface="Arial" charset="0"/>
              </a:rPr>
              <a:t>місцях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захищених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від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раптового</a:t>
            </a:r>
            <a:r>
              <a:rPr lang="ru-RU" dirty="0" smtClean="0">
                <a:latin typeface="Arial" charset="0"/>
              </a:rPr>
              <a:t> нападу</a:t>
            </a:r>
          </a:p>
        </p:txBody>
      </p:sp>
      <p:pic>
        <p:nvPicPr>
          <p:cNvPr id="26627" name="Рисунок 3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794" y="4050928"/>
            <a:ext cx="3394831" cy="225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images (2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65" y="1607089"/>
            <a:ext cx="1503536" cy="18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загруженное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860823"/>
            <a:ext cx="3600991" cy="24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/>
          </p:cNvSpPr>
          <p:nvPr>
            <p:ph type="title"/>
          </p:nvPr>
        </p:nvSpPr>
        <p:spPr bwMode="auto">
          <a:xfrm>
            <a:off x="677862" y="277813"/>
            <a:ext cx="7931150" cy="8286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Особливості малюнку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689338" y="3627958"/>
            <a:ext cx="7833742" cy="32300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000" dirty="0" err="1" smtClean="0">
                <a:latin typeface="Arial" charset="0"/>
              </a:rPr>
              <a:t>Наскальний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живопис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стає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ще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більш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схематичним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умовним</a:t>
            </a:r>
            <a:r>
              <a:rPr lang="ru-RU" sz="2000" dirty="0" smtClean="0">
                <a:latin typeface="Arial" charset="0"/>
              </a:rPr>
              <a:t>: </a:t>
            </a:r>
            <a:r>
              <a:rPr lang="ru-RU" sz="2000" dirty="0" err="1" smtClean="0">
                <a:latin typeface="Arial" charset="0"/>
              </a:rPr>
              <a:t>зображення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лише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злегка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нагадують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людину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або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тварину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Це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явище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характерне</a:t>
            </a:r>
            <a:r>
              <a:rPr lang="ru-RU" sz="2000" dirty="0" smtClean="0">
                <a:latin typeface="Arial" charset="0"/>
              </a:rPr>
              <a:t> для </a:t>
            </a:r>
            <a:r>
              <a:rPr lang="ru-RU" sz="2000" dirty="0" err="1" smtClean="0">
                <a:latin typeface="Arial" charset="0"/>
              </a:rPr>
              <a:t>різних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районів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земної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кулі</a:t>
            </a:r>
            <a:r>
              <a:rPr lang="ru-RU" sz="2000" dirty="0" smtClean="0">
                <a:latin typeface="Arial" charset="0"/>
              </a:rPr>
              <a:t>. Так, </a:t>
            </a:r>
            <a:r>
              <a:rPr lang="ru-RU" sz="2000" dirty="0" err="1" smtClean="0">
                <a:latin typeface="Arial" charset="0"/>
              </a:rPr>
              <a:t>наприклад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знайдені</a:t>
            </a:r>
            <a:r>
              <a:rPr lang="ru-RU" sz="2000" dirty="0" smtClean="0">
                <a:latin typeface="Arial" charset="0"/>
              </a:rPr>
              <a:t> на </a:t>
            </a:r>
            <a:r>
              <a:rPr lang="ru-RU" sz="2000" dirty="0" err="1" smtClean="0">
                <a:latin typeface="Arial" charset="0"/>
              </a:rPr>
              <a:t>території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Норвегії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наскальні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малюнки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оленів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ведмедів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китів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тюленів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що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досягають</a:t>
            </a:r>
            <a:r>
              <a:rPr lang="ru-RU" sz="2000" dirty="0" smtClean="0">
                <a:latin typeface="Arial" charset="0"/>
              </a:rPr>
              <a:t> восьми </a:t>
            </a:r>
            <a:r>
              <a:rPr lang="ru-RU" sz="2000" dirty="0" err="1" smtClean="0">
                <a:latin typeface="Arial" charset="0"/>
              </a:rPr>
              <a:t>метрів</a:t>
            </a:r>
            <a:r>
              <a:rPr lang="ru-RU" sz="2000" dirty="0" smtClean="0">
                <a:latin typeface="Arial" charset="0"/>
              </a:rPr>
              <a:t> у </a:t>
            </a:r>
            <a:r>
              <a:rPr lang="ru-RU" sz="2000" dirty="0" err="1" smtClean="0">
                <a:latin typeface="Arial" charset="0"/>
              </a:rPr>
              <a:t>довжину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Крім</a:t>
            </a:r>
            <a:r>
              <a:rPr lang="ru-RU" sz="2000" dirty="0" smtClean="0">
                <a:latin typeface="Arial" charset="0"/>
              </a:rPr>
              <a:t> схематизму вони </a:t>
            </a:r>
            <a:r>
              <a:rPr lang="ru-RU" sz="2000" dirty="0" err="1" smtClean="0">
                <a:latin typeface="Arial" charset="0"/>
              </a:rPr>
              <a:t>відрізняються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недбалістю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виконання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Поряд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стилізованими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малюнками</a:t>
            </a:r>
            <a:r>
              <a:rPr lang="ru-RU" sz="2000" dirty="0" smtClean="0">
                <a:latin typeface="Arial" charset="0"/>
              </a:rPr>
              <a:t> людей і </a:t>
            </a:r>
            <a:r>
              <a:rPr lang="ru-RU" sz="2000" dirty="0" err="1" smtClean="0">
                <a:latin typeface="Arial" charset="0"/>
              </a:rPr>
              <a:t>тварин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зустрічаються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різноманітні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геометричні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фігури</a:t>
            </a:r>
            <a:r>
              <a:rPr lang="ru-RU" sz="2000" dirty="0" smtClean="0">
                <a:latin typeface="Arial" charset="0"/>
              </a:rPr>
              <a:t> (кола, </a:t>
            </a:r>
            <a:r>
              <a:rPr lang="ru-RU" sz="2000" dirty="0" err="1" smtClean="0">
                <a:latin typeface="Arial" charset="0"/>
              </a:rPr>
              <a:t>прямокутники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ромби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спіралі</a:t>
            </a:r>
            <a:r>
              <a:rPr lang="ru-RU" sz="2000" dirty="0" smtClean="0">
                <a:latin typeface="Arial" charset="0"/>
              </a:rPr>
              <a:t>) </a:t>
            </a:r>
            <a:r>
              <a:rPr lang="ru-RU" sz="2000" dirty="0" err="1" smtClean="0">
                <a:latin typeface="Arial" charset="0"/>
              </a:rPr>
              <a:t>зображення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зброї</a:t>
            </a:r>
            <a:r>
              <a:rPr lang="ru-RU" sz="2000" dirty="0" smtClean="0">
                <a:latin typeface="Arial" charset="0"/>
              </a:rPr>
              <a:t> та </a:t>
            </a:r>
            <a:r>
              <a:rPr lang="ru-RU" sz="2000" dirty="0" err="1" smtClean="0">
                <a:latin typeface="Arial" charset="0"/>
              </a:rPr>
              <a:t>засобів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пересування</a:t>
            </a:r>
            <a:r>
              <a:rPr lang="ru-RU" sz="2000" dirty="0" smtClean="0">
                <a:latin typeface="Arial" charset="0"/>
              </a:rPr>
              <a:t> (</a:t>
            </a:r>
            <a:r>
              <a:rPr lang="ru-RU" sz="2000" dirty="0" err="1" smtClean="0">
                <a:latin typeface="Arial" charset="0"/>
              </a:rPr>
              <a:t>човни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кораблі</a:t>
            </a:r>
            <a:r>
              <a:rPr lang="ru-RU" sz="2000" dirty="0" smtClean="0">
                <a:latin typeface="Arial" charset="0"/>
              </a:rPr>
              <a:t>)</a:t>
            </a:r>
          </a:p>
        </p:txBody>
      </p:sp>
      <p:pic>
        <p:nvPicPr>
          <p:cNvPr id="27651" name="Рисунок 4" descr="1003050-i_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96" y="1366638"/>
            <a:ext cx="2702996" cy="19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400" y="1628495"/>
            <a:ext cx="2490093" cy="14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783" y="1069779"/>
            <a:ext cx="2871433" cy="17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/>
          </p:cNvSpPr>
          <p:nvPr>
            <p:ph type="title"/>
          </p:nvPr>
        </p:nvSpPr>
        <p:spPr bwMode="auto">
          <a:xfrm>
            <a:off x="5580063" y="-73982"/>
            <a:ext cx="4426999" cy="566634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Мегаліти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5970953" y="6309320"/>
            <a:ext cx="7978775" cy="140017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/>
              <a:t>	</a:t>
            </a:r>
            <a:r>
              <a:rPr lang="ru-RU" sz="2000" b="1" dirty="0" err="1" smtClean="0">
                <a:latin typeface="Arial" charset="0"/>
              </a:rPr>
              <a:t>Менгири</a:t>
            </a:r>
            <a:r>
              <a:rPr lang="ru-RU" sz="2000" b="1" dirty="0" smtClean="0">
                <a:latin typeface="Arial" charset="0"/>
              </a:rPr>
              <a:t> і кромлехи</a:t>
            </a:r>
            <a:endParaRPr lang="ru-RU" sz="2000" b="1" dirty="0" smtClean="0">
              <a:latin typeface="Arial" charset="0"/>
            </a:endParaRPr>
          </a:p>
        </p:txBody>
      </p:sp>
      <p:pic>
        <p:nvPicPr>
          <p:cNvPr id="29700" name="Рисунок 6" descr="images (1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953" y="2747821"/>
            <a:ext cx="3176736" cy="237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images (1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7975"/>
            <a:ext cx="3942265" cy="25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79" y="492652"/>
            <a:ext cx="9144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Дольмени</a:t>
            </a:r>
            <a:r>
              <a:rPr lang="en-US" dirty="0"/>
              <a:t>, </a:t>
            </a:r>
            <a:r>
              <a:rPr lang="en-US" dirty="0" err="1"/>
              <a:t>менгіри</a:t>
            </a:r>
            <a:r>
              <a:rPr lang="en-US" dirty="0"/>
              <a:t>, </a:t>
            </a:r>
            <a:r>
              <a:rPr lang="en-US" dirty="0" err="1"/>
              <a:t>кромлехи</a:t>
            </a:r>
            <a:r>
              <a:rPr lang="en-US" dirty="0"/>
              <a:t> - </a:t>
            </a:r>
            <a:r>
              <a:rPr lang="en-US" dirty="0" err="1"/>
              <a:t>давня</a:t>
            </a:r>
            <a:r>
              <a:rPr lang="en-US" dirty="0"/>
              <a:t> </a:t>
            </a:r>
            <a:r>
              <a:rPr lang="en-US" dirty="0" err="1"/>
              <a:t>мудрість</a:t>
            </a:r>
            <a:r>
              <a:rPr lang="en-US" dirty="0"/>
              <a:t> </a:t>
            </a:r>
            <a:r>
              <a:rPr lang="en-US" dirty="0" err="1"/>
              <a:t>предків</a:t>
            </a:r>
            <a:r>
              <a:rPr lang="en-US" dirty="0"/>
              <a:t>, </a:t>
            </a:r>
            <a:r>
              <a:rPr lang="en-US" dirty="0" err="1"/>
              <a:t>таємничі</a:t>
            </a:r>
            <a:r>
              <a:rPr lang="en-US" dirty="0"/>
              <a:t> </a:t>
            </a:r>
            <a:r>
              <a:rPr lang="en-US" dirty="0" err="1"/>
              <a:t>споруди</a:t>
            </a:r>
            <a:r>
              <a:rPr lang="en-US" dirty="0"/>
              <a:t> з </a:t>
            </a:r>
            <a:r>
              <a:rPr lang="en-US" dirty="0" err="1"/>
              <a:t>каменів</a:t>
            </a:r>
            <a:r>
              <a:rPr lang="en-US" dirty="0"/>
              <a:t>, </a:t>
            </a:r>
            <a:r>
              <a:rPr lang="en-US" dirty="0" err="1"/>
              <a:t>розкидані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всьому</a:t>
            </a:r>
            <a:r>
              <a:rPr lang="en-US" dirty="0"/>
              <a:t> </a:t>
            </a:r>
            <a:r>
              <a:rPr lang="en-US" dirty="0" err="1"/>
              <a:t>світу</a:t>
            </a:r>
            <a:r>
              <a:rPr lang="en-US" dirty="0"/>
              <a:t>, </a:t>
            </a:r>
            <a:r>
              <a:rPr lang="en-US" dirty="0" err="1"/>
              <a:t>які</a:t>
            </a:r>
            <a:r>
              <a:rPr lang="en-US" dirty="0"/>
              <a:t> </a:t>
            </a:r>
            <a:r>
              <a:rPr lang="en-US" dirty="0" err="1"/>
              <a:t>кілька</a:t>
            </a:r>
            <a:r>
              <a:rPr lang="en-US" dirty="0"/>
              <a:t> </a:t>
            </a:r>
            <a:r>
              <a:rPr lang="en-US" dirty="0" err="1"/>
              <a:t>тисячоліть</a:t>
            </a:r>
            <a:r>
              <a:rPr lang="en-US" dirty="0"/>
              <a:t> </a:t>
            </a:r>
            <a:r>
              <a:rPr lang="en-US" dirty="0" err="1"/>
              <a:t>зберігають</a:t>
            </a:r>
            <a:r>
              <a:rPr lang="en-US" dirty="0"/>
              <a:t> </a:t>
            </a:r>
            <a:r>
              <a:rPr lang="en-US" dirty="0" err="1"/>
              <a:t>таємниці</a:t>
            </a:r>
            <a:r>
              <a:rPr lang="en-US" dirty="0"/>
              <a:t> </a:t>
            </a:r>
            <a:r>
              <a:rPr lang="en-US" dirty="0" err="1"/>
              <a:t>свого</a:t>
            </a:r>
            <a:r>
              <a:rPr lang="en-US" dirty="0"/>
              <a:t> </a:t>
            </a:r>
            <a:r>
              <a:rPr lang="en-US" dirty="0" err="1"/>
              <a:t>походження</a:t>
            </a:r>
            <a:r>
              <a:rPr lang="en-US" dirty="0"/>
              <a:t> і </a:t>
            </a:r>
            <a:r>
              <a:rPr lang="en-US" dirty="0" err="1"/>
              <a:t>призначення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Ці</a:t>
            </a:r>
            <a:r>
              <a:rPr lang="en-US" dirty="0"/>
              <a:t> </a:t>
            </a:r>
            <a:r>
              <a:rPr lang="en-US" dirty="0" err="1"/>
              <a:t>мегаліти</a:t>
            </a:r>
            <a:r>
              <a:rPr lang="en-US" dirty="0"/>
              <a:t> </a:t>
            </a:r>
            <a:r>
              <a:rPr lang="en-US" dirty="0" err="1"/>
              <a:t>зустрічаються</a:t>
            </a:r>
            <a:r>
              <a:rPr lang="en-US" dirty="0"/>
              <a:t> в </a:t>
            </a:r>
            <a:r>
              <a:rPr lang="en-US" dirty="0" err="1"/>
              <a:t>Росії</a:t>
            </a:r>
            <a:r>
              <a:rPr lang="en-US" dirty="0"/>
              <a:t> (</a:t>
            </a:r>
            <a:r>
              <a:rPr lang="en-US" dirty="0" err="1"/>
              <a:t>Геленджик</a:t>
            </a:r>
            <a:r>
              <a:rPr lang="en-US" dirty="0"/>
              <a:t>, </a:t>
            </a:r>
            <a:r>
              <a:rPr lang="en-US" dirty="0" err="1"/>
              <a:t>Сочі</a:t>
            </a:r>
            <a:r>
              <a:rPr lang="en-US" dirty="0"/>
              <a:t>, </a:t>
            </a:r>
            <a:r>
              <a:rPr lang="en-US" dirty="0" err="1"/>
              <a:t>Туапсе</a:t>
            </a:r>
            <a:r>
              <a:rPr lang="en-US" dirty="0"/>
              <a:t>, </a:t>
            </a:r>
            <a:r>
              <a:rPr lang="en-US" dirty="0" err="1"/>
              <a:t>Саяни</a:t>
            </a:r>
            <a:r>
              <a:rPr lang="en-US" dirty="0"/>
              <a:t>, </a:t>
            </a:r>
            <a:r>
              <a:rPr lang="en-US" dirty="0" err="1"/>
              <a:t>Прибайкалля</a:t>
            </a:r>
            <a:r>
              <a:rPr lang="en-US" dirty="0"/>
              <a:t>, </a:t>
            </a:r>
            <a:r>
              <a:rPr lang="en-US" dirty="0" err="1"/>
              <a:t>Хакасія</a:t>
            </a:r>
            <a:r>
              <a:rPr lang="en-US" dirty="0"/>
              <a:t>), </a:t>
            </a:r>
            <a:r>
              <a:rPr lang="en-US" dirty="0" err="1"/>
              <a:t>Україні</a:t>
            </a:r>
            <a:r>
              <a:rPr lang="en-US" dirty="0"/>
              <a:t> (</a:t>
            </a:r>
            <a:r>
              <a:rPr lang="en-US" dirty="0" err="1"/>
              <a:t>Закарпаття</a:t>
            </a:r>
            <a:r>
              <a:rPr lang="en-US" dirty="0"/>
              <a:t>), </a:t>
            </a:r>
            <a:r>
              <a:rPr lang="en-US" dirty="0" err="1"/>
              <a:t>Абхазії</a:t>
            </a:r>
            <a:r>
              <a:rPr lang="en-US" dirty="0"/>
              <a:t> (</a:t>
            </a:r>
            <a:r>
              <a:rPr lang="en-US" dirty="0" err="1"/>
              <a:t>Сухумі</a:t>
            </a:r>
            <a:r>
              <a:rPr lang="en-US" dirty="0"/>
              <a:t>), </a:t>
            </a:r>
            <a:r>
              <a:rPr lang="en-US" dirty="0" err="1"/>
              <a:t>Англії</a:t>
            </a:r>
            <a:r>
              <a:rPr lang="en-US" dirty="0"/>
              <a:t> (</a:t>
            </a:r>
            <a:r>
              <a:rPr lang="en-US" dirty="0" err="1"/>
              <a:t>Стоунхендж</a:t>
            </a:r>
            <a:r>
              <a:rPr lang="en-US" dirty="0"/>
              <a:t>), </a:t>
            </a:r>
            <a:r>
              <a:rPr lang="en-US" dirty="0" err="1"/>
              <a:t>Франції</a:t>
            </a:r>
            <a:r>
              <a:rPr lang="en-US" dirty="0"/>
              <a:t> (</a:t>
            </a:r>
            <a:r>
              <a:rPr lang="en-US" dirty="0" err="1"/>
              <a:t>Бретань</a:t>
            </a:r>
            <a:r>
              <a:rPr lang="en-US" dirty="0"/>
              <a:t> - </a:t>
            </a:r>
            <a:r>
              <a:rPr lang="en-US" dirty="0" err="1"/>
              <a:t>Карнак</a:t>
            </a:r>
            <a:r>
              <a:rPr lang="en-US" dirty="0"/>
              <a:t>), </a:t>
            </a:r>
            <a:r>
              <a:rPr lang="en-US" dirty="0" err="1"/>
              <a:t>Італії</a:t>
            </a:r>
            <a:r>
              <a:rPr lang="en-US" dirty="0"/>
              <a:t> (</a:t>
            </a:r>
            <a:r>
              <a:rPr lang="en-US" dirty="0" err="1"/>
              <a:t>Бишелье</a:t>
            </a:r>
            <a:r>
              <a:rPr lang="en-US" dirty="0"/>
              <a:t>, </a:t>
            </a:r>
            <a:r>
              <a:rPr lang="en-US" dirty="0" err="1"/>
              <a:t>Лечче</a:t>
            </a:r>
            <a:r>
              <a:rPr lang="en-US" dirty="0"/>
              <a:t>), </a:t>
            </a:r>
            <a:r>
              <a:rPr lang="en-US" dirty="0" err="1"/>
              <a:t>Ірландії</a:t>
            </a:r>
            <a:r>
              <a:rPr lang="en-US" dirty="0"/>
              <a:t>, </a:t>
            </a:r>
            <a:r>
              <a:rPr lang="en-US" dirty="0" err="1"/>
              <a:t>Іспанії</a:t>
            </a:r>
            <a:r>
              <a:rPr lang="en-US" dirty="0"/>
              <a:t>, </a:t>
            </a:r>
            <a:r>
              <a:rPr lang="en-US" dirty="0" err="1"/>
              <a:t>Індії</a:t>
            </a:r>
            <a:r>
              <a:rPr lang="en-US" dirty="0"/>
              <a:t>, </a:t>
            </a:r>
            <a:r>
              <a:rPr lang="en-US" dirty="0" err="1"/>
              <a:t>Іраку</a:t>
            </a:r>
            <a:r>
              <a:rPr lang="en-US" dirty="0"/>
              <a:t>, </a:t>
            </a:r>
            <a:r>
              <a:rPr lang="en-US" dirty="0" err="1"/>
              <a:t>Сирії</a:t>
            </a:r>
            <a:r>
              <a:rPr lang="en-US" dirty="0"/>
              <a:t>, </a:t>
            </a:r>
            <a:r>
              <a:rPr lang="en-US" dirty="0" err="1"/>
              <a:t>Кореї</a:t>
            </a:r>
            <a:r>
              <a:rPr lang="en-US" dirty="0"/>
              <a:t>, </a:t>
            </a:r>
            <a:r>
              <a:rPr lang="en-US" dirty="0" err="1"/>
              <a:t>Японії</a:t>
            </a:r>
            <a:r>
              <a:rPr lang="en-US" dirty="0"/>
              <a:t>, </a:t>
            </a:r>
            <a:r>
              <a:rPr lang="en-US" dirty="0" err="1"/>
              <a:t>Північній</a:t>
            </a:r>
            <a:r>
              <a:rPr lang="en-US" dirty="0"/>
              <a:t> </a:t>
            </a:r>
            <a:r>
              <a:rPr lang="en-US" dirty="0" err="1"/>
              <a:t>Америці</a:t>
            </a:r>
            <a:r>
              <a:rPr lang="en-US" dirty="0"/>
              <a:t>, </a:t>
            </a:r>
            <a:r>
              <a:rPr lang="en-US" dirty="0" err="1"/>
              <a:t>Північній</a:t>
            </a:r>
            <a:r>
              <a:rPr lang="en-US" dirty="0"/>
              <a:t> </a:t>
            </a:r>
            <a:r>
              <a:rPr lang="en-US" dirty="0" err="1"/>
              <a:t>Африці</a:t>
            </a:r>
            <a:r>
              <a:rPr lang="en-US" dirty="0"/>
              <a:t> (</a:t>
            </a:r>
            <a:r>
              <a:rPr lang="en-US" dirty="0" err="1"/>
              <a:t>Алжир</a:t>
            </a:r>
            <a:r>
              <a:rPr lang="en-US" dirty="0"/>
              <a:t>).</a:t>
            </a:r>
          </a:p>
        </p:txBody>
      </p:sp>
      <p:pic>
        <p:nvPicPr>
          <p:cNvPr id="29699" name="Рисунок 3" descr="Менгиры франци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2149" y="4422592"/>
            <a:ext cx="3168352" cy="23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1"/>
          </p:nvPr>
        </p:nvSpPr>
        <p:spPr>
          <a:xfrm>
            <a:off x="583745" y="733786"/>
            <a:ext cx="8229600" cy="11509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sz="3600" b="1" dirty="0" err="1" smtClean="0">
                <a:latin typeface="Arial" charset="0"/>
              </a:rPr>
              <a:t>Дольмени</a:t>
            </a:r>
            <a:endParaRPr lang="ru-RU" sz="3600" b="1" dirty="0" smtClean="0">
              <a:latin typeface="Arial" charset="0"/>
            </a:endParaRPr>
          </a:p>
        </p:txBody>
      </p:sp>
      <p:pic>
        <p:nvPicPr>
          <p:cNvPr id="30722" name="Рисунок 3" descr="images (2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1453188"/>
            <a:ext cx="2877772" cy="20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4" descr="images (25).jpg"/>
          <p:cNvPicPr>
            <a:picLocks noChangeAspect="1"/>
          </p:cNvPicPr>
          <p:nvPr/>
        </p:nvPicPr>
        <p:blipFill>
          <a:blip r:embed="rId3"/>
          <a:srcRect b="2579"/>
          <a:stretch>
            <a:fillRect/>
          </a:stretch>
        </p:blipFill>
        <p:spPr bwMode="auto">
          <a:xfrm>
            <a:off x="6123781" y="1453188"/>
            <a:ext cx="2850473" cy="20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0" descr="images (29).jpg"/>
          <p:cNvPicPr>
            <a:picLocks noChangeAspect="1"/>
          </p:cNvPicPr>
          <p:nvPr/>
        </p:nvPicPr>
        <p:blipFill>
          <a:blip r:embed="rId4"/>
          <a:srcRect t="7794" r="6596"/>
          <a:stretch>
            <a:fillRect/>
          </a:stretch>
        </p:blipFill>
        <p:spPr bwMode="auto">
          <a:xfrm>
            <a:off x="3223948" y="3533263"/>
            <a:ext cx="2566861" cy="189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1" descr="images (46).jpg"/>
          <p:cNvPicPr>
            <a:picLocks noChangeAspect="1"/>
          </p:cNvPicPr>
          <p:nvPr/>
        </p:nvPicPr>
        <p:blipFill>
          <a:blip r:embed="rId5"/>
          <a:srcRect t="7794"/>
          <a:stretch>
            <a:fillRect/>
          </a:stretch>
        </p:blipFill>
        <p:spPr bwMode="auto">
          <a:xfrm>
            <a:off x="5790809" y="3533262"/>
            <a:ext cx="3183444" cy="18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5" descr="images (16).jpg"/>
          <p:cNvPicPr>
            <a:picLocks noChangeAspect="1"/>
          </p:cNvPicPr>
          <p:nvPr/>
        </p:nvPicPr>
        <p:blipFill>
          <a:blip r:embed="rId6"/>
          <a:srcRect b="2579"/>
          <a:stretch>
            <a:fillRect/>
          </a:stretch>
        </p:blipFill>
        <p:spPr bwMode="auto">
          <a:xfrm>
            <a:off x="3273308" y="1453189"/>
            <a:ext cx="2850473" cy="20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9" descr="images (36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968" y="3533263"/>
            <a:ext cx="2850472" cy="189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первісне мистецтво як засіб комунікац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47" y="0"/>
            <a:ext cx="4926706" cy="37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Содержимое 4"/>
          <p:cNvSpPr>
            <a:spLocks noGrp="1"/>
          </p:cNvSpPr>
          <p:nvPr>
            <p:ph idx="1"/>
          </p:nvPr>
        </p:nvSpPr>
        <p:spPr>
          <a:xfrm>
            <a:off x="0" y="3722601"/>
            <a:ext cx="9144000" cy="3306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err="1" smtClean="0">
                <a:latin typeface="Arial" charset="0"/>
              </a:rPr>
              <a:t>Первісне</a:t>
            </a:r>
            <a:r>
              <a:rPr lang="ru-RU" sz="2000" dirty="0" smtClean="0">
                <a:latin typeface="Arial" charset="0"/>
              </a:rPr>
              <a:t> (</a:t>
            </a:r>
            <a:r>
              <a:rPr lang="ru-RU" sz="2000" dirty="0" err="1" smtClean="0">
                <a:latin typeface="Arial" charset="0"/>
              </a:rPr>
              <a:t>або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інакше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примітивне</a:t>
            </a:r>
            <a:r>
              <a:rPr lang="ru-RU" sz="2000" dirty="0" smtClean="0">
                <a:latin typeface="Arial" charset="0"/>
              </a:rPr>
              <a:t>) </a:t>
            </a:r>
            <a:r>
              <a:rPr lang="ru-RU" sz="2000" dirty="0" err="1" smtClean="0">
                <a:latin typeface="Arial" charset="0"/>
              </a:rPr>
              <a:t>мистецтво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територіально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охоплює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всі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континенти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крім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Антарктиди</a:t>
            </a:r>
            <a:r>
              <a:rPr lang="ru-RU" sz="2000" dirty="0" smtClean="0">
                <a:latin typeface="Arial" charset="0"/>
              </a:rPr>
              <a:t>, а за часом - всю </a:t>
            </a:r>
            <a:r>
              <a:rPr lang="ru-RU" sz="2000" dirty="0" err="1" smtClean="0">
                <a:latin typeface="Arial" charset="0"/>
              </a:rPr>
              <a:t>епоху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існування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людини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зберігшись</a:t>
            </a:r>
            <a:r>
              <a:rPr lang="ru-RU" sz="2000" dirty="0" smtClean="0">
                <a:latin typeface="Arial" charset="0"/>
              </a:rPr>
              <a:t> у </a:t>
            </a:r>
            <a:r>
              <a:rPr lang="ru-RU" sz="2000" dirty="0" err="1" smtClean="0">
                <a:latin typeface="Arial" charset="0"/>
              </a:rPr>
              <a:t>деяких</a:t>
            </a:r>
            <a:r>
              <a:rPr lang="ru-RU" sz="2000" dirty="0" smtClean="0">
                <a:latin typeface="Arial" charset="0"/>
              </a:rPr>
              <a:t> народностей, </a:t>
            </a:r>
            <a:r>
              <a:rPr lang="ru-RU" sz="2000" dirty="0" err="1" smtClean="0">
                <a:latin typeface="Arial" charset="0"/>
              </a:rPr>
              <a:t>що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живуть</a:t>
            </a:r>
            <a:r>
              <a:rPr lang="ru-RU" sz="2000" dirty="0" smtClean="0">
                <a:latin typeface="Arial" charset="0"/>
              </a:rPr>
              <a:t> у </a:t>
            </a:r>
            <a:r>
              <a:rPr lang="ru-RU" sz="2000" dirty="0" err="1" smtClean="0">
                <a:latin typeface="Arial" charset="0"/>
              </a:rPr>
              <a:t>віддалених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куточках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планети</a:t>
            </a:r>
            <a:r>
              <a:rPr lang="ru-RU" sz="2000" dirty="0" smtClean="0">
                <a:latin typeface="Arial" charset="0"/>
              </a:rPr>
              <a:t>, до наших </a:t>
            </a:r>
            <a:r>
              <a:rPr lang="ru-RU" sz="2000" dirty="0" err="1" smtClean="0">
                <a:latin typeface="Arial" charset="0"/>
              </a:rPr>
              <a:t>днів</a:t>
            </a:r>
            <a:r>
              <a:rPr lang="ru-RU" sz="20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2000" dirty="0" err="1" smtClean="0">
                <a:latin typeface="Arial" charset="0"/>
              </a:rPr>
              <a:t>Звернення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первісних</a:t>
            </a:r>
            <a:r>
              <a:rPr lang="ru-RU" sz="2000" dirty="0" smtClean="0">
                <a:latin typeface="Arial" charset="0"/>
              </a:rPr>
              <a:t> людей до нового для них виду </a:t>
            </a:r>
            <a:r>
              <a:rPr lang="ru-RU" sz="2000" dirty="0" err="1" smtClean="0">
                <a:latin typeface="Arial" charset="0"/>
              </a:rPr>
              <a:t>діяльності</a:t>
            </a:r>
            <a:r>
              <a:rPr lang="ru-RU" sz="2000" dirty="0" smtClean="0">
                <a:latin typeface="Arial" charset="0"/>
              </a:rPr>
              <a:t> - </a:t>
            </a:r>
            <a:r>
              <a:rPr lang="ru-RU" sz="2000" dirty="0" err="1" smtClean="0">
                <a:latin typeface="Arial" charset="0"/>
              </a:rPr>
              <a:t>мистецтву</a:t>
            </a:r>
            <a:r>
              <a:rPr lang="ru-RU" sz="2000" dirty="0" smtClean="0">
                <a:latin typeface="Arial" charset="0"/>
              </a:rPr>
              <a:t> - </a:t>
            </a:r>
            <a:r>
              <a:rPr lang="ru-RU" sz="2000" dirty="0" err="1" smtClean="0">
                <a:latin typeface="Arial" charset="0"/>
              </a:rPr>
              <a:t>одне</a:t>
            </a:r>
            <a:r>
              <a:rPr lang="ru-RU" sz="2000" dirty="0" smtClean="0">
                <a:latin typeface="Arial" charset="0"/>
              </a:rPr>
              <a:t> з </a:t>
            </a:r>
            <a:r>
              <a:rPr lang="ru-RU" sz="2000" dirty="0" err="1" smtClean="0">
                <a:latin typeface="Arial" charset="0"/>
              </a:rPr>
              <a:t>найбільших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подій</a:t>
            </a:r>
            <a:r>
              <a:rPr lang="ru-RU" sz="2000" dirty="0" smtClean="0">
                <a:latin typeface="Arial" charset="0"/>
              </a:rPr>
              <a:t> в </a:t>
            </a:r>
            <a:r>
              <a:rPr lang="ru-RU" sz="2000" dirty="0" err="1" smtClean="0">
                <a:latin typeface="Arial" charset="0"/>
              </a:rPr>
              <a:t>історії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людства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Первісне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мистецтво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відобразило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перші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уявлення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людини</a:t>
            </a:r>
            <a:r>
              <a:rPr lang="ru-RU" sz="2000" dirty="0" smtClean="0">
                <a:latin typeface="Arial" charset="0"/>
              </a:rPr>
              <a:t> про </a:t>
            </a:r>
            <a:r>
              <a:rPr lang="ru-RU" sz="2000" dirty="0" err="1" smtClean="0">
                <a:latin typeface="Arial" charset="0"/>
              </a:rPr>
              <a:t>навколишній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світ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завдяки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йому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зберігалися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передавалися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знання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навички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відбувалося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спілкування</a:t>
            </a:r>
            <a:r>
              <a:rPr lang="ru-RU" sz="2000" dirty="0" smtClean="0">
                <a:latin typeface="Arial" charset="0"/>
              </a:rPr>
              <a:t> людей один з одним. У </a:t>
            </a:r>
            <a:r>
              <a:rPr lang="ru-RU" sz="2000" dirty="0" err="1" smtClean="0">
                <a:latin typeface="Arial" charset="0"/>
              </a:rPr>
              <a:t>духовній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культурі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первісного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світу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мистецтво</a:t>
            </a:r>
            <a:r>
              <a:rPr lang="ru-RU" sz="2000" dirty="0" smtClean="0">
                <a:latin typeface="Arial" charset="0"/>
              </a:rPr>
              <a:t> стало </a:t>
            </a:r>
            <a:r>
              <a:rPr lang="ru-RU" sz="2000" dirty="0" err="1" smtClean="0">
                <a:latin typeface="Arial" charset="0"/>
              </a:rPr>
              <a:t>грати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таку</a:t>
            </a:r>
            <a:r>
              <a:rPr lang="ru-RU" sz="2000" dirty="0" smtClean="0">
                <a:latin typeface="Arial" charset="0"/>
              </a:rPr>
              <a:t> ж </a:t>
            </a:r>
            <a:r>
              <a:rPr lang="ru-RU" sz="2000" dirty="0" err="1" smtClean="0">
                <a:latin typeface="Arial" charset="0"/>
              </a:rPr>
              <a:t>універсальну</a:t>
            </a:r>
            <a:r>
              <a:rPr lang="ru-RU" sz="2000" dirty="0" smtClean="0">
                <a:latin typeface="Arial" charset="0"/>
              </a:rPr>
              <a:t> роль, як </a:t>
            </a:r>
            <a:r>
              <a:rPr lang="ru-RU" sz="2000" dirty="0" err="1" smtClean="0">
                <a:latin typeface="Arial" charset="0"/>
              </a:rPr>
              <a:t>загострений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камінь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виконував</a:t>
            </a:r>
            <a:r>
              <a:rPr lang="ru-RU" sz="2000" dirty="0" smtClean="0">
                <a:latin typeface="Arial" charset="0"/>
              </a:rPr>
              <a:t> у </a:t>
            </a:r>
            <a:r>
              <a:rPr lang="ru-RU" sz="2000" dirty="0" err="1" smtClean="0">
                <a:latin typeface="Arial" charset="0"/>
              </a:rPr>
              <a:t>трудовій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діяльності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9" descr="Bisonturning.jpg"/>
          <p:cNvPicPr>
            <a:picLocks noChangeAspect="1"/>
          </p:cNvPicPr>
          <p:nvPr/>
        </p:nvPicPr>
        <p:blipFill>
          <a:blip r:embed="rId2"/>
          <a:srcRect l="6250" r="6250"/>
          <a:stretch>
            <a:fillRect/>
          </a:stretch>
        </p:blipFill>
        <p:spPr bwMode="auto">
          <a:xfrm>
            <a:off x="5475580" y="2308406"/>
            <a:ext cx="3426720" cy="26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Grp="1"/>
          </p:cNvSpPr>
          <p:nvPr>
            <p:ph type="title"/>
          </p:nvPr>
        </p:nvSpPr>
        <p:spPr bwMode="auto">
          <a:xfrm>
            <a:off x="1115616" y="774295"/>
            <a:ext cx="6589199" cy="128089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Періоди 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0" y="1700213"/>
            <a:ext cx="8229600" cy="439578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Епоха палеоліту - ХХХ - ХII тис. Років до н. е.</a:t>
            </a:r>
          </a:p>
          <a:p>
            <a:pPr eaLnBrk="1" hangingPunct="1"/>
            <a:r>
              <a:rPr lang="ru-RU" smtClean="0">
                <a:latin typeface="Arial" charset="0"/>
              </a:rPr>
              <a:t>Епоха мезоліту - ХII - VIII тис. Років до н. е.</a:t>
            </a:r>
          </a:p>
          <a:p>
            <a:pPr eaLnBrk="1" hangingPunct="1"/>
            <a:r>
              <a:rPr lang="ru-RU" smtClean="0">
                <a:latin typeface="Arial" charset="0"/>
              </a:rPr>
              <a:t>Епоха неоліту - VIII - VI тис. Років до н. е.</a:t>
            </a:r>
          </a:p>
        </p:txBody>
      </p:sp>
      <p:pic>
        <p:nvPicPr>
          <p:cNvPr id="15363" name="Рисунок 7" descr="200px-Lascaux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08132"/>
            <a:ext cx="2232620" cy="16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8" descr="detaibisonselecha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1176" y="4357959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upperpaleotools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22" y="4776908"/>
            <a:ext cx="2137850" cy="188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1" descr="i (10).jpg"/>
          <p:cNvPicPr>
            <a:picLocks noChangeAspect="1"/>
          </p:cNvPicPr>
          <p:nvPr/>
        </p:nvPicPr>
        <p:blipFill>
          <a:blip r:embed="rId6"/>
          <a:srcRect b="9451"/>
          <a:stretch>
            <a:fillRect/>
          </a:stretch>
        </p:blipFill>
        <p:spPr bwMode="auto">
          <a:xfrm>
            <a:off x="6146141" y="212599"/>
            <a:ext cx="2829359" cy="19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Франція. Печера </a:t>
            </a:r>
            <a:r>
              <a:rPr lang="uk-UA" dirty="0" err="1" smtClean="0">
                <a:ln>
                  <a:noFill/>
                </a:ln>
                <a:effectLst/>
                <a:latin typeface="Arial" charset="0"/>
              </a:rPr>
              <a:t>Монтеспан</a:t>
            </a: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.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6386" name="Содержимое 7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700808"/>
            <a:ext cx="2411760" cy="2425319"/>
          </a:xfrm>
        </p:spPr>
      </p:pic>
      <p:pic>
        <p:nvPicPr>
          <p:cNvPr id="16387" name="Рисунок 8" descr="загруженно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7032"/>
            <a:ext cx="37341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38840" y="1264555"/>
            <a:ext cx="3600450" cy="2233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Монтеспан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археологи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знайшли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статую глиняного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ведмедя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слідами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ударів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списом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Ймовірно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люди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пов'язували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тварин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: вони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вірили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0191" y="4365104"/>
            <a:ext cx="3168650" cy="223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«Убивши»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забезпечать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собі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успіх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майбутньому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полюванні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подібні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знахідки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простежується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зв'язок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найдавнішими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релігійними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віруваннями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художньою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діяльністю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Мистецтво палеоліту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7410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8184" y="1676128"/>
            <a:ext cx="2481263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676128"/>
            <a:ext cx="4895850" cy="4681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Перші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твори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створені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близько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30 тис.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тому,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кінці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епохи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палеоліту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стародавнього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кам'яного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віку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Найдавніші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скульптурні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є так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звані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палеолітичні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Венери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» -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примітивні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жіночі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фігурки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Вони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далекі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реальної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подібності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людським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тілом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Всім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притаманні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деякі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спільні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риси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збільшені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стегна,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живіт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груди,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відсутність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ступень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ніг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Первісних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скульпторів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цікавили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навіть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риси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обличчя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Вони створили образ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жінки-матері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символ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родючості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хранительки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домашнього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вогнища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Grp="1"/>
          </p:cNvSpPr>
          <p:nvPr>
            <p:ph type="title"/>
          </p:nvPr>
        </p:nvSpPr>
        <p:spPr bwMode="auto">
          <a:xfrm>
            <a:off x="2400300" y="323021"/>
            <a:ext cx="8229600" cy="1219201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Печера </a:t>
            </a:r>
            <a:r>
              <a:rPr lang="uk-UA" dirty="0" err="1" smtClean="0">
                <a:ln>
                  <a:noFill/>
                </a:ln>
                <a:effectLst/>
                <a:latin typeface="Arial" charset="0"/>
              </a:rPr>
              <a:t>Альтамира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8434" name="Содержимое 5" descr="316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425" b="4517"/>
          <a:stretch>
            <a:fillRect/>
          </a:stretch>
        </p:blipFill>
        <p:spPr>
          <a:xfrm>
            <a:off x="1475656" y="1341524"/>
            <a:ext cx="3987800" cy="2663825"/>
          </a:xfrm>
        </p:spPr>
      </p:pic>
      <p:sp>
        <p:nvSpPr>
          <p:cNvPr id="5" name="Прямоугольник 4"/>
          <p:cNvSpPr/>
          <p:nvPr/>
        </p:nvSpPr>
        <p:spPr>
          <a:xfrm>
            <a:off x="3886200" y="4653136"/>
            <a:ext cx="5257800" cy="2016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У 1868 р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Іспанії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провінції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Сантандер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відкрита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Альтаміра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вхід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того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засипаний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обвалом.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10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по тому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іспанський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археолог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Марселіно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Саутуола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виявив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стінах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стелі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Альтаміра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стала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першою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багатьох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десятків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подібних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Європи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436" name="Рисунок 8" descr="images (10).jpg"/>
          <p:cNvPicPr>
            <a:picLocks noChangeAspect="1"/>
          </p:cNvPicPr>
          <p:nvPr/>
        </p:nvPicPr>
        <p:blipFill>
          <a:blip r:embed="rId3"/>
          <a:srcRect r="9483"/>
          <a:stretch>
            <a:fillRect/>
          </a:stretch>
        </p:blipFill>
        <p:spPr bwMode="auto">
          <a:xfrm>
            <a:off x="6300788" y="1125538"/>
            <a:ext cx="215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images (9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437112"/>
            <a:ext cx="2944840" cy="191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/>
          </p:cNvSpPr>
          <p:nvPr>
            <p:ph type="title"/>
          </p:nvPr>
        </p:nvSpPr>
        <p:spPr bwMode="auto">
          <a:xfrm>
            <a:off x="2195736" y="324262"/>
            <a:ext cx="6589199" cy="128089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Печери Європи</a:t>
            </a:r>
            <a:endParaRPr lang="ru-RU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9458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b="2438"/>
          <a:stretch>
            <a:fillRect/>
          </a:stretch>
        </p:blipFill>
        <p:spPr>
          <a:xfrm>
            <a:off x="755576" y="1294255"/>
            <a:ext cx="4044950" cy="2592387"/>
          </a:xfrm>
        </p:spPr>
      </p:pic>
      <p:sp>
        <p:nvSpPr>
          <p:cNvPr id="6" name="Прямоугольник 5"/>
          <p:cNvSpPr/>
          <p:nvPr/>
        </p:nvSpPr>
        <p:spPr>
          <a:xfrm>
            <a:off x="5724128" y="464344"/>
            <a:ext cx="3167633" cy="3108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Найбільш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відомі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знаходяться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Іспанії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: Ла-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Мут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Ла Мадлен, Труа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Фон-де-Гом та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ін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Зараз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завдяки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цілеспрямованим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пошукам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відомо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близько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91289"/>
            <a:ext cx="4319587" cy="2016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часу.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Видатні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відкриття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зроблено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абсолютно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випадково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вересні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1940 р Печеру Ласко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відкрили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4 хлопчика.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Живопис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найдосконаліший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твір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палеоліту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9461" name="Рисунок 7" descr="i (5).jpg"/>
          <p:cNvPicPr>
            <a:picLocks noChangeAspect="1"/>
          </p:cNvPicPr>
          <p:nvPr/>
        </p:nvPicPr>
        <p:blipFill>
          <a:blip r:embed="rId3"/>
          <a:srcRect t="10944" b="13522"/>
          <a:stretch>
            <a:fillRect/>
          </a:stretch>
        </p:blipFill>
        <p:spPr bwMode="auto">
          <a:xfrm>
            <a:off x="5239800" y="4191289"/>
            <a:ext cx="3703362" cy="203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ln>
                  <a:noFill/>
                </a:ln>
                <a:effectLst/>
                <a:latin typeface="Arial" charset="0"/>
              </a:rPr>
              <a:t>Бизон-Альтамира</a:t>
            </a:r>
            <a:endParaRPr lang="ru-RU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0482" name="Содержимое 5" descr="pibiz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84313"/>
            <a:ext cx="5989637" cy="3992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ln>
                  <a:noFill/>
                </a:ln>
                <a:effectLst/>
                <a:latin typeface="Arial" charset="0"/>
              </a:rPr>
              <a:t>Особливості малюнку</a:t>
            </a:r>
            <a:endParaRPr lang="ru-RU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Первісні</a:t>
            </a:r>
            <a:r>
              <a:rPr lang="ru-RU" sz="2000" dirty="0" smtClean="0">
                <a:latin typeface="Arial" charset="0"/>
              </a:rPr>
              <a:t> художники </a:t>
            </a:r>
            <a:r>
              <a:rPr lang="ru-RU" sz="2000" dirty="0" err="1" smtClean="0">
                <a:latin typeface="Arial" charset="0"/>
              </a:rPr>
              <a:t>заповнювали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поверхню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всередині</a:t>
            </a:r>
            <a:r>
              <a:rPr lang="ru-RU" sz="2000" dirty="0" smtClean="0">
                <a:latin typeface="Arial" charset="0"/>
              </a:rPr>
              <a:t> контуру </a:t>
            </a:r>
            <a:r>
              <a:rPr lang="ru-RU" sz="2000" dirty="0" err="1" smtClean="0">
                <a:latin typeface="Arial" charset="0"/>
              </a:rPr>
              <a:t>малюнка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чорною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або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червоною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фарбою</a:t>
            </a:r>
            <a:r>
              <a:rPr lang="ru-RU" sz="2000" dirty="0" smtClean="0">
                <a:latin typeface="Arial" charset="0"/>
              </a:rPr>
              <a:t> (30-18 тис </a:t>
            </a:r>
            <a:r>
              <a:rPr lang="ru-RU" sz="2000" dirty="0" err="1" smtClean="0">
                <a:latin typeface="Arial" charset="0"/>
              </a:rPr>
              <a:t>років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д.н</a:t>
            </a:r>
            <a:r>
              <a:rPr lang="ru-RU" sz="2000" dirty="0" smtClean="0">
                <a:latin typeface="Arial" charset="0"/>
              </a:rPr>
              <a:t>. е)</a:t>
            </a:r>
          </a:p>
          <a:p>
            <a:pPr eaLnBrk="1" hangingPunct="1"/>
            <a:r>
              <a:rPr lang="ru-RU" sz="2000" dirty="0" err="1" smtClean="0">
                <a:latin typeface="Arial" charset="0"/>
              </a:rPr>
              <a:t>Пізніше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косими</a:t>
            </a:r>
            <a:r>
              <a:rPr lang="ru-RU" sz="2000" dirty="0" smtClean="0">
                <a:latin typeface="Arial" charset="0"/>
              </a:rPr>
              <a:t> штрихами </a:t>
            </a:r>
            <a:r>
              <a:rPr lang="ru-RU" sz="2000" dirty="0" err="1" smtClean="0">
                <a:latin typeface="Arial" charset="0"/>
              </a:rPr>
              <a:t>зображували</a:t>
            </a:r>
            <a:r>
              <a:rPr lang="ru-RU" sz="2000" dirty="0" smtClean="0">
                <a:latin typeface="Arial" charset="0"/>
              </a:rPr>
              <a:t> шерсть, стали </a:t>
            </a:r>
            <a:r>
              <a:rPr lang="ru-RU" sz="2000" dirty="0" err="1" smtClean="0">
                <a:latin typeface="Arial" charset="0"/>
              </a:rPr>
              <a:t>користуватися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додатковими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кольорами</a:t>
            </a:r>
            <a:r>
              <a:rPr lang="ru-RU" sz="2000" dirty="0" smtClean="0">
                <a:latin typeface="Arial" charset="0"/>
              </a:rPr>
              <a:t> (</a:t>
            </a:r>
            <a:r>
              <a:rPr lang="ru-RU" sz="2000" dirty="0" err="1" smtClean="0">
                <a:latin typeface="Arial" charset="0"/>
              </a:rPr>
              <a:t>відтінки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жовтого</a:t>
            </a:r>
            <a:r>
              <a:rPr lang="ru-RU" sz="2000" dirty="0" smtClean="0">
                <a:latin typeface="Arial" charset="0"/>
              </a:rPr>
              <a:t> і </a:t>
            </a:r>
            <a:r>
              <a:rPr lang="ru-RU" sz="2000" dirty="0" err="1" smtClean="0">
                <a:latin typeface="Arial" charset="0"/>
              </a:rPr>
              <a:t>червоного</a:t>
            </a:r>
            <a:r>
              <a:rPr lang="ru-RU" sz="2000" dirty="0" smtClean="0">
                <a:latin typeface="Arial" charset="0"/>
              </a:rPr>
              <a:t>), </a:t>
            </a:r>
            <a:r>
              <a:rPr lang="ru-RU" sz="2000" dirty="0" err="1" smtClean="0">
                <a:latin typeface="Arial" charset="0"/>
              </a:rPr>
              <a:t>з'явився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об'єм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Лінія</a:t>
            </a:r>
            <a:r>
              <a:rPr lang="ru-RU" sz="2000" dirty="0" smtClean="0">
                <a:latin typeface="Arial" charset="0"/>
              </a:rPr>
              <a:t> контуру то </a:t>
            </a:r>
            <a:r>
              <a:rPr lang="ru-RU" sz="2000" dirty="0" err="1" smtClean="0">
                <a:latin typeface="Arial" charset="0"/>
              </a:rPr>
              <a:t>яскравіше</a:t>
            </a:r>
            <a:r>
              <a:rPr lang="ru-RU" sz="2000" dirty="0" smtClean="0">
                <a:latin typeface="Arial" charset="0"/>
              </a:rPr>
              <a:t>, то </a:t>
            </a:r>
            <a:r>
              <a:rPr lang="ru-RU" sz="2000" dirty="0" err="1" smtClean="0">
                <a:latin typeface="Arial" charset="0"/>
              </a:rPr>
              <a:t>темніше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Контури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підкреслювали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вирізаною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лінією</a:t>
            </a:r>
            <a:r>
              <a:rPr lang="ru-RU" sz="2000" dirty="0" smtClean="0">
                <a:latin typeface="Arial" charset="0"/>
              </a:rPr>
              <a:t> (18-15 тис </a:t>
            </a:r>
            <a:r>
              <a:rPr lang="ru-RU" sz="2000" dirty="0" err="1" smtClean="0">
                <a:latin typeface="Arial" charset="0"/>
              </a:rPr>
              <a:t>років</a:t>
            </a:r>
            <a:r>
              <a:rPr lang="ru-RU" sz="2000" dirty="0" smtClean="0">
                <a:latin typeface="Arial" charset="0"/>
              </a:rPr>
              <a:t> до </a:t>
            </a:r>
            <a:r>
              <a:rPr lang="ru-RU" sz="2000" dirty="0" err="1" smtClean="0">
                <a:latin typeface="Arial" charset="0"/>
              </a:rPr>
              <a:t>н.е</a:t>
            </a:r>
            <a:r>
              <a:rPr lang="ru-RU" sz="20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ru-RU" sz="2000" dirty="0" smtClean="0">
                <a:latin typeface="Arial" charset="0"/>
              </a:rPr>
              <a:t>У 12 тис до н. е. </a:t>
            </a:r>
            <a:r>
              <a:rPr lang="ru-RU" sz="2000" dirty="0" err="1" smtClean="0">
                <a:latin typeface="Arial" charset="0"/>
              </a:rPr>
              <a:t>печерне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мистецтво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досягло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розквіту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Живопис</a:t>
            </a:r>
            <a:r>
              <a:rPr lang="ru-RU" sz="2000" dirty="0" smtClean="0">
                <a:latin typeface="Arial" charset="0"/>
              </a:rPr>
              <a:t> передавала </a:t>
            </a:r>
            <a:r>
              <a:rPr lang="ru-RU" sz="2000" dirty="0" err="1" smtClean="0">
                <a:latin typeface="Arial" charset="0"/>
              </a:rPr>
              <a:t>обсяг</a:t>
            </a:r>
            <a:r>
              <a:rPr lang="ru-RU" sz="2000" dirty="0" smtClean="0">
                <a:latin typeface="Arial" charset="0"/>
              </a:rPr>
              <a:t>, перспективу, </a:t>
            </a:r>
            <a:r>
              <a:rPr lang="ru-RU" sz="2000" dirty="0" err="1" smtClean="0">
                <a:latin typeface="Arial" charset="0"/>
              </a:rPr>
              <a:t>колір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пропорції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фігур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рух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Тоді</a:t>
            </a:r>
            <a:r>
              <a:rPr lang="ru-RU" sz="2000" dirty="0" smtClean="0">
                <a:latin typeface="Arial" charset="0"/>
              </a:rPr>
              <a:t> ж </a:t>
            </a:r>
            <a:r>
              <a:rPr lang="ru-RU" sz="2000" dirty="0" err="1" smtClean="0">
                <a:latin typeface="Arial" charset="0"/>
              </a:rPr>
              <a:t>були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створені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величезні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живописні</a:t>
            </a:r>
            <a:r>
              <a:rPr lang="ru-RU" sz="2000" dirty="0" smtClean="0">
                <a:latin typeface="Arial" charset="0"/>
              </a:rPr>
              <a:t> полотна, </a:t>
            </a:r>
            <a:r>
              <a:rPr lang="ru-RU" sz="2000" dirty="0" err="1" smtClean="0">
                <a:latin typeface="Arial" charset="0"/>
              </a:rPr>
              <a:t>що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покривали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склепіння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глибоких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печер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err="1" smtClean="0">
                <a:latin typeface="Arial" charset="0"/>
              </a:rPr>
              <a:t>Зображувалися</a:t>
            </a:r>
            <a:r>
              <a:rPr lang="ru-RU" sz="2000" dirty="0" smtClean="0">
                <a:latin typeface="Arial" charset="0"/>
              </a:rPr>
              <a:t> в основному </a:t>
            </a:r>
            <a:r>
              <a:rPr lang="ru-RU" sz="2000" dirty="0" err="1" smtClean="0">
                <a:latin typeface="Arial" charset="0"/>
              </a:rPr>
              <a:t>тварини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983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2</vt:lpstr>
      <vt:lpstr>Wingdings 3</vt:lpstr>
      <vt:lpstr>Легкий дым</vt:lpstr>
      <vt:lpstr>Особливості первісного мистецтва</vt:lpstr>
      <vt:lpstr>Презентация PowerPoint</vt:lpstr>
      <vt:lpstr>Періоди </vt:lpstr>
      <vt:lpstr>Франція. Печера Монтеспан.</vt:lpstr>
      <vt:lpstr>Мистецтво палеоліту</vt:lpstr>
      <vt:lpstr>Печера Альтамира</vt:lpstr>
      <vt:lpstr>Печери Європи</vt:lpstr>
      <vt:lpstr>Бизон-Альтамира</vt:lpstr>
      <vt:lpstr>Особливості малюнку</vt:lpstr>
      <vt:lpstr>Корови з печери Ласко. Франція</vt:lpstr>
      <vt:lpstr>Мистецтво мезоліту</vt:lpstr>
      <vt:lpstr>Особливості малюнку</vt:lpstr>
      <vt:lpstr>Печери Африки</vt:lpstr>
      <vt:lpstr>Мистецтво неоліту</vt:lpstr>
      <vt:lpstr>Особливості малюнку</vt:lpstr>
      <vt:lpstr>Мегаліти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ИСКУССТВО На заре человечества</dc:title>
  <dc:creator>User</dc:creator>
  <cp:lastModifiedBy>Lenovo</cp:lastModifiedBy>
  <cp:revision>50</cp:revision>
  <dcterms:created xsi:type="dcterms:W3CDTF">2012-09-14T17:46:01Z</dcterms:created>
  <dcterms:modified xsi:type="dcterms:W3CDTF">2020-03-26T18:20:08Z</dcterms:modified>
</cp:coreProperties>
</file>