
<file path=[Content_Types].xml><?xml version="1.0" encoding="utf-8"?>
<Types xmlns="http://schemas.openxmlformats.org/package/2006/content-types">
  <Default ContentType="application/xml" Extension="xml"/>
  <Default ContentType="image/png" Extension="png"/>
  <Default ContentType="image/jpeg" Extension="jpeg"/>
  <Default ContentType="application/vnd.openxmlformats-package.relationships+xml" Extension="rels"/>
  <Override ContentType="application/vnd.openxmlformats-officedocument.presentationml.slideMaster+xml" PartName="/ppt/slideMasters/slideMaster1.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presentation.main+xml" PartName="/ppt/presentation.xml"/>
  <Override ContentType="application/vnd.openxmlformats-officedocument.presentationml.presProps+xml" PartName="/ppt/presProps1.xml"/>
  <Override ContentType="application/vnd.openxmlformats-officedocument.theme+xml" PartName="/ppt/theme/theme1.xml"/>
  <Override ContentType="application/vnd.openxmlformats-officedocument.presentationml.viewProps+xml" PartName="/ppt/viewProps1.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y="6858000" cx="9144000"/>
  <p:notesSz cx="6858000" cy="9144000"/>
  <p:defaultTextStyle>
    <a:defPPr lvl="0">
      <a:defRPr lang="ru-RU"/>
    </a:defPPr>
    <a:lvl1pPr defTabSz="914400" eaLnBrk="1" hangingPunct="1" latinLnBrk="0" lvl="0" marL="0" rtl="0" algn="l">
      <a:defRPr kern="1200" sz="1800">
        <a:solidFill>
          <a:schemeClr val="tx1"/>
        </a:solidFill>
        <a:latin typeface="+mn-lt"/>
        <a:ea typeface="+mn-ea"/>
        <a:cs typeface="+mn-cs"/>
      </a:defRPr>
    </a:lvl1pPr>
    <a:lvl2pPr defTabSz="914400" eaLnBrk="1" hangingPunct="1" latinLnBrk="0" lvl="1" marL="457200" rtl="0" algn="l">
      <a:defRPr kern="1200" sz="1800">
        <a:solidFill>
          <a:schemeClr val="tx1"/>
        </a:solidFill>
        <a:latin typeface="+mn-lt"/>
        <a:ea typeface="+mn-ea"/>
        <a:cs typeface="+mn-cs"/>
      </a:defRPr>
    </a:lvl2pPr>
    <a:lvl3pPr defTabSz="914400" eaLnBrk="1" hangingPunct="1" latinLnBrk="0" lvl="2" marL="914400" rtl="0" algn="l">
      <a:defRPr kern="1200" sz="1800">
        <a:solidFill>
          <a:schemeClr val="tx1"/>
        </a:solidFill>
        <a:latin typeface="+mn-lt"/>
        <a:ea typeface="+mn-ea"/>
        <a:cs typeface="+mn-cs"/>
      </a:defRPr>
    </a:lvl3pPr>
    <a:lvl4pPr defTabSz="914400" eaLnBrk="1" hangingPunct="1" latinLnBrk="0" lvl="3" marL="1371600" rtl="0" algn="l">
      <a:defRPr kern="1200" sz="1800">
        <a:solidFill>
          <a:schemeClr val="tx1"/>
        </a:solidFill>
        <a:latin typeface="+mn-lt"/>
        <a:ea typeface="+mn-ea"/>
        <a:cs typeface="+mn-cs"/>
      </a:defRPr>
    </a:lvl4pPr>
    <a:lvl5pPr defTabSz="914400" eaLnBrk="1" hangingPunct="1" latinLnBrk="0" lvl="4" marL="1828800" rtl="0" algn="l">
      <a:defRPr kern="1200" sz="1800">
        <a:solidFill>
          <a:schemeClr val="tx1"/>
        </a:solidFill>
        <a:latin typeface="+mn-lt"/>
        <a:ea typeface="+mn-ea"/>
        <a:cs typeface="+mn-cs"/>
      </a:defRPr>
    </a:lvl5pPr>
    <a:lvl6pPr defTabSz="914400" eaLnBrk="1" hangingPunct="1" latinLnBrk="0" lvl="5" marL="2286000" rtl="0" algn="l">
      <a:defRPr kern="1200" sz="1800">
        <a:solidFill>
          <a:schemeClr val="tx1"/>
        </a:solidFill>
        <a:latin typeface="+mn-lt"/>
        <a:ea typeface="+mn-ea"/>
        <a:cs typeface="+mn-cs"/>
      </a:defRPr>
    </a:lvl6pPr>
    <a:lvl7pPr defTabSz="914400" eaLnBrk="1" hangingPunct="1" latinLnBrk="0" lvl="6" marL="2743200" rtl="0" algn="l">
      <a:defRPr kern="1200" sz="1800">
        <a:solidFill>
          <a:schemeClr val="tx1"/>
        </a:solidFill>
        <a:latin typeface="+mn-lt"/>
        <a:ea typeface="+mn-ea"/>
        <a:cs typeface="+mn-cs"/>
      </a:defRPr>
    </a:lvl7pPr>
    <a:lvl8pPr defTabSz="914400" eaLnBrk="1" hangingPunct="1" latinLnBrk="0" lvl="7" marL="3200400" rtl="0" algn="l">
      <a:defRPr kern="1200" sz="1800">
        <a:solidFill>
          <a:schemeClr val="tx1"/>
        </a:solidFill>
        <a:latin typeface="+mn-lt"/>
        <a:ea typeface="+mn-ea"/>
        <a:cs typeface="+mn-cs"/>
      </a:defRPr>
    </a:lvl8pPr>
    <a:lvl9pPr defTabSz="914400" eaLnBrk="1" hangingPunct="1" latinLnBrk="0" lvl="8" marL="3657600" rtl="0" algn="l">
      <a:defRPr kern="1200" sz="1800">
        <a:solidFill>
          <a:schemeClr val="tx1"/>
        </a:solidFill>
        <a:latin typeface="+mn-lt"/>
        <a:ea typeface="+mn-ea"/>
        <a:cs typeface="+mn-cs"/>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1.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1.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10" Type="http://schemas.openxmlformats.org/officeDocument/2006/relationships/slide" Target="slides/slide6.xml"/><Relationship Id="rId21" Type="http://schemas.openxmlformats.org/officeDocument/2006/relationships/slide" Target="slides/slide17.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viewProps" Target="viewProps1.xml"/><Relationship Id="rId3" Type="http://schemas.openxmlformats.org/officeDocument/2006/relationships/presProps" Target="presProps1.xml"/><Relationship Id="rId4" Type="http://schemas.openxmlformats.org/officeDocument/2006/relationships/slideMaster" Target="slideMasters/slide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ru-RU" smtClean="0"/>
              <a:t>Образец заголовка</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03.04.2020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03.04.2020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03.04.2020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03.04.2020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03.04.2020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03.04.2020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03.04.2020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03.04.2020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03.04.2020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03.04.2020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03.04.2020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B4C71EC6-210F-42DE-9C53-41977AD35B3D}" type="datetimeFigureOut">
              <a:rPr lang="ru-RU" smtClean="0"/>
              <a:t>03.04.2020</a:t>
            </a:fld>
            <a:endParaRPr lang="ru-RU"/>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ru-RU"/>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pPr algn="ctr"/>
            <a:r>
              <a:rPr lang="ru-RU" dirty="0" smtClean="0">
                <a:latin typeface="Times New Roman" pitchFamily="18" charset="0"/>
                <a:cs typeface="Times New Roman" pitchFamily="18" charset="0"/>
              </a:rPr>
              <a:t>Театр </a:t>
            </a:r>
            <a:r>
              <a:rPr lang="ru-RU" dirty="0" err="1" smtClean="0">
                <a:latin typeface="Times New Roman" pitchFamily="18" charset="0"/>
                <a:cs typeface="Times New Roman" pitchFamily="18" charset="0"/>
              </a:rPr>
              <a:t>стародавньо</a:t>
            </a:r>
            <a:r>
              <a:rPr lang="uk-UA" dirty="0" smtClean="0">
                <a:latin typeface="Times New Roman" pitchFamily="18" charset="0"/>
                <a:cs typeface="Times New Roman" pitchFamily="18" charset="0"/>
              </a:rPr>
              <a:t>ї </a:t>
            </a:r>
            <a:r>
              <a:rPr lang="uk-UA" dirty="0" err="1" smtClean="0">
                <a:latin typeface="Times New Roman" pitchFamily="18" charset="0"/>
                <a:cs typeface="Times New Roman" pitchFamily="18" charset="0"/>
              </a:rPr>
              <a:t>греції</a:t>
            </a:r>
            <a:endParaRPr lang="uk-UA" dirty="0">
              <a:latin typeface="Times New Roman" pitchFamily="18" charset="0"/>
              <a:cs typeface="Times New Roman" pitchFamily="18" charset="0"/>
            </a:endParaRPr>
          </a:p>
        </p:txBody>
      </p:sp>
      <p:sp>
        <p:nvSpPr>
          <p:cNvPr id="3" name="Подзаголовок 2"/>
          <p:cNvSpPr>
            <a:spLocks noGrp="1"/>
          </p:cNvSpPr>
          <p:nvPr>
            <p:ph type="subTitle" idx="1"/>
          </p:nvPr>
        </p:nvSpPr>
        <p:spPr/>
        <p:txBody>
          <a:bodyPr/>
          <a:lstStyle/>
          <a:p>
            <a:endParaRPr lang="uk-UA"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3717032"/>
            <a:ext cx="3489564" cy="2334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0451753"/>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sz="half" idx="1"/>
          </p:nvPr>
        </p:nvSpPr>
        <p:spPr/>
        <p:txBody>
          <a:bodyPr>
            <a:normAutofit fontScale="47500" lnSpcReduction="20000"/>
          </a:bodyPr>
          <a:lstStyle/>
          <a:p>
            <a:pPr algn="just"/>
            <a:r>
              <a:rPr lang="uk-UA" sz="2900" b="1" dirty="0">
                <a:latin typeface="Times New Roman" pitchFamily="18" charset="0"/>
                <a:cs typeface="Times New Roman" pitchFamily="18" charset="0"/>
              </a:rPr>
              <a:t>Софокл (496-406 рр. до н.е.) </a:t>
            </a:r>
            <a:r>
              <a:rPr lang="uk-UA" sz="2900" dirty="0" smtClean="0">
                <a:latin typeface="Times New Roman" pitchFamily="18" charset="0"/>
                <a:cs typeface="Times New Roman" pitchFamily="18" charset="0"/>
              </a:rPr>
              <a:t>Із </a:t>
            </a:r>
            <a:r>
              <a:rPr lang="uk-UA" sz="2900" dirty="0">
                <a:latin typeface="Times New Roman" pitchFamily="18" charset="0"/>
                <a:cs typeface="Times New Roman" pitchFamily="18" charset="0"/>
              </a:rPr>
              <a:t>завершенням </a:t>
            </a:r>
            <a:r>
              <a:rPr lang="uk-UA" sz="2900" dirty="0" err="1">
                <a:latin typeface="Times New Roman" pitchFamily="18" charset="0"/>
                <a:cs typeface="Times New Roman" pitchFamily="18" charset="0"/>
              </a:rPr>
              <a:t>греко-персидських</a:t>
            </a:r>
            <a:r>
              <a:rPr lang="uk-UA" sz="2900" dirty="0">
                <a:latin typeface="Times New Roman" pitchFamily="18" charset="0"/>
                <a:cs typeface="Times New Roman" pitchFamily="18" charset="0"/>
              </a:rPr>
              <a:t> воєн </a:t>
            </a:r>
            <a:r>
              <a:rPr lang="uk-UA" sz="2900" dirty="0" err="1">
                <a:latin typeface="Times New Roman" pitchFamily="18" charset="0"/>
                <a:cs typeface="Times New Roman" pitchFamily="18" charset="0"/>
              </a:rPr>
              <a:t>послідував</a:t>
            </a:r>
            <a:r>
              <a:rPr lang="uk-UA" sz="2900" dirty="0">
                <a:latin typeface="Times New Roman" pitchFamily="18" charset="0"/>
                <a:cs typeface="Times New Roman" pitchFamily="18" charset="0"/>
              </a:rPr>
              <a:t> могутній політичний і культурний підйом афінської демократичної рабовласницької держави, який обумовив новий період в розвитку грецького мистецтва. Діяльність Софокла і Еврипіда була наступним етапом у розвитку грецького театру.</a:t>
            </a:r>
          </a:p>
          <a:p>
            <a:pPr algn="just"/>
            <a:r>
              <a:rPr lang="uk-UA" sz="2900" dirty="0">
                <a:latin typeface="Times New Roman" pitchFamily="18" charset="0"/>
                <a:cs typeface="Times New Roman" pitchFamily="18" charset="0"/>
              </a:rPr>
              <a:t>Якщо в Есхіла боги, хоча би й невидимі, виступають на першому плані, то в трагедіях Софокла основна увага надана людині, зі всім світом її душевних переживань, думок, пристрастей, відчуттів. В трагедіях Софокла виразилися цивільні й етичні ідеали антично-рабовласницької демократії епохи розквіту. За свідченням Аристотеля (Поетика, </a:t>
            </a:r>
            <a:r>
              <a:rPr lang="uk-UA" sz="2900" dirty="0" err="1">
                <a:latin typeface="Times New Roman" pitchFamily="18" charset="0"/>
                <a:cs typeface="Times New Roman" pitchFamily="18" charset="0"/>
              </a:rPr>
              <a:t>гл</a:t>
            </a:r>
            <a:r>
              <a:rPr lang="uk-UA" sz="2900" dirty="0">
                <a:latin typeface="Times New Roman" pitchFamily="18" charset="0"/>
                <a:cs typeface="Times New Roman" pitchFamily="18" charset="0"/>
              </a:rPr>
              <a:t>. 25), Софокл сам говорив, що він зображає людей такими, якими вони повинні бути, а Еврипід – такими, які вони насправді.</a:t>
            </a:r>
          </a:p>
          <a:p>
            <a:pPr algn="just"/>
            <a:r>
              <a:rPr lang="uk-UA" sz="2900" dirty="0">
                <a:latin typeface="Times New Roman" pitchFamily="18" charset="0"/>
                <a:cs typeface="Times New Roman" pitchFamily="18" charset="0"/>
              </a:rPr>
              <a:t>Висока гуманістична спрямованість трагедії Софокла, інтерес до людської особи і її душевних переживань повели за собою подальшу драматизацію театрального уявлення – поява 3-го актора, зменшення ролі хору (не дивлячись на доведення числа </a:t>
            </a:r>
            <a:r>
              <a:rPr lang="uk-UA" sz="2900" dirty="0" err="1">
                <a:latin typeface="Times New Roman" pitchFamily="18" charset="0"/>
                <a:cs typeface="Times New Roman" pitchFamily="18" charset="0"/>
              </a:rPr>
              <a:t>хоревистів</a:t>
            </a:r>
            <a:r>
              <a:rPr lang="uk-UA" sz="2900" dirty="0">
                <a:latin typeface="Times New Roman" pitchFamily="18" charset="0"/>
                <a:cs typeface="Times New Roman" pitchFamily="18" charset="0"/>
              </a:rPr>
              <a:t> до 15) і збільшення діалогічних частин трагедії.</a:t>
            </a:r>
          </a:p>
          <a:p>
            <a:endParaRPr lang="uk-UA" dirty="0"/>
          </a:p>
        </p:txBody>
      </p:sp>
      <p:sp>
        <p:nvSpPr>
          <p:cNvPr id="4" name="Объект 3"/>
          <p:cNvSpPr>
            <a:spLocks noGrp="1"/>
          </p:cNvSpPr>
          <p:nvPr>
            <p:ph sz="half" idx="2"/>
          </p:nvPr>
        </p:nvSpPr>
        <p:spPr/>
        <p:txBody>
          <a:bodyPr>
            <a:normAutofit fontScale="47500" lnSpcReduction="20000"/>
          </a:bodyPr>
          <a:lstStyle/>
          <a:p>
            <a:endParaRPr lang="uk-UA"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2204864"/>
            <a:ext cx="2736304" cy="3634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23036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sz="half" idx="1"/>
          </p:nvPr>
        </p:nvSpPr>
        <p:spPr/>
        <p:txBody>
          <a:bodyPr>
            <a:normAutofit fontScale="47500" lnSpcReduction="20000"/>
          </a:bodyPr>
          <a:lstStyle/>
          <a:p>
            <a:pPr algn="just"/>
            <a:r>
              <a:rPr lang="ru-RU" b="1" dirty="0" err="1">
                <a:latin typeface="Times New Roman" pitchFamily="18" charset="0"/>
                <a:cs typeface="Times New Roman" pitchFamily="18" charset="0"/>
              </a:rPr>
              <a:t>Еврипід</a:t>
            </a:r>
            <a:r>
              <a:rPr lang="ru-RU" b="1" dirty="0">
                <a:latin typeface="Times New Roman" pitchFamily="18" charset="0"/>
                <a:cs typeface="Times New Roman" pitchFamily="18" charset="0"/>
              </a:rPr>
              <a:t> (485 – 406 </a:t>
            </a:r>
            <a:r>
              <a:rPr lang="ru-RU" b="1" dirty="0" err="1">
                <a:latin typeface="Times New Roman" pitchFamily="18" charset="0"/>
                <a:cs typeface="Times New Roman" pitchFamily="18" charset="0"/>
              </a:rPr>
              <a:t>рр</a:t>
            </a:r>
            <a:r>
              <a:rPr lang="ru-RU" b="1" dirty="0">
                <a:latin typeface="Times New Roman" pitchFamily="18" charset="0"/>
                <a:cs typeface="Times New Roman" pitchFamily="18" charset="0"/>
              </a:rPr>
              <a:t>. до </a:t>
            </a:r>
            <a:r>
              <a:rPr lang="ru-RU" b="1" dirty="0" err="1">
                <a:latin typeface="Times New Roman" pitchFamily="18" charset="0"/>
                <a:cs typeface="Times New Roman" pitchFamily="18" charset="0"/>
              </a:rPr>
              <a:t>н.е</a:t>
            </a:r>
            <a:r>
              <a:rPr lang="ru-RU" b="1" dirty="0">
                <a:latin typeface="Times New Roman" pitchFamily="18" charset="0"/>
                <a:cs typeface="Times New Roman" pitchFamily="18" charset="0"/>
              </a:rPr>
              <a:t>.)</a:t>
            </a:r>
            <a:r>
              <a:rPr lang="uk-UA" dirty="0" smtClean="0">
                <a:latin typeface="Times New Roman" pitchFamily="18" charset="0"/>
                <a:cs typeface="Times New Roman" pitchFamily="18" charset="0"/>
              </a:rPr>
              <a:t>У </a:t>
            </a:r>
            <a:r>
              <a:rPr lang="uk-UA" dirty="0">
                <a:latin typeface="Times New Roman" pitchFamily="18" charset="0"/>
                <a:cs typeface="Times New Roman" pitchFamily="18" charset="0"/>
              </a:rPr>
              <a:t>творчості Еврипіда знайшло віддзеркалення зростання суперечностей громадськості періоду Пелопоннеської війни і кризи античного поліса, яка саме тоді починалась. В його трагедіях звучання героїчної теми знижується, але при цьому ще більш посилюється увага до внутрішнього світу людини і явищ оточуючого її життя.</a:t>
            </a:r>
          </a:p>
          <a:p>
            <a:pPr algn="just"/>
            <a:r>
              <a:rPr lang="uk-UA" dirty="0">
                <a:latin typeface="Times New Roman" pitchFamily="18" charset="0"/>
                <a:cs typeface="Times New Roman" pitchFamily="18" charset="0"/>
              </a:rPr>
              <a:t>Міф стає для Еврипіда тільки матеріалом або основою, що дає можливість висловитися його сучасникам. Загострення драматичних конфліктів і вміння у кожній драматичній ситуації знайти найбільш приголомшуючі моменти в поєднанні із зображенням якнайтонших душевних переживань героїв роблять Еврипіда найбільш трагічним з усіх античних драматургів.</a:t>
            </a:r>
          </a:p>
          <a:p>
            <a:pPr algn="just"/>
            <a:r>
              <a:rPr lang="uk-UA" dirty="0">
                <a:latin typeface="Times New Roman" pitchFamily="18" charset="0"/>
                <a:cs typeface="Times New Roman" pitchFamily="18" charset="0"/>
              </a:rPr>
              <a:t>З метою емоційної дії на глядачів і в то ж час посилення чисто видовищної сторони трагедії Еврипід вводить у свої драми сцени смерті, фізичних страждань, безумства, траурні церемонії, використовує машини для польотів і появи богів і багато чого іншого. Широко застосовував у своїх трагедіях Еврипід і монодії, в яких душевні переживання героїв розкривалися не тільки вираженням засобами слова, але і музики. Але хор в його драмах вже не має такого тісного зв’язку з розвитком дії, як у Софокла.</a:t>
            </a:r>
          </a:p>
          <a:p>
            <a:pPr algn="just"/>
            <a:endParaRPr lang="uk-UA" dirty="0">
              <a:latin typeface="Times New Roman" pitchFamily="18" charset="0"/>
              <a:cs typeface="Times New Roman" pitchFamily="18" charset="0"/>
            </a:endParaRPr>
          </a:p>
        </p:txBody>
      </p:sp>
      <p:sp>
        <p:nvSpPr>
          <p:cNvPr id="4" name="Объект 3"/>
          <p:cNvSpPr>
            <a:spLocks noGrp="1"/>
          </p:cNvSpPr>
          <p:nvPr>
            <p:ph sz="half" idx="2"/>
          </p:nvPr>
        </p:nvSpPr>
        <p:spPr/>
        <p:txBody>
          <a:bodyPr>
            <a:normAutofit fontScale="47500" lnSpcReduction="20000"/>
          </a:bodyPr>
          <a:lstStyle/>
          <a:p>
            <a:endParaRPr lang="uk-UA"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1783" y="1916832"/>
            <a:ext cx="3633083" cy="4068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856936"/>
      </p:ext>
    </p:extLst>
  </p:cSld>
  <p:clrMapOvr>
    <a:masterClrMapping/>
  </p:clrMapOvr>
  <p:transition spd="slow">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sz="half" idx="1"/>
          </p:nvPr>
        </p:nvSpPr>
        <p:spPr>
          <a:xfrm>
            <a:off x="467544" y="1412776"/>
            <a:ext cx="4038600" cy="4718304"/>
          </a:xfrm>
        </p:spPr>
        <p:txBody>
          <a:bodyPr>
            <a:noAutofit/>
          </a:bodyPr>
          <a:lstStyle/>
          <a:p>
            <a:r>
              <a:rPr lang="uk-UA" sz="1200" b="1" dirty="0">
                <a:latin typeface="Times New Roman" pitchFamily="18" charset="0"/>
                <a:cs typeface="Times New Roman" pitchFamily="18" charset="0"/>
              </a:rPr>
              <a:t>Аристофан (біл.446–біл.385 до н.е.) </a:t>
            </a:r>
            <a:r>
              <a:rPr lang="uk-UA" sz="1200" dirty="0">
                <a:latin typeface="Times New Roman" pitchFamily="18" charset="0"/>
                <a:cs typeface="Times New Roman" pitchFamily="18" charset="0"/>
              </a:rPr>
              <a:t>Стародавня антична комедія, політична за своїм змістом, досягла художнього розквіту у творчості Аристофана. Виступивши в пору інтенсивного наростання суспільних суперечностей усередині афінського суспільства, пристрасним захисником старовинної афінської демократії і виразником дум і сподівань античного селянства, Аристофан використовував театр як арену боротьби за свої ідеали. В своїх сатиричних творах Аристофан вивів безліч яскравих соціальних типів: ганебного демагога, що одурює народ і грабує державну казну; філософа-софіста, що розбещує своїм навчанням юнацтво й інші типи. Позитивним же героєм комедії Аристофана виступає звичайно дрібний землевласник, який обробляє свою землю з допомогою 1-2 рабів.</a:t>
            </a:r>
          </a:p>
          <a:p>
            <a:r>
              <a:rPr lang="uk-UA" sz="1200" dirty="0">
                <a:latin typeface="Times New Roman" pitchFamily="18" charset="0"/>
                <a:cs typeface="Times New Roman" pitchFamily="18" charset="0"/>
              </a:rPr>
              <a:t>Ідеологічна спрямованість стародавньої комедії та її походження зі сільських святкувань на честь </a:t>
            </a:r>
            <a:r>
              <a:rPr lang="uk-UA" sz="1200" dirty="0" err="1">
                <a:latin typeface="Times New Roman" pitchFamily="18" charset="0"/>
                <a:cs typeface="Times New Roman" pitchFamily="18" charset="0"/>
              </a:rPr>
              <a:t>Діоніса</a:t>
            </a:r>
            <a:r>
              <a:rPr lang="uk-UA" sz="1200" dirty="0">
                <a:latin typeface="Times New Roman" pitchFamily="18" charset="0"/>
                <a:cs typeface="Times New Roman" pitchFamily="18" charset="0"/>
              </a:rPr>
              <a:t> багато в чому визначили її чисто театральну сторону, багато що в ній збереглося від старого античного </a:t>
            </a:r>
            <a:r>
              <a:rPr lang="uk-UA" sz="1200" dirty="0" err="1">
                <a:latin typeface="Times New Roman" pitchFamily="18" charset="0"/>
                <a:cs typeface="Times New Roman" pitchFamily="18" charset="0"/>
              </a:rPr>
              <a:t>комоса</a:t>
            </a:r>
            <a:r>
              <a:rPr lang="uk-UA" sz="1200" dirty="0">
                <a:latin typeface="Times New Roman" pitchFamily="18" charset="0"/>
                <a:cs typeface="Times New Roman" pitchFamily="18" charset="0"/>
              </a:rPr>
              <a:t>: розподіл хору (він складався в комедії з 24 чоловік) на два </a:t>
            </a:r>
            <a:r>
              <a:rPr lang="uk-UA" sz="1200" dirty="0" err="1">
                <a:latin typeface="Times New Roman" pitchFamily="18" charset="0"/>
                <a:cs typeface="Times New Roman" pitchFamily="18" charset="0"/>
              </a:rPr>
              <a:t>напівхори</a:t>
            </a:r>
            <a:r>
              <a:rPr lang="uk-UA" sz="1200" dirty="0">
                <a:latin typeface="Times New Roman" pitchFamily="18" charset="0"/>
                <a:cs typeface="Times New Roman" pitchFamily="18" charset="0"/>
              </a:rPr>
              <a:t>: </a:t>
            </a:r>
            <a:r>
              <a:rPr lang="uk-UA" sz="1200" dirty="0" err="1">
                <a:latin typeface="Times New Roman" pitchFamily="18" charset="0"/>
                <a:cs typeface="Times New Roman" pitchFamily="18" charset="0"/>
              </a:rPr>
              <a:t>агоні</a:t>
            </a:r>
            <a:r>
              <a:rPr lang="uk-UA" sz="1200" dirty="0">
                <a:latin typeface="Times New Roman" pitchFamily="18" charset="0"/>
                <a:cs typeface="Times New Roman" pitchFamily="18" charset="0"/>
              </a:rPr>
              <a:t> </a:t>
            </a:r>
            <a:r>
              <a:rPr lang="uk-UA" sz="1200" dirty="0" err="1">
                <a:latin typeface="Times New Roman" pitchFamily="18" charset="0"/>
                <a:cs typeface="Times New Roman" pitchFamily="18" charset="0"/>
              </a:rPr>
              <a:t>парабас</a:t>
            </a:r>
            <a:r>
              <a:rPr lang="uk-UA" sz="1200" dirty="0">
                <a:latin typeface="Times New Roman" pitchFamily="18" charset="0"/>
                <a:cs typeface="Times New Roman" pitchFamily="18" charset="0"/>
              </a:rPr>
              <a:t> (політичні нападки, що нагадують старі насмішкувато-сатиричні пісні античних землеробів). Комедії Аристофана створювали живий, сценічно виразний тип вистави, багатий гострими діалогами, насичений буфонадою; все це вимагало від постановника і акторів образотворчості, яскравості характеристик, сміливих і дотепних мізансцен.</a:t>
            </a:r>
          </a:p>
          <a:p>
            <a:endParaRPr lang="uk-UA" sz="1200" dirty="0">
              <a:latin typeface="Times New Roman" pitchFamily="18" charset="0"/>
              <a:cs typeface="Times New Roman" pitchFamily="18" charset="0"/>
            </a:endParaRPr>
          </a:p>
        </p:txBody>
      </p:sp>
      <p:sp>
        <p:nvSpPr>
          <p:cNvPr id="4" name="Объект 3"/>
          <p:cNvSpPr>
            <a:spLocks noGrp="1"/>
          </p:cNvSpPr>
          <p:nvPr>
            <p:ph sz="half" idx="2"/>
          </p:nvPr>
        </p:nvSpPr>
        <p:spPr/>
        <p:txBody>
          <a:bodyPr>
            <a:normAutofit/>
          </a:bodyPr>
          <a:lstStyle/>
          <a:p>
            <a:endParaRPr lang="uk-UA"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2565" y="1700808"/>
            <a:ext cx="2547641" cy="4155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8620725"/>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uk-UA" b="1" dirty="0"/>
              <a:t>Види давньогрецьких театрів</a:t>
            </a:r>
            <a:r>
              <a:rPr lang="uk-UA" dirty="0"/>
              <a:t/>
            </a:r>
            <a:br>
              <a:rPr lang="uk-UA" dirty="0"/>
            </a:br>
            <a:endParaRPr lang="uk-UA" dirty="0"/>
          </a:p>
        </p:txBody>
      </p:sp>
      <p:sp>
        <p:nvSpPr>
          <p:cNvPr id="3" name="Объект 2"/>
          <p:cNvSpPr>
            <a:spLocks noGrp="1"/>
          </p:cNvSpPr>
          <p:nvPr>
            <p:ph sz="half" idx="1"/>
          </p:nvPr>
        </p:nvSpPr>
        <p:spPr/>
        <p:txBody>
          <a:bodyPr>
            <a:normAutofit fontScale="47500" lnSpcReduction="20000"/>
          </a:bodyPr>
          <a:lstStyle/>
          <a:p>
            <a:pPr algn="just"/>
            <a:r>
              <a:rPr lang="uk-UA" b="1" dirty="0" smtClean="0">
                <a:latin typeface="Times New Roman" pitchFamily="18" charset="0"/>
                <a:cs typeface="Times New Roman" pitchFamily="18" charset="0"/>
              </a:rPr>
              <a:t>Театр </a:t>
            </a:r>
            <a:r>
              <a:rPr lang="uk-UA" b="1" dirty="0" err="1">
                <a:latin typeface="Times New Roman" pitchFamily="18" charset="0"/>
                <a:cs typeface="Times New Roman" pitchFamily="18" charset="0"/>
              </a:rPr>
              <a:t>Діоніса</a:t>
            </a:r>
            <a:r>
              <a:rPr lang="uk-UA" b="1" dirty="0">
                <a:latin typeface="Times New Roman" pitchFamily="18" charset="0"/>
                <a:cs typeface="Times New Roman" pitchFamily="18" charset="0"/>
              </a:rPr>
              <a:t> в Афінах. </a:t>
            </a:r>
            <a:r>
              <a:rPr lang="uk-UA" dirty="0">
                <a:latin typeface="Times New Roman" pitchFamily="18" charset="0"/>
                <a:cs typeface="Times New Roman" pitchFamily="18" charset="0"/>
              </a:rPr>
              <a:t>Найдавнішою з відомих театральних будівель є театр </a:t>
            </a:r>
            <a:r>
              <a:rPr lang="uk-UA" dirty="0" err="1">
                <a:latin typeface="Times New Roman" pitchFamily="18" charset="0"/>
                <a:cs typeface="Times New Roman" pitchFamily="18" charset="0"/>
              </a:rPr>
              <a:t>Діоніса</a:t>
            </a:r>
            <a:r>
              <a:rPr lang="uk-UA" dirty="0">
                <a:latin typeface="Times New Roman" pitchFamily="18" charset="0"/>
                <a:cs typeface="Times New Roman" pitchFamily="18" charset="0"/>
              </a:rPr>
              <a:t> в Афінах, розташований в священній огорожі </a:t>
            </a:r>
            <a:r>
              <a:rPr lang="uk-UA" dirty="0" err="1">
                <a:latin typeface="Times New Roman" pitchFamily="18" charset="0"/>
                <a:cs typeface="Times New Roman" pitchFamily="18" charset="0"/>
              </a:rPr>
              <a:t>Діоніса</a:t>
            </a:r>
            <a:r>
              <a:rPr lang="uk-UA" dirty="0">
                <a:latin typeface="Times New Roman" pitchFamily="18" charset="0"/>
                <a:cs typeface="Times New Roman" pitchFamily="18" charset="0"/>
              </a:rPr>
              <a:t> на південно-східному схилі Акрополя, що в подальші епохи ще декілька разів перебудовувався. Його розкопки були завершені в 1895 р. </a:t>
            </a:r>
            <a:r>
              <a:rPr lang="uk-UA" dirty="0" err="1">
                <a:latin typeface="Times New Roman" pitchFamily="18" charset="0"/>
                <a:cs typeface="Times New Roman" pitchFamily="18" charset="0"/>
              </a:rPr>
              <a:t>Дерпфельдом</a:t>
            </a:r>
            <a:r>
              <a:rPr lang="uk-UA" dirty="0">
                <a:latin typeface="Times New Roman" pitchFamily="18" charset="0"/>
                <a:cs typeface="Times New Roman" pitchFamily="18" charset="0"/>
              </a:rPr>
              <a:t>.</a:t>
            </a:r>
          </a:p>
          <a:p>
            <a:pPr algn="just"/>
            <a:r>
              <a:rPr lang="uk-UA" dirty="0">
                <a:latin typeface="Times New Roman" pitchFamily="18" charset="0"/>
                <a:cs typeface="Times New Roman" pitchFamily="18" charset="0"/>
              </a:rPr>
              <a:t>По двох незначних залишках стіни </a:t>
            </a:r>
            <a:r>
              <a:rPr lang="uk-UA" dirty="0" err="1">
                <a:latin typeface="Times New Roman" pitchFamily="18" charset="0"/>
                <a:cs typeface="Times New Roman" pitchFamily="18" charset="0"/>
              </a:rPr>
              <a:t>Дерпфельд</a:t>
            </a:r>
            <a:r>
              <a:rPr lang="uk-UA" dirty="0">
                <a:latin typeface="Times New Roman" pitchFamily="18" charset="0"/>
                <a:cs typeface="Times New Roman" pitchFamily="18" charset="0"/>
              </a:rPr>
              <a:t> встановив круглу </a:t>
            </a:r>
            <a:r>
              <a:rPr lang="uk-UA" dirty="0" err="1">
                <a:latin typeface="Times New Roman" pitchFamily="18" charset="0"/>
                <a:cs typeface="Times New Roman" pitchFamily="18" charset="0"/>
              </a:rPr>
              <a:t>орхестру</a:t>
            </a:r>
            <a:r>
              <a:rPr lang="uk-UA" dirty="0">
                <a:latin typeface="Times New Roman" pitchFamily="18" charset="0"/>
                <a:cs typeface="Times New Roman" pitchFamily="18" charset="0"/>
              </a:rPr>
              <a:t> – терасу з діаметром 27 м. (Е.</a:t>
            </a:r>
            <a:r>
              <a:rPr lang="uk-UA" dirty="0" err="1">
                <a:latin typeface="Times New Roman" pitchFamily="18" charset="0"/>
                <a:cs typeface="Times New Roman" pitchFamily="18" charset="0"/>
              </a:rPr>
              <a:t>Фіхтер</a:t>
            </a:r>
            <a:r>
              <a:rPr lang="uk-UA" dirty="0">
                <a:latin typeface="Times New Roman" pitchFamily="18" charset="0"/>
                <a:cs typeface="Times New Roman" pitchFamily="18" charset="0"/>
              </a:rPr>
              <a:t> вважає, що діаметр цієї </a:t>
            </a:r>
            <a:r>
              <a:rPr lang="uk-UA" dirty="0" err="1">
                <a:latin typeface="Times New Roman" pitchFamily="18" charset="0"/>
                <a:cs typeface="Times New Roman" pitchFamily="18" charset="0"/>
              </a:rPr>
              <a:t>орхестри</a:t>
            </a:r>
            <a:r>
              <a:rPr lang="uk-UA" dirty="0">
                <a:latin typeface="Times New Roman" pitchFamily="18" charset="0"/>
                <a:cs typeface="Times New Roman" pitchFamily="18" charset="0"/>
              </a:rPr>
              <a:t> рівний приблизно 20 м). Вона була розташована на схилі Акрополя таким чином, що її північна частина вдавалася в гору, а південна – підпиралася стіною, що підіймалась в </a:t>
            </a:r>
            <a:r>
              <a:rPr lang="uk-UA" dirty="0" err="1">
                <a:latin typeface="Times New Roman" pitchFamily="18" charset="0"/>
                <a:cs typeface="Times New Roman" pitchFamily="18" charset="0"/>
              </a:rPr>
              <a:t>найпівденнішій</a:t>
            </a:r>
            <a:r>
              <a:rPr lang="uk-UA" dirty="0">
                <a:latin typeface="Times New Roman" pitchFamily="18" charset="0"/>
                <a:cs typeface="Times New Roman" pitchFamily="18" charset="0"/>
              </a:rPr>
              <a:t> частині на 2–3 м. над рівнем священної огорожі </a:t>
            </a:r>
            <a:r>
              <a:rPr lang="uk-UA" dirty="0" err="1">
                <a:latin typeface="Times New Roman" pitchFamily="18" charset="0"/>
                <a:cs typeface="Times New Roman" pitchFamily="18" charset="0"/>
              </a:rPr>
              <a:t>Діоніса</a:t>
            </a:r>
            <a:r>
              <a:rPr lang="uk-UA" dirty="0">
                <a:latin typeface="Times New Roman" pitchFamily="18" charset="0"/>
                <a:cs typeface="Times New Roman" pitchFamily="18" charset="0"/>
              </a:rPr>
              <a:t> і на заході впритул стикалася із старим храмом.</a:t>
            </a:r>
          </a:p>
          <a:p>
            <a:pPr algn="just"/>
            <a:r>
              <a:rPr lang="uk-UA" dirty="0">
                <a:latin typeface="Times New Roman" pitchFamily="18" charset="0"/>
                <a:cs typeface="Times New Roman" pitchFamily="18" charset="0"/>
              </a:rPr>
              <a:t>Ніяких кам’яних сидінь в цьому театрі ще не було: глядачі сиділи на дерев’яних лавах, а, можливо, на нарах чи просто стояли. Візантійський учений </a:t>
            </a:r>
            <a:r>
              <a:rPr lang="uk-UA" dirty="0" err="1">
                <a:latin typeface="Times New Roman" pitchFamily="18" charset="0"/>
                <a:cs typeface="Times New Roman" pitchFamily="18" charset="0"/>
              </a:rPr>
              <a:t>Свіда</a:t>
            </a:r>
            <a:r>
              <a:rPr lang="uk-UA" dirty="0">
                <a:latin typeface="Times New Roman" pitchFamily="18" charset="0"/>
                <a:cs typeface="Times New Roman" pitchFamily="18" charset="0"/>
              </a:rPr>
              <a:t> повідомляє, що в 70-у олімпіаду (тобто у 499-496 до н.е.) тимчасові сидіння зруйнувалися, і після цього афіняни спорудили </a:t>
            </a:r>
            <a:r>
              <a:rPr lang="uk-UA" dirty="0" err="1">
                <a:latin typeface="Times New Roman" pitchFamily="18" charset="0"/>
                <a:cs typeface="Times New Roman" pitchFamily="18" charset="0"/>
              </a:rPr>
              <a:t>театрон</a:t>
            </a:r>
            <a:r>
              <a:rPr lang="uk-UA" dirty="0">
                <a:latin typeface="Times New Roman" pitchFamily="18" charset="0"/>
                <a:cs typeface="Times New Roman" pitchFamily="18" charset="0"/>
              </a:rPr>
              <a:t>, тобто особливі місця для глядачів.</a:t>
            </a:r>
          </a:p>
          <a:p>
            <a:endParaRPr lang="uk-UA" dirty="0"/>
          </a:p>
        </p:txBody>
      </p:sp>
      <p:sp>
        <p:nvSpPr>
          <p:cNvPr id="4" name="Объект 3"/>
          <p:cNvSpPr>
            <a:spLocks noGrp="1"/>
          </p:cNvSpPr>
          <p:nvPr>
            <p:ph sz="half" idx="2"/>
          </p:nvPr>
        </p:nvSpPr>
        <p:spPr/>
        <p:txBody>
          <a:bodyPr>
            <a:normAutofit fontScale="47500" lnSpcReduction="20000"/>
          </a:bodyPr>
          <a:lstStyle/>
          <a:p>
            <a:endParaRPr lang="uk-UA"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1988840"/>
            <a:ext cx="3816424" cy="3164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0753443"/>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sz="half" idx="1"/>
          </p:nvPr>
        </p:nvSpPr>
        <p:spPr/>
        <p:txBody>
          <a:bodyPr>
            <a:normAutofit fontScale="47500" lnSpcReduction="20000"/>
          </a:bodyPr>
          <a:lstStyle/>
          <a:p>
            <a:pPr algn="just"/>
            <a:r>
              <a:rPr lang="uk-UA" b="1" dirty="0">
                <a:latin typeface="Times New Roman" pitchFamily="18" charset="0"/>
                <a:cs typeface="Times New Roman" pitchFamily="18" charset="0"/>
              </a:rPr>
              <a:t>Театр епохи еллінізму. </a:t>
            </a:r>
            <a:r>
              <a:rPr lang="uk-UA" dirty="0">
                <a:latin typeface="Times New Roman" pitchFamily="18" charset="0"/>
                <a:cs typeface="Times New Roman" pitchFamily="18" charset="0"/>
              </a:rPr>
              <a:t>В епоху еллінізму (ІІІ–І ст. до н.е.) театр став одним з провідників грецької культури на Сході. Театри будувалися не тільки в знову виниклих крупних торгових центрах, але й в дрібних містах. В Александрії – столиці царства Птоломеїв в Єгипті, при Птоломеї </a:t>
            </a:r>
            <a:r>
              <a:rPr lang="en-US" dirty="0">
                <a:latin typeface="Times New Roman" pitchFamily="18" charset="0"/>
                <a:cs typeface="Times New Roman" pitchFamily="18" charset="0"/>
              </a:rPr>
              <a:t>II (285–246 </a:t>
            </a:r>
            <a:r>
              <a:rPr lang="uk-UA" dirty="0">
                <a:latin typeface="Times New Roman" pitchFamily="18" charset="0"/>
                <a:cs typeface="Times New Roman" pitchFamily="18" charset="0"/>
              </a:rPr>
              <a:t>до н.е.) відбувалися святкування на честь </a:t>
            </a:r>
            <a:r>
              <a:rPr lang="uk-UA" dirty="0" err="1">
                <a:latin typeface="Times New Roman" pitchFamily="18" charset="0"/>
                <a:cs typeface="Times New Roman" pitchFamily="18" charset="0"/>
              </a:rPr>
              <a:t>Діоніса</a:t>
            </a:r>
            <a:r>
              <a:rPr lang="uk-UA" dirty="0">
                <a:latin typeface="Times New Roman" pitchFamily="18" charset="0"/>
                <a:cs typeface="Times New Roman" pitchFamily="18" charset="0"/>
              </a:rPr>
              <a:t>, що обставлялися з великою пишнотою, під час яких влаштовувалися вистави трагедій і комедій.</a:t>
            </a:r>
          </a:p>
          <a:p>
            <a:pPr algn="just"/>
            <a:r>
              <a:rPr lang="uk-UA" dirty="0">
                <a:latin typeface="Times New Roman" pitchFamily="18" charset="0"/>
                <a:cs typeface="Times New Roman" pitchFamily="18" charset="0"/>
              </a:rPr>
              <a:t>Монархічний режим, що встановився в державах еллінізму і поступовий спад грецької класичної культури, що відбувався, проявився як в театрі так і в інших видах мистецтва. Стародавня комедія зовсім зникає. Нова комедія (Меандр, Филимон і інші) відтворювала сучасне життя тільки в плані сімейно-побутових відносин і особистих переживань людини.</a:t>
            </a:r>
          </a:p>
          <a:p>
            <a:pPr algn="just"/>
            <a:r>
              <a:rPr lang="uk-UA" dirty="0">
                <a:latin typeface="Times New Roman" pitchFamily="18" charset="0"/>
                <a:cs typeface="Times New Roman" pitchFamily="18" charset="0"/>
              </a:rPr>
              <a:t>В той же час побутові тенденції нової комедії вимагали від виконавців відповідної зміни стилю гри. На обличчі актора все ще збереглася маска, але збільшилося число уживаних масок (9 – для ролей чоловіків, 17 – для жінок, 11 – для хлопців і 7 – для рабів), виразність цих масок вказує на прагнення можливо більш індивідуалізувати традиційні типи комедії. В епоху еллінізму вперше виступають актори-професіонали</a:t>
            </a:r>
            <a:r>
              <a:rPr lang="uk-UA" dirty="0"/>
              <a:t>.</a:t>
            </a:r>
          </a:p>
          <a:p>
            <a:r>
              <a:rPr lang="uk-UA" dirty="0"/>
              <a:t/>
            </a:r>
            <a:br>
              <a:rPr lang="uk-UA" dirty="0"/>
            </a:br>
            <a:endParaRPr lang="uk-UA" dirty="0"/>
          </a:p>
        </p:txBody>
      </p:sp>
      <p:sp>
        <p:nvSpPr>
          <p:cNvPr id="4" name="Объект 3"/>
          <p:cNvSpPr>
            <a:spLocks noGrp="1"/>
          </p:cNvSpPr>
          <p:nvPr>
            <p:ph sz="half" idx="2"/>
          </p:nvPr>
        </p:nvSpPr>
        <p:spPr/>
        <p:txBody>
          <a:bodyPr>
            <a:normAutofit fontScale="47500" lnSpcReduction="20000"/>
          </a:bodyPr>
          <a:lstStyle/>
          <a:p>
            <a:endParaRPr lang="uk-UA"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2028" y="1772816"/>
            <a:ext cx="3430513" cy="2253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5659" y="4653136"/>
            <a:ext cx="314325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8261307"/>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sz="half" idx="1"/>
          </p:nvPr>
        </p:nvSpPr>
        <p:spPr>
          <a:xfrm>
            <a:off x="457200" y="1484784"/>
            <a:ext cx="4038600" cy="4906872"/>
          </a:xfrm>
        </p:spPr>
        <p:txBody>
          <a:bodyPr>
            <a:noAutofit/>
          </a:bodyPr>
          <a:lstStyle/>
          <a:p>
            <a:pPr algn="just"/>
            <a:r>
              <a:rPr lang="uk-UA" sz="1200" b="1" dirty="0">
                <a:latin typeface="Times New Roman" pitchFamily="18" charset="0"/>
                <a:cs typeface="Times New Roman" pitchFamily="18" charset="0"/>
              </a:rPr>
              <a:t>Театр Лікурга. </a:t>
            </a:r>
            <a:r>
              <a:rPr lang="uk-UA" sz="1200" dirty="0">
                <a:latin typeface="Times New Roman" pitchFamily="18" charset="0"/>
                <a:cs typeface="Times New Roman" pitchFamily="18" charset="0"/>
              </a:rPr>
              <a:t>Збудований в епоху еллінізму в Афінах, отримав за зразком стародавніх театрів цієї епохи високу сцену, яка підтримувалася спереду колонами </a:t>
            </a:r>
            <a:r>
              <a:rPr lang="uk-UA" sz="1200" dirty="0" err="1">
                <a:latin typeface="Times New Roman" pitchFamily="18" charset="0"/>
                <a:cs typeface="Times New Roman" pitchFamily="18" charset="0"/>
              </a:rPr>
              <a:t>проскенія</a:t>
            </a:r>
            <a:r>
              <a:rPr lang="uk-UA" sz="1200" dirty="0">
                <a:latin typeface="Times New Roman" pitchFamily="18" charset="0"/>
                <a:cs typeface="Times New Roman" pitchFamily="18" charset="0"/>
              </a:rPr>
              <a:t> (фундамент якого ще до цих пір можна розрізнити).</a:t>
            </a:r>
          </a:p>
          <a:p>
            <a:pPr algn="just"/>
            <a:r>
              <a:rPr lang="uk-UA" sz="1200" dirty="0" err="1">
                <a:latin typeface="Times New Roman" pitchFamily="18" charset="0"/>
                <a:cs typeface="Times New Roman" pitchFamily="18" charset="0"/>
              </a:rPr>
              <a:t>Параскенії</a:t>
            </a:r>
            <a:r>
              <a:rPr lang="uk-UA" sz="1200" dirty="0">
                <a:latin typeface="Times New Roman" pitchFamily="18" charset="0"/>
                <a:cs typeface="Times New Roman" pitchFamily="18" charset="0"/>
              </a:rPr>
              <a:t> були вкороченими, виступаючи тільки на 1,8 м. від фасаду </a:t>
            </a:r>
            <a:r>
              <a:rPr lang="uk-UA" sz="1200" dirty="0" err="1">
                <a:latin typeface="Times New Roman" pitchFamily="18" charset="0"/>
                <a:cs typeface="Times New Roman" pitchFamily="18" charset="0"/>
              </a:rPr>
              <a:t>проскенія</a:t>
            </a:r>
            <a:r>
              <a:rPr lang="uk-UA" sz="1200" dirty="0">
                <a:latin typeface="Times New Roman" pitchFamily="18" charset="0"/>
                <a:cs typeface="Times New Roman" pitchFamily="18" charset="0"/>
              </a:rPr>
              <a:t>. Завдяки цьому було виграно простір для прибудови більш широких </a:t>
            </a:r>
            <a:r>
              <a:rPr lang="uk-UA" sz="1200" dirty="0" err="1">
                <a:latin typeface="Times New Roman" pitchFamily="18" charset="0"/>
                <a:cs typeface="Times New Roman" pitchFamily="18" charset="0"/>
              </a:rPr>
              <a:t>пародів</a:t>
            </a:r>
            <a:r>
              <a:rPr lang="uk-UA" sz="1200" dirty="0">
                <a:latin typeface="Times New Roman" pitchFamily="18" charset="0"/>
                <a:cs typeface="Times New Roman" pitchFamily="18" charset="0"/>
              </a:rPr>
              <a:t> і полегшення доступу до глядацьких місць. Про фасад </a:t>
            </a:r>
            <a:r>
              <a:rPr lang="uk-UA" sz="1200" dirty="0" err="1">
                <a:latin typeface="Times New Roman" pitchFamily="18" charset="0"/>
                <a:cs typeface="Times New Roman" pitchFamily="18" charset="0"/>
              </a:rPr>
              <a:t>скени</a:t>
            </a:r>
            <a:r>
              <a:rPr lang="uk-UA" sz="1200" dirty="0">
                <a:latin typeface="Times New Roman" pitchFamily="18" charset="0"/>
                <a:cs typeface="Times New Roman" pitchFamily="18" charset="0"/>
              </a:rPr>
              <a:t>, її внутрішній устрій в театрі еллінізму в Афінах немає ніяких відомостей. Існують розбіжності про час появи високої сцени в афінському театрі. Ймовірно, вона з’явилася незадовго до середини 2 ст. до н.е.</a:t>
            </a:r>
          </a:p>
          <a:p>
            <a:pPr algn="just"/>
            <a:r>
              <a:rPr lang="uk-UA" sz="1200" dirty="0">
                <a:latin typeface="Times New Roman" pitchFamily="18" charset="0"/>
                <a:cs typeface="Times New Roman" pitchFamily="18" charset="0"/>
              </a:rPr>
              <a:t>З того часу п’єси стали розігруватися (можливо і в Афінах) не перед </a:t>
            </a:r>
            <a:r>
              <a:rPr lang="uk-UA" sz="1200" dirty="0" err="1">
                <a:latin typeface="Times New Roman" pitchFamily="18" charset="0"/>
                <a:cs typeface="Times New Roman" pitchFamily="18" charset="0"/>
              </a:rPr>
              <a:t>проскенієм</a:t>
            </a:r>
            <a:r>
              <a:rPr lang="uk-UA" sz="1200" dirty="0">
                <a:latin typeface="Times New Roman" pitchFamily="18" charset="0"/>
                <a:cs typeface="Times New Roman" pitchFamily="18" charset="0"/>
              </a:rPr>
              <a:t>, а на </a:t>
            </a:r>
            <a:r>
              <a:rPr lang="uk-UA" sz="1200" dirty="0" err="1">
                <a:latin typeface="Times New Roman" pitchFamily="18" charset="0"/>
                <a:cs typeface="Times New Roman" pitchFamily="18" charset="0"/>
              </a:rPr>
              <a:t>логейоні</a:t>
            </a:r>
            <a:r>
              <a:rPr lang="uk-UA" sz="1200" dirty="0">
                <a:latin typeface="Times New Roman" pitchFamily="18" charset="0"/>
                <a:cs typeface="Times New Roman" pitchFamily="18" charset="0"/>
              </a:rPr>
              <a:t>, за виключенням, мабуть, тих випадків, коли поновлювалися старі трагедії з хором (</a:t>
            </a:r>
            <a:r>
              <a:rPr lang="uk-UA" sz="1200" dirty="0" err="1">
                <a:latin typeface="Times New Roman" pitchFamily="18" charset="0"/>
                <a:cs typeface="Times New Roman" pitchFamily="18" charset="0"/>
              </a:rPr>
              <a:t>Дерпфельд</a:t>
            </a:r>
            <a:r>
              <a:rPr lang="uk-UA" sz="1200" dirty="0">
                <a:latin typeface="Times New Roman" pitchFamily="18" charset="0"/>
                <a:cs typeface="Times New Roman" pitchFamily="18" charset="0"/>
              </a:rPr>
              <a:t> вважав, що </a:t>
            </a:r>
            <a:r>
              <a:rPr lang="uk-UA" sz="1200" dirty="0" err="1">
                <a:latin typeface="Times New Roman" pitchFamily="18" charset="0"/>
                <a:cs typeface="Times New Roman" pitchFamily="18" charset="0"/>
              </a:rPr>
              <a:t>проскеній</a:t>
            </a:r>
            <a:r>
              <a:rPr lang="uk-UA" sz="1200" dirty="0">
                <a:latin typeface="Times New Roman" pitchFamily="18" charset="0"/>
                <a:cs typeface="Times New Roman" pitchFamily="18" charset="0"/>
              </a:rPr>
              <a:t> завжди був тільки декораційною стіною і що в епоху еллінізму актори грали не на високій сцені, а на </a:t>
            </a:r>
            <a:r>
              <a:rPr lang="uk-UA" sz="1200" dirty="0" err="1">
                <a:latin typeface="Times New Roman" pitchFamily="18" charset="0"/>
                <a:cs typeface="Times New Roman" pitchFamily="18" charset="0"/>
              </a:rPr>
              <a:t>орхестрі</a:t>
            </a:r>
            <a:r>
              <a:rPr lang="uk-UA" sz="1200" dirty="0">
                <a:latin typeface="Times New Roman" pitchFamily="18" charset="0"/>
                <a:cs typeface="Times New Roman" pitchFamily="18" charset="0"/>
              </a:rPr>
              <a:t> перед </a:t>
            </a:r>
            <a:r>
              <a:rPr lang="uk-UA" sz="1200" dirty="0" err="1">
                <a:latin typeface="Times New Roman" pitchFamily="18" charset="0"/>
                <a:cs typeface="Times New Roman" pitchFamily="18" charset="0"/>
              </a:rPr>
              <a:t>проскенієм</a:t>
            </a:r>
            <a:r>
              <a:rPr lang="uk-UA" sz="1200" dirty="0">
                <a:latin typeface="Times New Roman" pitchFamily="18" charset="0"/>
                <a:cs typeface="Times New Roman" pitchFamily="18" charset="0"/>
              </a:rPr>
              <a:t>.</a:t>
            </a:r>
          </a:p>
          <a:p>
            <a:pPr algn="just"/>
            <a:endParaRPr lang="uk-UA" sz="1200" dirty="0">
              <a:latin typeface="Times New Roman" pitchFamily="18" charset="0"/>
              <a:cs typeface="Times New Roman" pitchFamily="18" charset="0"/>
            </a:endParaRPr>
          </a:p>
        </p:txBody>
      </p:sp>
      <p:sp>
        <p:nvSpPr>
          <p:cNvPr id="4" name="Объект 3"/>
          <p:cNvSpPr>
            <a:spLocks noGrp="1"/>
          </p:cNvSpPr>
          <p:nvPr>
            <p:ph sz="half" idx="2"/>
          </p:nvPr>
        </p:nvSpPr>
        <p:spPr/>
        <p:txBody>
          <a:bodyPr>
            <a:normAutofit/>
          </a:bodyPr>
          <a:lstStyle/>
          <a:p>
            <a:endParaRPr lang="uk-UA"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2204864"/>
            <a:ext cx="3560268"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5831454"/>
      </p:ext>
    </p:extLst>
  </p:cSld>
  <p:clrMapOvr>
    <a:masterClrMapping/>
  </p:clrMapOvr>
  <p:transition spd="slow">
    <p:wheel spokes="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smtClean="0"/>
              <a:t>Висновок</a:t>
            </a:r>
            <a:endParaRPr lang="uk-UA" dirty="0"/>
          </a:p>
        </p:txBody>
      </p:sp>
      <p:sp>
        <p:nvSpPr>
          <p:cNvPr id="5" name="Объект 4"/>
          <p:cNvSpPr>
            <a:spLocks noGrp="1"/>
          </p:cNvSpPr>
          <p:nvPr>
            <p:ph idx="1"/>
          </p:nvPr>
        </p:nvSpPr>
        <p:spPr/>
        <p:txBody>
          <a:bodyPr>
            <a:normAutofit fontScale="85000" lnSpcReduction="10000"/>
          </a:bodyPr>
          <a:lstStyle/>
          <a:p>
            <a:pPr algn="just"/>
            <a:r>
              <a:rPr lang="uk-UA" dirty="0">
                <a:latin typeface="Times New Roman" pitchFamily="18" charset="0"/>
                <a:cs typeface="Times New Roman" pitchFamily="18" charset="0"/>
              </a:rPr>
              <a:t>Давньогрецька драматургія зробила величезний вплив на розвиток світового театру. Особливу увагу в Давньогрецькій драматургії привертає постановка великих суспільно-політичних і філософських питань, насиченість творів античного театру ідеями патріотизму, увага до людини з усім багатством її духовного життя, глибоке розкриття героїчних характерів, що виховувало свідомість глядачів.</a:t>
            </a:r>
          </a:p>
          <a:p>
            <a:pPr algn="just"/>
            <a:r>
              <a:rPr lang="uk-UA" dirty="0">
                <a:latin typeface="Times New Roman" pitchFamily="18" charset="0"/>
                <a:cs typeface="Times New Roman" pitchFamily="18" charset="0"/>
              </a:rPr>
              <a:t>Одинадцять комедій дійшли до наших днів повністю. Це твори Аристофана. Критика діяльності афінських посадовців, яка наводилася Аристофаном, була настільки гострою, що один з лідерів періоду війни афінян і спартанців – </a:t>
            </a:r>
            <a:r>
              <a:rPr lang="uk-UA" dirty="0" err="1">
                <a:latin typeface="Times New Roman" pitchFamily="18" charset="0"/>
                <a:cs typeface="Times New Roman" pitchFamily="18" charset="0"/>
              </a:rPr>
              <a:t>Клеон</a:t>
            </a:r>
            <a:r>
              <a:rPr lang="uk-UA" dirty="0">
                <a:latin typeface="Times New Roman" pitchFamily="18" charset="0"/>
                <a:cs typeface="Times New Roman" pitchFamily="18" charset="0"/>
              </a:rPr>
              <a:t> – навіть намагався притягнути поета до суду після постановки однієї з його комедій. Розорення громадян, загострення суперечностей між міським і сільським демосом, викриття вад були присутні в нескладних за сюжетом творах комедіографа. І його сучасники впізнавали в них себе. Розквіт грецького театру припадає на період творчості найбільших драматургів Греції – Есхіла, Софокла і Еврипіда.</a:t>
            </a:r>
          </a:p>
          <a:p>
            <a:endParaRPr lang="uk-UA" dirty="0"/>
          </a:p>
        </p:txBody>
      </p:sp>
    </p:spTree>
    <p:extLst>
      <p:ext uri="{BB962C8B-B14F-4D97-AF65-F5344CB8AC3E}">
        <p14:creationId xmlns:p14="http://schemas.microsoft.com/office/powerpoint/2010/main" val="384507331"/>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p:txBody>
          <a:bodyPr/>
          <a:lstStyle/>
          <a:p>
            <a:pPr algn="ctr"/>
            <a:r>
              <a:rPr lang="uk-UA" dirty="0" smtClean="0"/>
              <a:t>Дякую за увагу!</a:t>
            </a:r>
            <a:endParaRPr lang="uk-UA" dirty="0"/>
          </a:p>
        </p:txBody>
      </p:sp>
      <p:sp>
        <p:nvSpPr>
          <p:cNvPr id="5" name="Подзаголовок 4"/>
          <p:cNvSpPr>
            <a:spLocks noGrp="1"/>
          </p:cNvSpPr>
          <p:nvPr>
            <p:ph type="subTitle" idx="1"/>
          </p:nvPr>
        </p:nvSpPr>
        <p:spPr/>
        <p:txBody>
          <a:bodyPr/>
          <a:lstStyle/>
          <a:p>
            <a:endParaRPr lang="uk-UA"/>
          </a:p>
        </p:txBody>
      </p:sp>
    </p:spTree>
    <p:extLst>
      <p:ext uri="{BB962C8B-B14F-4D97-AF65-F5344CB8AC3E}">
        <p14:creationId xmlns:p14="http://schemas.microsoft.com/office/powerpoint/2010/main" val="3328012633"/>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uk-UA" b="1" dirty="0"/>
              <a:t>Походження давньогрецького театру.</a:t>
            </a:r>
            <a:endParaRPr lang="uk-UA" dirty="0"/>
          </a:p>
        </p:txBody>
      </p:sp>
      <p:sp>
        <p:nvSpPr>
          <p:cNvPr id="3" name="Объект 2"/>
          <p:cNvSpPr>
            <a:spLocks noGrp="1"/>
          </p:cNvSpPr>
          <p:nvPr>
            <p:ph sz="half" idx="1"/>
          </p:nvPr>
        </p:nvSpPr>
        <p:spPr/>
        <p:txBody>
          <a:bodyPr>
            <a:normAutofit fontScale="85000" lnSpcReduction="20000"/>
          </a:bodyPr>
          <a:lstStyle/>
          <a:p>
            <a:pPr algn="just"/>
            <a:r>
              <a:rPr lang="uk-UA" b="1" dirty="0"/>
              <a:t> </a:t>
            </a:r>
            <a:r>
              <a:rPr lang="uk-UA" sz="1900" dirty="0">
                <a:latin typeface="Times New Roman" pitchFamily="18" charset="0"/>
                <a:cs typeface="Times New Roman" pitchFamily="18" charset="0"/>
              </a:rPr>
              <a:t>Давньогрецький театр виник з сільських святкувань на честь бога </a:t>
            </a:r>
            <a:r>
              <a:rPr lang="uk-UA" sz="1900" dirty="0" err="1">
                <a:latin typeface="Times New Roman" pitchFamily="18" charset="0"/>
                <a:cs typeface="Times New Roman" pitchFamily="18" charset="0"/>
              </a:rPr>
              <a:t>Діоніса</a:t>
            </a:r>
            <a:r>
              <a:rPr lang="uk-UA" sz="1900" dirty="0">
                <a:latin typeface="Times New Roman" pitchFamily="18" charset="0"/>
                <a:cs typeface="Times New Roman" pitchFamily="18" charset="0"/>
              </a:rPr>
              <a:t>. Спочатку </a:t>
            </a:r>
            <a:r>
              <a:rPr lang="uk-UA" sz="1900" dirty="0" err="1">
                <a:latin typeface="Times New Roman" pitchFamily="18" charset="0"/>
                <a:cs typeface="Times New Roman" pitchFamily="18" charset="0"/>
              </a:rPr>
              <a:t>Діоніс</a:t>
            </a:r>
            <a:r>
              <a:rPr lang="uk-UA" sz="1900" dirty="0">
                <a:latin typeface="Times New Roman" pitchFamily="18" charset="0"/>
                <a:cs typeface="Times New Roman" pitchFamily="18" charset="0"/>
              </a:rPr>
              <a:t> вважався богом продуктивної сили природи, і греки зображали його у вигляді козла або бика. Проте пізніше, коли населення стародавньої Греції познайомилося з обробітком виноградників, </a:t>
            </a:r>
            <a:r>
              <a:rPr lang="uk-UA" sz="1900" dirty="0" err="1">
                <a:latin typeface="Times New Roman" pitchFamily="18" charset="0"/>
                <a:cs typeface="Times New Roman" pitchFamily="18" charset="0"/>
              </a:rPr>
              <a:t>Діоніс</a:t>
            </a:r>
            <a:r>
              <a:rPr lang="uk-UA" sz="1900" dirty="0">
                <a:latin typeface="Times New Roman" pitchFamily="18" charset="0"/>
                <a:cs typeface="Times New Roman" pitchFamily="18" charset="0"/>
              </a:rPr>
              <a:t> став богом виноробства, а потім і богом поезії і театру.</a:t>
            </a:r>
          </a:p>
          <a:p>
            <a:pPr algn="just"/>
            <a:r>
              <a:rPr lang="uk-UA" sz="1900" dirty="0">
                <a:latin typeface="Times New Roman" pitchFamily="18" charset="0"/>
                <a:cs typeface="Times New Roman" pitchFamily="18" charset="0"/>
              </a:rPr>
              <a:t>Кілька разів на рік відбувалися святкування, присвячені </a:t>
            </a:r>
            <a:r>
              <a:rPr lang="uk-UA" sz="1900" dirty="0" err="1">
                <a:latin typeface="Times New Roman" pitchFamily="18" charset="0"/>
                <a:cs typeface="Times New Roman" pitchFamily="18" charset="0"/>
              </a:rPr>
              <a:t>Діонісу</a:t>
            </a:r>
            <a:r>
              <a:rPr lang="uk-UA" sz="1900" dirty="0">
                <a:latin typeface="Times New Roman" pitchFamily="18" charset="0"/>
                <a:cs typeface="Times New Roman" pitchFamily="18" charset="0"/>
              </a:rPr>
              <a:t>, на яких співали дифірамби (хвалебні пісні). На цих святкуваннях виступали і ряджені, котрі складали свиту </a:t>
            </a:r>
            <a:r>
              <a:rPr lang="uk-UA" sz="1900" dirty="0" err="1">
                <a:latin typeface="Times New Roman" pitchFamily="18" charset="0"/>
                <a:cs typeface="Times New Roman" pitchFamily="18" charset="0"/>
              </a:rPr>
              <a:t>Діоніса</a:t>
            </a:r>
            <a:r>
              <a:rPr lang="uk-UA" sz="1900" dirty="0">
                <a:latin typeface="Times New Roman" pitchFamily="18" charset="0"/>
                <a:cs typeface="Times New Roman" pitchFamily="18" charset="0"/>
              </a:rPr>
              <a:t>. Учасники мазали особу винною гущавиною, надягали маски і козлині шкури. Разом з урочистими і сумними, виспівували веселі, а часто і непристойні пісні. Урочиста частина свята дала народження трагедії, весела і жартівлива – комедії.</a:t>
            </a:r>
          </a:p>
          <a:p>
            <a:endParaRPr lang="uk-UA" dirty="0"/>
          </a:p>
        </p:txBody>
      </p:sp>
      <p:sp>
        <p:nvSpPr>
          <p:cNvPr id="4" name="Объект 3"/>
          <p:cNvSpPr>
            <a:spLocks noGrp="1"/>
          </p:cNvSpPr>
          <p:nvPr>
            <p:ph sz="half" idx="2"/>
          </p:nvPr>
        </p:nvSpPr>
        <p:spPr/>
        <p:txBody>
          <a:bodyPr>
            <a:normAutofit fontScale="85000" lnSpcReduction="20000"/>
          </a:bodyPr>
          <a:lstStyle/>
          <a:p>
            <a:endParaRPr lang="uk-UA"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2420888"/>
            <a:ext cx="4003723"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63011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b="1" dirty="0"/>
              <a:t>Організація театральних вистав</a:t>
            </a:r>
            <a:endParaRPr lang="uk-UA" dirty="0"/>
          </a:p>
        </p:txBody>
      </p:sp>
      <p:sp>
        <p:nvSpPr>
          <p:cNvPr id="3" name="Объект 2"/>
          <p:cNvSpPr>
            <a:spLocks noGrp="1"/>
          </p:cNvSpPr>
          <p:nvPr>
            <p:ph sz="half" idx="1"/>
          </p:nvPr>
        </p:nvSpPr>
        <p:spPr/>
        <p:txBody>
          <a:bodyPr>
            <a:normAutofit fontScale="55000" lnSpcReduction="20000"/>
          </a:bodyPr>
          <a:lstStyle/>
          <a:p>
            <a:pPr algn="just"/>
            <a:r>
              <a:rPr lang="uk-UA" dirty="0" smtClean="0">
                <a:latin typeface="Times New Roman" pitchFamily="18" charset="0"/>
                <a:cs typeface="Times New Roman" pitchFamily="18" charset="0"/>
              </a:rPr>
              <a:t>Театр </a:t>
            </a:r>
            <a:r>
              <a:rPr lang="uk-UA" dirty="0">
                <a:latin typeface="Times New Roman" pitchFamily="18" charset="0"/>
                <a:cs typeface="Times New Roman" pitchFamily="18" charset="0"/>
              </a:rPr>
              <a:t>в Греції був державною установою, і організацію театральних вистав брала на себе сама держава, призначаючи для цієї мети спеціальних людей.</a:t>
            </a:r>
          </a:p>
          <a:p>
            <a:pPr algn="just"/>
            <a:r>
              <a:rPr lang="uk-UA" dirty="0">
                <a:latin typeface="Times New Roman" pitchFamily="18" charset="0"/>
                <a:cs typeface="Times New Roman" pitchFamily="18" charset="0"/>
              </a:rPr>
              <a:t>Драми ставили на трьох святах на честь </a:t>
            </a:r>
            <a:r>
              <a:rPr lang="uk-UA" dirty="0" err="1">
                <a:latin typeface="Times New Roman" pitchFamily="18" charset="0"/>
                <a:cs typeface="Times New Roman" pitchFamily="18" charset="0"/>
              </a:rPr>
              <a:t>Діоніса</a:t>
            </a:r>
            <a:r>
              <a:rPr lang="uk-UA" dirty="0">
                <a:latin typeface="Times New Roman" pitchFamily="18" charset="0"/>
                <a:cs typeface="Times New Roman" pitchFamily="18" charset="0"/>
              </a:rPr>
              <a:t>: Малих або Сільських </a:t>
            </a:r>
            <a:r>
              <a:rPr lang="uk-UA" dirty="0" err="1">
                <a:latin typeface="Times New Roman" pitchFamily="18" charset="0"/>
                <a:cs typeface="Times New Roman" pitchFamily="18" charset="0"/>
              </a:rPr>
              <a:t>Діонісіях</a:t>
            </a:r>
            <a:r>
              <a:rPr lang="uk-UA" dirty="0">
                <a:latin typeface="Times New Roman" pitchFamily="18" charset="0"/>
                <a:cs typeface="Times New Roman" pitchFamily="18" charset="0"/>
              </a:rPr>
              <a:t> (в грудні – січні); </a:t>
            </a:r>
            <a:r>
              <a:rPr lang="uk-UA" dirty="0" err="1">
                <a:latin typeface="Times New Roman" pitchFamily="18" charset="0"/>
                <a:cs typeface="Times New Roman" pitchFamily="18" charset="0"/>
              </a:rPr>
              <a:t>Ленеях</a:t>
            </a:r>
            <a:r>
              <a:rPr lang="uk-UA" dirty="0">
                <a:latin typeface="Times New Roman" pitchFamily="18" charset="0"/>
                <a:cs typeface="Times New Roman" pitchFamily="18" charset="0"/>
              </a:rPr>
              <a:t> (в січні – лютому); Великих або Міських </a:t>
            </a:r>
            <a:r>
              <a:rPr lang="uk-UA" dirty="0" err="1">
                <a:latin typeface="Times New Roman" pitchFamily="18" charset="0"/>
                <a:cs typeface="Times New Roman" pitchFamily="18" charset="0"/>
              </a:rPr>
              <a:t>Діонісіях</a:t>
            </a:r>
            <a:r>
              <a:rPr lang="uk-UA" dirty="0">
                <a:latin typeface="Times New Roman" pitchFamily="18" charset="0"/>
                <a:cs typeface="Times New Roman" pitchFamily="18" charset="0"/>
              </a:rPr>
              <a:t> (в березні – квітні). Драматичні вистави проходили як змагання драматургів. В них брали участь три трагічних і комічних поета.</a:t>
            </a:r>
          </a:p>
          <a:p>
            <a:pPr algn="just"/>
            <a:r>
              <a:rPr lang="uk-UA" dirty="0">
                <a:latin typeface="Times New Roman" pitchFamily="18" charset="0"/>
                <a:cs typeface="Times New Roman" pitchFamily="18" charset="0"/>
              </a:rPr>
              <a:t>Кожний з трагіків повинен був представить по чотири п’єси: три трагедії і одну </a:t>
            </a:r>
            <a:r>
              <a:rPr lang="uk-UA" dirty="0" err="1">
                <a:latin typeface="Times New Roman" pitchFamily="18" charset="0"/>
                <a:cs typeface="Times New Roman" pitchFamily="18" charset="0"/>
              </a:rPr>
              <a:t>сатирову</a:t>
            </a:r>
            <a:r>
              <a:rPr lang="uk-UA" dirty="0">
                <a:latin typeface="Times New Roman" pitchFamily="18" charset="0"/>
                <a:cs typeface="Times New Roman" pitchFamily="18" charset="0"/>
              </a:rPr>
              <a:t> драму (це весела п’єса на міфологічний сюжет з хором, що складається з сатирів). Три трагедії, пов’язані єдністю сюжету, складали трилогію, після неї і ставили </a:t>
            </a:r>
            <a:r>
              <a:rPr lang="uk-UA" dirty="0" err="1">
                <a:latin typeface="Times New Roman" pitchFamily="18" charset="0"/>
                <a:cs typeface="Times New Roman" pitchFamily="18" charset="0"/>
              </a:rPr>
              <a:t>сатирову</a:t>
            </a:r>
            <a:r>
              <a:rPr lang="uk-UA" dirty="0">
                <a:latin typeface="Times New Roman" pitchFamily="18" charset="0"/>
                <a:cs typeface="Times New Roman" pitchFamily="18" charset="0"/>
              </a:rPr>
              <a:t> драму. Трилогія і </a:t>
            </a:r>
            <a:r>
              <a:rPr lang="uk-UA" dirty="0" err="1">
                <a:latin typeface="Times New Roman" pitchFamily="18" charset="0"/>
                <a:cs typeface="Times New Roman" pitchFamily="18" charset="0"/>
              </a:rPr>
              <a:t>сатирова</a:t>
            </a:r>
            <a:r>
              <a:rPr lang="uk-UA" dirty="0">
                <a:latin typeface="Times New Roman" pitchFamily="18" charset="0"/>
                <a:cs typeface="Times New Roman" pitchFamily="18" charset="0"/>
              </a:rPr>
              <a:t> драма складали тетралогію. Змагання продовжувалися три дні.</a:t>
            </a:r>
          </a:p>
          <a:p>
            <a:pPr algn="just"/>
            <a:endParaRPr lang="uk-UA" dirty="0"/>
          </a:p>
        </p:txBody>
      </p:sp>
      <p:sp>
        <p:nvSpPr>
          <p:cNvPr id="4" name="Объект 3"/>
          <p:cNvSpPr>
            <a:spLocks noGrp="1"/>
          </p:cNvSpPr>
          <p:nvPr>
            <p:ph sz="half" idx="2"/>
          </p:nvPr>
        </p:nvSpPr>
        <p:spPr/>
        <p:txBody>
          <a:bodyPr>
            <a:normAutofit fontScale="55000" lnSpcReduction="20000"/>
          </a:bodyPr>
          <a:lstStyle/>
          <a:p>
            <a:endParaRPr lang="uk-UA"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1772816"/>
            <a:ext cx="2486025" cy="183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4509120"/>
            <a:ext cx="2762250"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8341546"/>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pPr algn="ctr"/>
            <a:r>
              <a:rPr lang="uk-UA" dirty="0" smtClean="0"/>
              <a:t>Як оцінювались вистави</a:t>
            </a:r>
            <a:endParaRPr lang="uk-UA" dirty="0"/>
          </a:p>
        </p:txBody>
      </p:sp>
      <p:sp>
        <p:nvSpPr>
          <p:cNvPr id="6" name="Объект 5"/>
          <p:cNvSpPr>
            <a:spLocks noGrp="1"/>
          </p:cNvSpPr>
          <p:nvPr>
            <p:ph idx="1"/>
          </p:nvPr>
        </p:nvSpPr>
        <p:spPr/>
        <p:txBody>
          <a:bodyPr>
            <a:normAutofit/>
          </a:bodyPr>
          <a:lstStyle/>
          <a:p>
            <a:pPr algn="just"/>
            <a:r>
              <a:rPr lang="ru-RU" sz="1600" dirty="0">
                <a:latin typeface="Times New Roman" pitchFamily="18" charset="0"/>
                <a:cs typeface="Times New Roman" pitchFamily="18" charset="0"/>
              </a:rPr>
              <a:t>Судили на </a:t>
            </a:r>
            <a:r>
              <a:rPr lang="ru-RU" sz="1600" dirty="0" err="1">
                <a:latin typeface="Times New Roman" pitchFamily="18" charset="0"/>
                <a:cs typeface="Times New Roman" pitchFamily="18" charset="0"/>
              </a:rPr>
              <a:t>змаганні</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особливі</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виборні</a:t>
            </a:r>
            <a:r>
              <a:rPr lang="ru-RU" sz="1600" dirty="0">
                <a:latin typeface="Times New Roman" pitchFamily="18" charset="0"/>
                <a:cs typeface="Times New Roman" pitchFamily="18" charset="0"/>
              </a:rPr>
              <a:t> особи. Для </a:t>
            </a:r>
            <a:r>
              <a:rPr lang="ru-RU" sz="1600" dirty="0" err="1">
                <a:latin typeface="Times New Roman" pitchFamily="18" charset="0"/>
                <a:cs typeface="Times New Roman" pitchFamily="18" charset="0"/>
              </a:rPr>
              <a:t>драматургів</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що</a:t>
            </a:r>
            <a:r>
              <a:rPr lang="ru-RU" sz="1600" dirty="0">
                <a:latin typeface="Times New Roman" pitchFamily="18" charset="0"/>
                <a:cs typeface="Times New Roman" pitchFamily="18" charset="0"/>
              </a:rPr>
              <a:t> перемогли, </a:t>
            </a:r>
            <a:r>
              <a:rPr lang="ru-RU" sz="1600" dirty="0" err="1">
                <a:latin typeface="Times New Roman" pitchFamily="18" charset="0"/>
                <a:cs typeface="Times New Roman" pitchFamily="18" charset="0"/>
              </a:rPr>
              <a:t>було</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встановлено</a:t>
            </a:r>
            <a:r>
              <a:rPr lang="ru-RU" sz="1600" dirty="0">
                <a:latin typeface="Times New Roman" pitchFamily="18" charset="0"/>
                <a:cs typeface="Times New Roman" pitchFamily="18" charset="0"/>
              </a:rPr>
              <a:t> три нагороди. Драматург, </a:t>
            </a:r>
            <a:r>
              <a:rPr lang="ru-RU" sz="1600" dirty="0" err="1">
                <a:latin typeface="Times New Roman" pitchFamily="18" charset="0"/>
                <a:cs typeface="Times New Roman" pitchFamily="18" charset="0"/>
              </a:rPr>
              <a:t>що</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зайняв</a:t>
            </a:r>
            <a:r>
              <a:rPr lang="ru-RU" sz="1600" dirty="0">
                <a:latin typeface="Times New Roman" pitchFamily="18" charset="0"/>
                <a:cs typeface="Times New Roman" pitchFamily="18" charset="0"/>
              </a:rPr>
              <a:t> на </a:t>
            </a:r>
            <a:r>
              <a:rPr lang="ru-RU" sz="1600" dirty="0" err="1">
                <a:latin typeface="Times New Roman" pitchFamily="18" charset="0"/>
                <a:cs typeface="Times New Roman" pitchFamily="18" charset="0"/>
              </a:rPr>
              <a:t>змаганні</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третє</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місце</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вважався</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потерпілим</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поразку</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Окрім</a:t>
            </a:r>
            <a:r>
              <a:rPr lang="ru-RU" sz="1600" dirty="0">
                <a:latin typeface="Times New Roman" pitchFamily="18" charset="0"/>
                <a:cs typeface="Times New Roman" pitchFamily="18" charset="0"/>
              </a:rPr>
              <a:t> гонорару, драматург </a:t>
            </a:r>
            <a:r>
              <a:rPr lang="ru-RU" sz="1600" dirty="0" err="1">
                <a:latin typeface="Times New Roman" pitchFamily="18" charset="0"/>
                <a:cs typeface="Times New Roman" pitchFamily="18" charset="0"/>
              </a:rPr>
              <a:t>одержував</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від</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держави</a:t>
            </a:r>
            <a:r>
              <a:rPr lang="ru-RU" sz="1600" dirty="0">
                <a:latin typeface="Times New Roman" pitchFamily="18" charset="0"/>
                <a:cs typeface="Times New Roman" pitchFamily="18" charset="0"/>
              </a:rPr>
              <a:t> як </a:t>
            </a:r>
            <a:r>
              <a:rPr lang="ru-RU" sz="1600" dirty="0" err="1">
                <a:latin typeface="Times New Roman" pitchFamily="18" charset="0"/>
                <a:cs typeface="Times New Roman" pitchFamily="18" charset="0"/>
              </a:rPr>
              <a:t>нагороду</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вінок</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із</a:t>
            </a:r>
            <a:r>
              <a:rPr lang="ru-RU" sz="1600" dirty="0">
                <a:latin typeface="Times New Roman" pitchFamily="18" charset="0"/>
                <a:cs typeface="Times New Roman" pitchFamily="18" charset="0"/>
              </a:rPr>
              <a:t> плюща.</a:t>
            </a:r>
          </a:p>
          <a:p>
            <a:pPr algn="just"/>
            <a:r>
              <a:rPr lang="ru-RU" sz="1600" dirty="0">
                <a:latin typeface="Times New Roman" pitchFamily="18" charset="0"/>
                <a:cs typeface="Times New Roman" pitchFamily="18" charset="0"/>
              </a:rPr>
              <a:t>На долю </a:t>
            </a:r>
            <a:r>
              <a:rPr lang="ru-RU" sz="1600" dirty="0" err="1">
                <a:latin typeface="Times New Roman" pitchFamily="18" charset="0"/>
                <a:cs typeface="Times New Roman" pitchFamily="18" charset="0"/>
              </a:rPr>
              <a:t>хорегів</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які</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готували</a:t>
            </a:r>
            <a:r>
              <a:rPr lang="ru-RU" sz="1600" dirty="0">
                <a:latin typeface="Times New Roman" pitchFamily="18" charset="0"/>
                <a:cs typeface="Times New Roman" pitchFamily="18" charset="0"/>
              </a:rPr>
              <a:t> хор для </a:t>
            </a:r>
            <a:r>
              <a:rPr lang="ru-RU" sz="1600" dirty="0" err="1">
                <a:latin typeface="Times New Roman" pitchFamily="18" charset="0"/>
                <a:cs typeface="Times New Roman" pitchFamily="18" charset="0"/>
              </a:rPr>
              <a:t>драматургів</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що</a:t>
            </a:r>
            <a:r>
              <a:rPr lang="ru-RU" sz="1600" dirty="0">
                <a:latin typeface="Times New Roman" pitchFamily="18" charset="0"/>
                <a:cs typeface="Times New Roman" pitchFamily="18" charset="0"/>
              </a:rPr>
              <a:t> перемогли, </a:t>
            </a:r>
            <a:r>
              <a:rPr lang="ru-RU" sz="1600" dirty="0" err="1">
                <a:latin typeface="Times New Roman" pitchFamily="18" charset="0"/>
                <a:cs typeface="Times New Roman" pitchFamily="18" charset="0"/>
              </a:rPr>
              <a:t>випадала</a:t>
            </a:r>
            <a:r>
              <a:rPr lang="ru-RU" sz="1600" dirty="0">
                <a:latin typeface="Times New Roman" pitchFamily="18" charset="0"/>
                <a:cs typeface="Times New Roman" pitchFamily="18" charset="0"/>
              </a:rPr>
              <a:t> велика честь. </a:t>
            </a:r>
            <a:r>
              <a:rPr lang="ru-RU" sz="1600" dirty="0" err="1">
                <a:latin typeface="Times New Roman" pitchFamily="18" charset="0"/>
                <a:cs typeface="Times New Roman" pitchFamily="18" charset="0"/>
              </a:rPr>
              <a:t>Такий</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хорег</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мав</a:t>
            </a:r>
            <a:r>
              <a:rPr lang="ru-RU" sz="1600" dirty="0">
                <a:latin typeface="Times New Roman" pitchFamily="18" charset="0"/>
                <a:cs typeface="Times New Roman" pitchFamily="18" charset="0"/>
              </a:rPr>
              <a:t> право </a:t>
            </a:r>
            <a:r>
              <a:rPr lang="ru-RU" sz="1600" dirty="0" err="1">
                <a:latin typeface="Times New Roman" pitchFamily="18" charset="0"/>
                <a:cs typeface="Times New Roman" pitchFamily="18" charset="0"/>
              </a:rPr>
              <a:t>спорудити</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пам’ятник</a:t>
            </a:r>
            <a:r>
              <a:rPr lang="ru-RU" sz="1600" dirty="0">
                <a:latin typeface="Times New Roman" pitchFamily="18" charset="0"/>
                <a:cs typeface="Times New Roman" pitchFamily="18" charset="0"/>
              </a:rPr>
              <a:t> в </a:t>
            </a:r>
            <a:r>
              <a:rPr lang="ru-RU" sz="1600" dirty="0" err="1">
                <a:latin typeface="Times New Roman" pitchFamily="18" charset="0"/>
                <a:cs typeface="Times New Roman" pitchFamily="18" charset="0"/>
              </a:rPr>
              <a:t>ознаменування</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своєї</a:t>
            </a:r>
            <a:r>
              <a:rPr lang="ru-RU" sz="1600" dirty="0">
                <a:latin typeface="Times New Roman" pitchFamily="18" charset="0"/>
                <a:cs typeface="Times New Roman" pitchFamily="18" charset="0"/>
              </a:rPr>
              <a:t> перемоги. На </a:t>
            </a:r>
            <a:r>
              <a:rPr lang="ru-RU" sz="1600" dirty="0" err="1">
                <a:latin typeface="Times New Roman" pitchFamily="18" charset="0"/>
                <a:cs typeface="Times New Roman" pitchFamily="18" charset="0"/>
              </a:rPr>
              <a:t>цьому</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пам’ятнику</a:t>
            </a:r>
            <a:r>
              <a:rPr lang="ru-RU" sz="1600" dirty="0">
                <a:latin typeface="Times New Roman" pitchFamily="18" charset="0"/>
                <a:cs typeface="Times New Roman" pitchFamily="18" charset="0"/>
              </a:rPr>
              <a:t> писали час </a:t>
            </a:r>
            <a:r>
              <a:rPr lang="ru-RU" sz="1600" dirty="0" err="1">
                <a:latin typeface="Times New Roman" pitchFamily="18" charset="0"/>
                <a:cs typeface="Times New Roman" pitchFamily="18" charset="0"/>
              </a:rPr>
              <a:t>вистави</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ім’я</a:t>
            </a:r>
            <a:r>
              <a:rPr lang="ru-RU" sz="1600" dirty="0">
                <a:latin typeface="Times New Roman" pitchFamily="18" charset="0"/>
                <a:cs typeface="Times New Roman" pitchFamily="18" charset="0"/>
              </a:rPr>
              <a:t> драматурга, </a:t>
            </a:r>
            <a:r>
              <a:rPr lang="ru-RU" sz="1600" dirty="0" err="1">
                <a:latin typeface="Times New Roman" pitchFamily="18" charset="0"/>
                <a:cs typeface="Times New Roman" pitchFamily="18" charset="0"/>
              </a:rPr>
              <a:t>що</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переміг</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назву</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його</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п’єси</a:t>
            </a:r>
            <a:r>
              <a:rPr lang="ru-RU" sz="1600" dirty="0">
                <a:latin typeface="Times New Roman" pitchFamily="18" charset="0"/>
                <a:cs typeface="Times New Roman" pitchFamily="18" charset="0"/>
              </a:rPr>
              <a:t>, а </a:t>
            </a:r>
            <a:r>
              <a:rPr lang="ru-RU" sz="1600" dirty="0" err="1">
                <a:latin typeface="Times New Roman" pitchFamily="18" charset="0"/>
                <a:cs typeface="Times New Roman" pitchFamily="18" charset="0"/>
              </a:rPr>
              <a:t>також</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ім’я</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хорега</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Результати</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змагань</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заносилися</a:t>
            </a:r>
            <a:r>
              <a:rPr lang="ru-RU" sz="1600" dirty="0">
                <a:latin typeface="Times New Roman" pitchFamily="18" charset="0"/>
                <a:cs typeface="Times New Roman" pitchFamily="18" charset="0"/>
              </a:rPr>
              <a:t> до </a:t>
            </a:r>
            <a:r>
              <a:rPr lang="ru-RU" sz="1600" dirty="0" err="1">
                <a:latin typeface="Times New Roman" pitchFamily="18" charset="0"/>
                <a:cs typeface="Times New Roman" pitchFamily="18" charset="0"/>
              </a:rPr>
              <a:t>дидаскала</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який</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зберігався</a:t>
            </a:r>
            <a:r>
              <a:rPr lang="ru-RU" sz="1600" dirty="0">
                <a:latin typeface="Times New Roman" pitchFamily="18" charset="0"/>
                <a:cs typeface="Times New Roman" pitchFamily="18" charset="0"/>
              </a:rPr>
              <a:t> в державному </a:t>
            </a:r>
            <a:r>
              <a:rPr lang="ru-RU" sz="1600" dirty="0" err="1">
                <a:latin typeface="Times New Roman" pitchFamily="18" charset="0"/>
                <a:cs typeface="Times New Roman" pitchFamily="18" charset="0"/>
              </a:rPr>
              <a:t>архіві</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Афін</a:t>
            </a:r>
            <a:r>
              <a:rPr lang="ru-RU" sz="1600" dirty="0">
                <a:latin typeface="Times New Roman" pitchFamily="18" charset="0"/>
                <a:cs typeface="Times New Roman" pitchFamily="18" charset="0"/>
              </a:rPr>
              <a:t>.</a:t>
            </a:r>
          </a:p>
          <a:p>
            <a:pPr algn="just"/>
            <a:endParaRPr lang="uk-UA" sz="1600" dirty="0">
              <a:latin typeface="Times New Roman" pitchFamily="18" charset="0"/>
              <a:cs typeface="Times New Roman" pitchFamily="18" charset="0"/>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3" y="4594027"/>
            <a:ext cx="3000375"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5504" y="4326839"/>
            <a:ext cx="2276475" cy="200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4991177"/>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pPr algn="ctr"/>
            <a:r>
              <a:rPr lang="uk-UA" b="1" dirty="0"/>
              <a:t>Актори і маски</a:t>
            </a:r>
            <a:r>
              <a:rPr lang="uk-UA" dirty="0"/>
              <a:t/>
            </a:r>
            <a:br>
              <a:rPr lang="uk-UA" dirty="0"/>
            </a:br>
            <a:endParaRPr lang="uk-UA" dirty="0"/>
          </a:p>
        </p:txBody>
      </p:sp>
      <p:sp>
        <p:nvSpPr>
          <p:cNvPr id="5" name="Объект 4"/>
          <p:cNvSpPr>
            <a:spLocks noGrp="1"/>
          </p:cNvSpPr>
          <p:nvPr>
            <p:ph sz="half" idx="1"/>
          </p:nvPr>
        </p:nvSpPr>
        <p:spPr/>
        <p:txBody>
          <a:bodyPr>
            <a:normAutofit fontScale="47500" lnSpcReduction="20000"/>
          </a:bodyPr>
          <a:lstStyle/>
          <a:p>
            <a:pPr algn="just"/>
            <a:r>
              <a:rPr lang="uk-UA" sz="3000" dirty="0" smtClean="0">
                <a:latin typeface="Times New Roman" pitchFamily="18" charset="0"/>
                <a:cs typeface="Times New Roman" pitchFamily="18" charset="0"/>
              </a:rPr>
              <a:t>За </a:t>
            </a:r>
            <a:r>
              <a:rPr lang="uk-UA" sz="3000" dirty="0">
                <a:latin typeface="Times New Roman" pitchFamily="18" charset="0"/>
                <a:cs typeface="Times New Roman" pitchFamily="18" charset="0"/>
              </a:rPr>
              <a:t>переказами, </a:t>
            </a:r>
            <a:r>
              <a:rPr lang="uk-UA" sz="3000" dirty="0" err="1">
                <a:latin typeface="Times New Roman" pitchFamily="18" charset="0"/>
                <a:cs typeface="Times New Roman" pitchFamily="18" charset="0"/>
              </a:rPr>
              <a:t>Феспід</a:t>
            </a:r>
            <a:r>
              <a:rPr lang="uk-UA" sz="3000" dirty="0">
                <a:latin typeface="Times New Roman" pitchFamily="18" charset="0"/>
                <a:cs typeface="Times New Roman" pitchFamily="18" charset="0"/>
              </a:rPr>
              <a:t> сам був єдиним актором в своїх трагедіях. Партія актора чергувалася з піснями хору і складала всю п’єсу. Незабаром після </a:t>
            </a:r>
            <a:r>
              <a:rPr lang="uk-UA" sz="3000" dirty="0" err="1">
                <a:latin typeface="Times New Roman" pitchFamily="18" charset="0"/>
                <a:cs typeface="Times New Roman" pitchFamily="18" charset="0"/>
              </a:rPr>
              <a:t>Феспіда</a:t>
            </a:r>
            <a:r>
              <a:rPr lang="uk-UA" sz="3000" dirty="0">
                <a:latin typeface="Times New Roman" pitchFamily="18" charset="0"/>
                <a:cs typeface="Times New Roman" pitchFamily="18" charset="0"/>
              </a:rPr>
              <a:t> Есхіл ввів </a:t>
            </a:r>
            <a:r>
              <a:rPr lang="uk-UA" sz="3000" dirty="0" err="1">
                <a:latin typeface="Times New Roman" pitchFamily="18" charset="0"/>
                <a:cs typeface="Times New Roman" pitchFamily="18" charset="0"/>
              </a:rPr>
              <a:t>девтерагоніста</a:t>
            </a:r>
            <a:r>
              <a:rPr lang="uk-UA" sz="3000" dirty="0">
                <a:latin typeface="Times New Roman" pitchFamily="18" charset="0"/>
                <a:cs typeface="Times New Roman" pitchFamily="18" charset="0"/>
              </a:rPr>
              <a:t>, а молодший сучасник Есхіла Софокл – </a:t>
            </a:r>
            <a:r>
              <a:rPr lang="uk-UA" sz="3000" dirty="0" err="1">
                <a:latin typeface="Times New Roman" pitchFamily="18" charset="0"/>
                <a:cs typeface="Times New Roman" pitchFamily="18" charset="0"/>
              </a:rPr>
              <a:t>тритагоніста</a:t>
            </a:r>
            <a:r>
              <a:rPr lang="uk-UA" sz="3000" dirty="0">
                <a:latin typeface="Times New Roman" pitchFamily="18" charset="0"/>
                <a:cs typeface="Times New Roman" pitchFamily="18" charset="0"/>
              </a:rPr>
              <a:t>. Основні ролі виконував в драмі протагоніст.</a:t>
            </a:r>
          </a:p>
          <a:p>
            <a:pPr algn="just"/>
            <a:r>
              <a:rPr lang="uk-UA" sz="3000" dirty="0">
                <a:latin typeface="Times New Roman" pitchFamily="18" charset="0"/>
                <a:cs typeface="Times New Roman" pitchFamily="18" charset="0"/>
              </a:rPr>
              <a:t>Завдяки тісному зв’язку грецького театру з культом </a:t>
            </a:r>
            <a:r>
              <a:rPr lang="uk-UA" sz="3000" dirty="0" err="1">
                <a:latin typeface="Times New Roman" pitchFamily="18" charset="0"/>
                <a:cs typeface="Times New Roman" pitchFamily="18" charset="0"/>
              </a:rPr>
              <a:t>Діоніса</a:t>
            </a:r>
            <a:r>
              <a:rPr lang="uk-UA" sz="3000" dirty="0">
                <a:latin typeface="Times New Roman" pitchFamily="18" charset="0"/>
                <a:cs typeface="Times New Roman" pitchFamily="18" charset="0"/>
              </a:rPr>
              <a:t> актори в Греції були вельми шанованими людьми і займали високе суспільне становище. Актором міг бути тільки вільно народжений. Вони, як і драматурги, могли брати діяльну участь в житті Греції. Їх могли обирати на вищі державні посади в Афінах і відправляти як послів до інших держав.</a:t>
            </a:r>
          </a:p>
          <a:p>
            <a:pPr algn="just"/>
            <a:r>
              <a:rPr lang="uk-UA" sz="3000" dirty="0">
                <a:latin typeface="Times New Roman" pitchFamily="18" charset="0"/>
                <a:cs typeface="Times New Roman" pitchFamily="18" charset="0"/>
              </a:rPr>
              <a:t>Переможцями на драматичних змаганнях спочатку визнавалися тільки </a:t>
            </a:r>
            <a:r>
              <a:rPr lang="uk-UA" sz="3000" dirty="0" err="1">
                <a:latin typeface="Times New Roman" pitchFamily="18" charset="0"/>
                <a:cs typeface="Times New Roman" pitchFamily="18" charset="0"/>
              </a:rPr>
              <a:t>хорег</a:t>
            </a:r>
            <a:r>
              <a:rPr lang="uk-UA" sz="3000" dirty="0">
                <a:latin typeface="Times New Roman" pitchFamily="18" charset="0"/>
                <a:cs typeface="Times New Roman" pitchFamily="18" charset="0"/>
              </a:rPr>
              <a:t> і драматург. Але, починаючи з другої половини </a:t>
            </a:r>
            <a:r>
              <a:rPr lang="en-US" sz="3000" dirty="0">
                <a:latin typeface="Times New Roman" pitchFamily="18" charset="0"/>
                <a:cs typeface="Times New Roman" pitchFamily="18" charset="0"/>
              </a:rPr>
              <a:t>V </a:t>
            </a:r>
            <a:r>
              <a:rPr lang="uk-UA" sz="3000" dirty="0">
                <a:latin typeface="Times New Roman" pitchFamily="18" charset="0"/>
                <a:cs typeface="Times New Roman" pitchFamily="18" charset="0"/>
              </a:rPr>
              <a:t>ст. до н.е. в театральних змаганнях брали участь і протагоністи. В грецькій драмі число акторів не перевищувало трьох чоловік, таким чином одному і тому ж актору в перебігу п’єси доводилося грати по декілька ролей. Якщо в п’єсах були німі ролі, їх грали статисти. Жіночі ролі завжди виконувалися чоловіками.</a:t>
            </a:r>
          </a:p>
          <a:p>
            <a:pPr algn="just"/>
            <a:endParaRPr lang="uk-UA" dirty="0"/>
          </a:p>
        </p:txBody>
      </p:sp>
      <p:sp>
        <p:nvSpPr>
          <p:cNvPr id="6" name="Объект 5"/>
          <p:cNvSpPr>
            <a:spLocks noGrp="1"/>
          </p:cNvSpPr>
          <p:nvPr>
            <p:ph sz="half" idx="2"/>
          </p:nvPr>
        </p:nvSpPr>
        <p:spPr/>
        <p:txBody>
          <a:bodyPr>
            <a:normAutofit fontScale="47500" lnSpcReduction="20000"/>
          </a:bodyPr>
          <a:lstStyle/>
          <a:p>
            <a:endParaRPr lang="uk-UA"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1412776"/>
            <a:ext cx="3436997" cy="2628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6244" y="4293096"/>
            <a:ext cx="4012704" cy="2217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3092127"/>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sz="half" idx="1"/>
          </p:nvPr>
        </p:nvSpPr>
        <p:spPr/>
        <p:txBody>
          <a:bodyPr>
            <a:noAutofit/>
          </a:bodyPr>
          <a:lstStyle/>
          <a:p>
            <a:pPr algn="just"/>
            <a:r>
              <a:rPr lang="uk-UA" sz="1200" dirty="0">
                <a:latin typeface="Times New Roman" pitchFamily="18" charset="0"/>
                <a:cs typeface="Times New Roman" pitchFamily="18" charset="0"/>
              </a:rPr>
              <a:t>Трагічні і комедійні актори повинні були вміти не тільки добре декламувати вірші, але і володіти вокальною майстерністю, оскільки в найбільш патетичних місцях драми актори виконували арії. Шляхом постійних вправ грецькі актори виробляли в себе силу, звучність і виразність голосу, бездоганність дикції і доводили до великої досконалості мистецтво співу.</a:t>
            </a:r>
          </a:p>
          <a:p>
            <a:pPr algn="just"/>
            <a:r>
              <a:rPr lang="uk-UA" sz="1200" dirty="0">
                <a:latin typeface="Times New Roman" pitchFamily="18" charset="0"/>
                <a:cs typeface="Times New Roman" pitchFamily="18" charset="0"/>
              </a:rPr>
              <a:t>Але окрім цього, грецький актор повинен був володіти мистецтвом танцю і мистецтвом руху взагалі в найширшому значенні цього слова. Тому грецькому актору необхідно було багато працювати над гнучкістю і виразністю тіла. Актори носили маски, так що міміка з гри була виключена. Таким чином грецькі актори повинні були працювати більше над мистецтвом руху і жесту.</a:t>
            </a:r>
          </a:p>
          <a:p>
            <a:pPr algn="just"/>
            <a:r>
              <a:rPr lang="uk-UA" sz="1200" dirty="0">
                <a:latin typeface="Times New Roman" pitchFamily="18" charset="0"/>
                <a:cs typeface="Times New Roman" pitchFamily="18" charset="0"/>
              </a:rPr>
              <a:t>Маски прийшли в грецький театр внаслідок відвічного зв’язку останнього з культом </a:t>
            </a:r>
            <a:r>
              <a:rPr lang="uk-UA" sz="1200" dirty="0" err="1">
                <a:latin typeface="Times New Roman" pitchFamily="18" charset="0"/>
                <a:cs typeface="Times New Roman" pitchFamily="18" charset="0"/>
              </a:rPr>
              <a:t>Діоніса</a:t>
            </a:r>
            <a:r>
              <a:rPr lang="uk-UA" sz="1200" dirty="0">
                <a:latin typeface="Times New Roman" pitchFamily="18" charset="0"/>
                <a:cs typeface="Times New Roman" pitchFamily="18" charset="0"/>
              </a:rPr>
              <a:t>. Жрець, що зображав божество, завжди виступав у масці. Проте в театрі класичного періоду маски вже не мали культового значення. Зате вони відповідала задачам грецького театру створювати крупні узагальнені образи. Так, наприклад, характер або сього хвилинний настрій дійової особи визначався маскою, яку надягав на обличчя актор: регочуча, скорботна, втихомирена.</a:t>
            </a:r>
          </a:p>
          <a:p>
            <a:pPr algn="just"/>
            <a:endParaRPr lang="uk-UA" sz="1200" dirty="0">
              <a:latin typeface="Times New Roman" pitchFamily="18" charset="0"/>
              <a:cs typeface="Times New Roman" pitchFamily="18" charset="0"/>
            </a:endParaRPr>
          </a:p>
        </p:txBody>
      </p:sp>
      <p:sp>
        <p:nvSpPr>
          <p:cNvPr id="4" name="Объект 3"/>
          <p:cNvSpPr>
            <a:spLocks noGrp="1"/>
          </p:cNvSpPr>
          <p:nvPr>
            <p:ph sz="half" idx="2"/>
          </p:nvPr>
        </p:nvSpPr>
        <p:spPr/>
        <p:txBody>
          <a:bodyPr>
            <a:normAutofit/>
          </a:bodyPr>
          <a:lstStyle/>
          <a:p>
            <a:endParaRPr lang="uk-UA"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3575" y="1700808"/>
            <a:ext cx="2819400"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4988" y="3833706"/>
            <a:ext cx="2696573" cy="218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621010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uk-UA" b="1" dirty="0"/>
              <a:t>Хор і глядачі</a:t>
            </a:r>
            <a:r>
              <a:rPr lang="uk-UA" dirty="0"/>
              <a:t/>
            </a:r>
            <a:br>
              <a:rPr lang="uk-UA" dirty="0"/>
            </a:br>
            <a:endParaRPr lang="uk-UA" dirty="0"/>
          </a:p>
        </p:txBody>
      </p:sp>
      <p:sp>
        <p:nvSpPr>
          <p:cNvPr id="3" name="Объект 2"/>
          <p:cNvSpPr>
            <a:spLocks noGrp="1"/>
          </p:cNvSpPr>
          <p:nvPr>
            <p:ph sz="half" idx="1"/>
          </p:nvPr>
        </p:nvSpPr>
        <p:spPr/>
        <p:txBody>
          <a:bodyPr>
            <a:normAutofit fontScale="47500" lnSpcReduction="20000"/>
          </a:bodyPr>
          <a:lstStyle/>
          <a:p>
            <a:pPr algn="just"/>
            <a:r>
              <a:rPr lang="uk-UA" sz="2900" dirty="0" smtClean="0">
                <a:latin typeface="Times New Roman" pitchFamily="18" charset="0"/>
                <a:cs typeface="Times New Roman" pitchFamily="18" charset="0"/>
              </a:rPr>
              <a:t>Трагічний </a:t>
            </a:r>
            <a:r>
              <a:rPr lang="uk-UA" sz="2900" dirty="0">
                <a:latin typeface="Times New Roman" pitchFamily="18" charset="0"/>
                <a:cs typeface="Times New Roman" pitchFamily="18" charset="0"/>
              </a:rPr>
              <a:t>хор налічував спочатку 12 чоловік, потім склад його був збільшений до 15. В комедії хор завжди складався з 24 чоловік. Учасники хору називалися </a:t>
            </a:r>
            <a:r>
              <a:rPr lang="uk-UA" sz="2900" dirty="0" err="1">
                <a:latin typeface="Times New Roman" pitchFamily="18" charset="0"/>
                <a:cs typeface="Times New Roman" pitchFamily="18" charset="0"/>
              </a:rPr>
              <a:t>хоревтами</a:t>
            </a:r>
            <a:r>
              <a:rPr lang="uk-UA" sz="2900" dirty="0">
                <a:latin typeface="Times New Roman" pitchFamily="18" charset="0"/>
                <a:cs typeface="Times New Roman" pitchFamily="18" charset="0"/>
              </a:rPr>
              <a:t>, керівник хору – корифеєм. При виході на </a:t>
            </a:r>
            <a:r>
              <a:rPr lang="uk-UA" sz="2900" dirty="0" err="1">
                <a:latin typeface="Times New Roman" pitchFamily="18" charset="0"/>
                <a:cs typeface="Times New Roman" pitchFamily="18" charset="0"/>
              </a:rPr>
              <a:t>орхестру</a:t>
            </a:r>
            <a:r>
              <a:rPr lang="uk-UA" sz="2900" dirty="0">
                <a:latin typeface="Times New Roman" pitchFamily="18" charset="0"/>
                <a:cs typeface="Times New Roman" pitchFamily="18" charset="0"/>
              </a:rPr>
              <a:t> на чолі хору йшов флейтист, який зупинявся на сходинах вівтаря, розташованого в центрі </a:t>
            </a:r>
            <a:r>
              <a:rPr lang="uk-UA" sz="2900" dirty="0" err="1">
                <a:latin typeface="Times New Roman" pitchFamily="18" charset="0"/>
                <a:cs typeface="Times New Roman" pitchFamily="18" charset="0"/>
              </a:rPr>
              <a:t>орхестри</a:t>
            </a:r>
            <a:r>
              <a:rPr lang="uk-UA" sz="2900" dirty="0">
                <a:latin typeface="Times New Roman" pitchFamily="18" charset="0"/>
                <a:cs typeface="Times New Roman" pitchFamily="18" charset="0"/>
              </a:rPr>
              <a:t>. В трагедії хор звичайно зображав людей, близьких головному герою. Так, в "Прометеї Прикованому" Есхіла хор складають </a:t>
            </a:r>
            <a:r>
              <a:rPr lang="uk-UA" sz="2900" dirty="0" err="1">
                <a:latin typeface="Times New Roman" pitchFamily="18" charset="0"/>
                <a:cs typeface="Times New Roman" pitchFamily="18" charset="0"/>
              </a:rPr>
              <a:t>Океаниди</a:t>
            </a:r>
            <a:r>
              <a:rPr lang="uk-UA" sz="2900" dirty="0">
                <a:latin typeface="Times New Roman" pitchFamily="18" charset="0"/>
                <a:cs typeface="Times New Roman" pitchFamily="18" charset="0"/>
              </a:rPr>
              <a:t>, дочки Океану, співчуваючі стражданням Прометея і готові розділити його долю.</a:t>
            </a:r>
          </a:p>
          <a:p>
            <a:pPr algn="just"/>
            <a:r>
              <a:rPr lang="uk-UA" sz="2900" dirty="0">
                <a:latin typeface="Times New Roman" pitchFamily="18" charset="0"/>
                <a:cs typeface="Times New Roman" pitchFamily="18" charset="0"/>
              </a:rPr>
              <a:t>Комічний хор зображав не тільки людей, але й тваринних і казкових істот. Наприклад, в комедії Аристофана "Хмари" хор складається з хмар. Існує думка, що в трагедії хор гальмує дію і є якби даниною культової традиції. Проте це не так. Трагедія розвивалася на основі трагічного хору, з якого згодом був виділений один актор. З появою другого і третього актора роль хору слабшає, драматичний конфлікт може відбуватися тепер між героями і без участі хору.</a:t>
            </a:r>
          </a:p>
          <a:p>
            <a:endParaRPr lang="uk-UA" dirty="0"/>
          </a:p>
        </p:txBody>
      </p:sp>
      <p:sp>
        <p:nvSpPr>
          <p:cNvPr id="4" name="Объект 3"/>
          <p:cNvSpPr>
            <a:spLocks noGrp="1"/>
          </p:cNvSpPr>
          <p:nvPr>
            <p:ph sz="half" idx="2"/>
          </p:nvPr>
        </p:nvSpPr>
        <p:spPr/>
        <p:txBody>
          <a:bodyPr>
            <a:normAutofit fontScale="47500" lnSpcReduction="20000"/>
          </a:bodyPr>
          <a:lstStyle/>
          <a:p>
            <a:endParaRPr lang="uk-UA"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5" y="2348880"/>
            <a:ext cx="4210403"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348650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sz="half" idx="1"/>
          </p:nvPr>
        </p:nvSpPr>
        <p:spPr/>
        <p:txBody>
          <a:bodyPr>
            <a:normAutofit fontScale="47500" lnSpcReduction="20000"/>
          </a:bodyPr>
          <a:lstStyle/>
          <a:p>
            <a:pPr algn="just"/>
            <a:r>
              <a:rPr lang="uk-UA" sz="2900" dirty="0">
                <a:latin typeface="Times New Roman" pitchFamily="18" charset="0"/>
                <a:cs typeface="Times New Roman" pitchFamily="18" charset="0"/>
              </a:rPr>
              <a:t>Драматичні вистави в Афінах починались удосвіта і йшли до самого вечора. Глядачі їли й пили в самому театрі. Всі було одягнені в святковий одяг, голови прикрашали вінками. На Великих </a:t>
            </a:r>
            <a:r>
              <a:rPr lang="uk-UA" sz="2900" dirty="0" err="1">
                <a:latin typeface="Times New Roman" pitchFamily="18" charset="0"/>
                <a:cs typeface="Times New Roman" pitchFamily="18" charset="0"/>
              </a:rPr>
              <a:t>Діонісіях</a:t>
            </a:r>
            <a:r>
              <a:rPr lang="uk-UA" sz="2900" dirty="0">
                <a:latin typeface="Times New Roman" pitchFamily="18" charset="0"/>
                <a:cs typeface="Times New Roman" pitchFamily="18" charset="0"/>
              </a:rPr>
              <a:t> відбувався величезний збіг городян, до яких приєднувалися ще і жителі інших міст-держав, що приїжджали зі всієї Греції.</a:t>
            </a:r>
          </a:p>
          <a:p>
            <a:pPr algn="just"/>
            <a:r>
              <a:rPr lang="uk-UA" sz="2900" dirty="0">
                <a:latin typeface="Times New Roman" pitchFamily="18" charset="0"/>
                <a:cs typeface="Times New Roman" pitchFamily="18" charset="0"/>
              </a:rPr>
              <a:t>Жереб визначав порядок представлення п’єс драматургів, що змагаються. Звук труби сповіщав про початок кожної п’єси. Афінська публіка була дуже сприйнятливою і безпосередньою. Якщо п’єса подобалася, глядачі виражали схвалення аплодисментами і криками. Серед глядачів були і підставні особи. Розказують, що комедіограф Филимон (</a:t>
            </a:r>
            <a:r>
              <a:rPr lang="en-US" sz="2900" dirty="0">
                <a:latin typeface="Times New Roman" pitchFamily="18" charset="0"/>
                <a:cs typeface="Times New Roman" pitchFamily="18" charset="0"/>
              </a:rPr>
              <a:t>IV </a:t>
            </a:r>
            <a:r>
              <a:rPr lang="uk-UA" sz="2900" dirty="0">
                <a:latin typeface="Times New Roman" pitchFamily="18" charset="0"/>
                <a:cs typeface="Times New Roman" pitchFamily="18" charset="0"/>
              </a:rPr>
              <a:t>ст. до н.е.) не раз із успіхом використовував їх проти свого супротивника – </a:t>
            </a:r>
            <a:r>
              <a:rPr lang="uk-UA" sz="2900" dirty="0" err="1">
                <a:latin typeface="Times New Roman" pitchFamily="18" charset="0"/>
                <a:cs typeface="Times New Roman" pitchFamily="18" charset="0"/>
              </a:rPr>
              <a:t>Менандра</a:t>
            </a:r>
            <a:r>
              <a:rPr lang="uk-UA" sz="2900" dirty="0">
                <a:latin typeface="Times New Roman" pitchFamily="18" charset="0"/>
                <a:cs typeface="Times New Roman" pitchFamily="18" charset="0"/>
              </a:rPr>
              <a:t>.</a:t>
            </a:r>
          </a:p>
          <a:p>
            <a:pPr algn="just"/>
            <a:r>
              <a:rPr lang="uk-UA" sz="2900" dirty="0">
                <a:latin typeface="Times New Roman" pitchFamily="18" charset="0"/>
                <a:cs typeface="Times New Roman" pitchFamily="18" charset="0"/>
              </a:rPr>
              <a:t>Якщо п’єса не подобалася, глядачі свистіли, клацали язиками, тупотіли ногами. Бували і такі випадки, коли актора проганяли зі сцени каменями і вимагали припинити п’єсу і починати нову. Таким чином, народна думка мала істотне значення для успіху вистави</a:t>
            </a:r>
            <a:r>
              <a:rPr lang="uk-UA" dirty="0"/>
              <a:t>.</a:t>
            </a:r>
          </a:p>
          <a:p>
            <a:endParaRPr lang="uk-UA" dirty="0"/>
          </a:p>
        </p:txBody>
      </p:sp>
      <p:sp>
        <p:nvSpPr>
          <p:cNvPr id="4" name="Объект 3"/>
          <p:cNvSpPr>
            <a:spLocks noGrp="1"/>
          </p:cNvSpPr>
          <p:nvPr>
            <p:ph sz="half" idx="2"/>
          </p:nvPr>
        </p:nvSpPr>
        <p:spPr/>
        <p:txBody>
          <a:bodyPr>
            <a:normAutofit fontScale="47500" lnSpcReduction="20000"/>
          </a:bodyPr>
          <a:lstStyle/>
          <a:p>
            <a:endParaRPr lang="uk-UA"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1628800"/>
            <a:ext cx="2762892"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4293096"/>
            <a:ext cx="2562225" cy="178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5471541"/>
      </p:ext>
    </p:extLst>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uk-UA" b="1" dirty="0"/>
              <a:t>Давньогрецькі драматурги</a:t>
            </a:r>
            <a:r>
              <a:rPr lang="uk-UA" dirty="0"/>
              <a:t/>
            </a:r>
            <a:br>
              <a:rPr lang="uk-UA" dirty="0"/>
            </a:br>
            <a:endParaRPr lang="uk-UA" dirty="0"/>
          </a:p>
        </p:txBody>
      </p:sp>
      <p:sp>
        <p:nvSpPr>
          <p:cNvPr id="3" name="Объект 2"/>
          <p:cNvSpPr>
            <a:spLocks noGrp="1"/>
          </p:cNvSpPr>
          <p:nvPr>
            <p:ph sz="half" idx="1"/>
          </p:nvPr>
        </p:nvSpPr>
        <p:spPr/>
        <p:txBody>
          <a:bodyPr>
            <a:normAutofit fontScale="40000" lnSpcReduction="20000"/>
          </a:bodyPr>
          <a:lstStyle/>
          <a:p>
            <a:pPr algn="just"/>
            <a:r>
              <a:rPr lang="uk-UA" sz="2900" dirty="0" smtClean="0">
                <a:latin typeface="Times New Roman" pitchFamily="18" charset="0"/>
                <a:cs typeface="Times New Roman" pitchFamily="18" charset="0"/>
              </a:rPr>
              <a:t>Розквіт </a:t>
            </a:r>
            <a:r>
              <a:rPr lang="uk-UA" sz="2900" dirty="0">
                <a:latin typeface="Times New Roman" pitchFamily="18" charset="0"/>
                <a:cs typeface="Times New Roman" pitchFamily="18" charset="0"/>
              </a:rPr>
              <a:t>грецького театрального мистецтва пов’язаний з діяльністю великих драматургів, що творили в </a:t>
            </a:r>
            <a:r>
              <a:rPr lang="en-US" sz="2900" dirty="0">
                <a:latin typeface="Times New Roman" pitchFamily="18" charset="0"/>
                <a:cs typeface="Times New Roman" pitchFamily="18" charset="0"/>
              </a:rPr>
              <a:t>VI – V </a:t>
            </a:r>
            <a:r>
              <a:rPr lang="uk-UA" sz="2900" dirty="0">
                <a:latin typeface="Times New Roman" pitchFamily="18" charset="0"/>
                <a:cs typeface="Times New Roman" pitchFamily="18" charset="0"/>
              </a:rPr>
              <a:t>століттях до нової ери, – Есхіла, Софокла, Еврипіда і Аристофана, чудового комедіографа старовини.</a:t>
            </a:r>
          </a:p>
          <a:p>
            <a:pPr algn="just"/>
            <a:r>
              <a:rPr lang="uk-UA" sz="2900" b="1" dirty="0">
                <a:latin typeface="Times New Roman" pitchFamily="18" charset="0"/>
                <a:cs typeface="Times New Roman" pitchFamily="18" charset="0"/>
              </a:rPr>
              <a:t>Есхіл (525-456 рр. до н.е.) </a:t>
            </a:r>
            <a:r>
              <a:rPr lang="uk-UA" sz="2900" dirty="0">
                <a:latin typeface="Times New Roman" pitchFamily="18" charset="0"/>
                <a:cs typeface="Times New Roman" pitchFamily="18" charset="0"/>
              </a:rPr>
              <a:t>В трагедії до Есхіла було ще дуже мало дії. Есхіл, автор героїко-патріотичних, піднімаючих великі історичні і релігійно-філософські теми творів, ввів 2-го актора, відкривши цим можливість більш глибокої розробки трагічного конфлікту і посилення дієвої сторони театрального уявлення. Введення 2-го актора повело за собою і розвиток діалогу, який в старій трагедії мав лише зачатковий характер.</a:t>
            </a:r>
          </a:p>
          <a:p>
            <a:pPr algn="just"/>
            <a:r>
              <a:rPr lang="uk-UA" sz="2900" dirty="0">
                <a:latin typeface="Times New Roman" pitchFamily="18" charset="0"/>
                <a:cs typeface="Times New Roman" pitchFamily="18" charset="0"/>
              </a:rPr>
              <a:t>Есхіл сам був головним виконавцем в своїх трагедіях, які вимагали від актора мистецтва створення титанічних монолітно-героїчних образів. Хор в Есхіла, що складався з 12 чоловік, був справжньою дійовою особою. В його ранніх трагедіях хорові партії складають більше половини п’єси, в більш пізніх – хор грає вже значно меншу роль. Постановки Есхіла відрізнялися великою пишнотою і включали деякі зорові ефекти (урочисті в’їзди на колісницях, процесії та інше). При Есхілі визначилася класична форма будови трагедії і порядок трагічного уявлення.</a:t>
            </a:r>
          </a:p>
          <a:p>
            <a:endParaRPr lang="uk-UA" dirty="0"/>
          </a:p>
        </p:txBody>
      </p:sp>
      <p:sp>
        <p:nvSpPr>
          <p:cNvPr id="4" name="Объект 3"/>
          <p:cNvSpPr>
            <a:spLocks noGrp="1"/>
          </p:cNvSpPr>
          <p:nvPr>
            <p:ph sz="half" idx="2"/>
          </p:nvPr>
        </p:nvSpPr>
        <p:spPr/>
        <p:txBody>
          <a:bodyPr>
            <a:normAutofit fontScale="40000" lnSpcReduction="20000"/>
          </a:bodyPr>
          <a:lstStyle/>
          <a:p>
            <a:endParaRPr lang="uk-UA"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1772816"/>
            <a:ext cx="2736304" cy="373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9730542"/>
      </p:ext>
    </p:extLst>
  </p:cSld>
  <p:clrMapOvr>
    <a:masterClrMapping/>
  </p:clrMapOvr>
  <p:transition spd="slow">
    <p:randomBar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сность">
  <a:themeElements>
    <a:clrScheme name="Ясность">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Классическая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Ясность">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