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E%D1%86%D0%B8%D1%83%D0%BC" TargetMode="External"/><Relationship Id="rId3" Type="http://schemas.openxmlformats.org/officeDocument/2006/relationships/hyperlink" Target="https://ru.wikipedia.org/wiki/%D0%94%D1%80%D0%B5%D0%B2%D0%BD%D0%B5%D0%B3%D1%80%D0%B5%D1%87%D0%B5%D1%81%D0%BA%D0%B8%D0%B9_%D1%8F%D0%B7%D1%8B%D0%BA" TargetMode="External"/><Relationship Id="rId7" Type="http://schemas.openxmlformats.org/officeDocument/2006/relationships/hyperlink" Target="https://ru.wikipedia.org/wiki/%D0%A0%D0%B5%D0%BB%D0%B8%D0%B3%D0%B8%D1%8F" TargetMode="External"/><Relationship Id="rId12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4%D1%80%D0%B5%D0%B2%D0%BD%D1%8F%D1%8F_%D0%93%D1%80%D0%B5%D1%86%D0%B8%D1%8F" TargetMode="External"/><Relationship Id="rId11" Type="http://schemas.openxmlformats.org/officeDocument/2006/relationships/image" Target="../media/image3.JPG"/><Relationship Id="rId5" Type="http://schemas.openxmlformats.org/officeDocument/2006/relationships/hyperlink" Target="https://ru.wikipedia.org/wiki/%D0%A2%D0%B5%D0%B0%D1%82%D1%80" TargetMode="External"/><Relationship Id="rId10" Type="http://schemas.openxmlformats.org/officeDocument/2006/relationships/hyperlink" Target="https://ru.wikipedia.org/wiki/%D0%94%D1%80%D0%B0%D0%BC%D0%B0_(%D0%B6%D0%B0%D0%BD%D1%80)" TargetMode="External"/><Relationship Id="rId4" Type="http://schemas.openxmlformats.org/officeDocument/2006/relationships/hyperlink" Target="https://ru.wiktionary.org/wiki/%CE%B8%CE%AD%CE%B1%CF%84%CF%81%CE%BF" TargetMode="External"/><Relationship Id="rId9" Type="http://schemas.openxmlformats.org/officeDocument/2006/relationships/hyperlink" Target="https://ru.wikipedia.org/wiki/%D0%AD%D1%82%D0%B8%D0%BA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4%D0%B5%D0%BC%D0%BE%D0%BA%D1%80%D0%B0%D1%82%D0%B8%D1%8F" TargetMode="External"/><Relationship Id="rId3" Type="http://schemas.openxmlformats.org/officeDocument/2006/relationships/hyperlink" Target="https://ru.wikipedia.org/w/index.php?title=%D0%A4%D0%B8%D0%BC%D0%B5%D0%BB%D0%B0&amp;action=edit&amp;redlink=1" TargetMode="External"/><Relationship Id="rId7" Type="http://schemas.openxmlformats.org/officeDocument/2006/relationships/hyperlink" Target="https://ru.wikipedia.org/wiki/%D0%90%D0%BA%D1%80%D0%BE%D0%BF%D0%BE%D0%BB%D1%8C" TargetMode="External"/><Relationship Id="rId2" Type="http://schemas.openxmlformats.org/officeDocument/2006/relationships/hyperlink" Target="https://ru.wikipedia.org/wiki/%D0%9E%D1%80%D1%85%D0%B5%D1%81%D1%82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2%D0%B5%D0%B0%D1%82%D1%80_%D0%94%D0%B8%D0%BE%D0%BD%D0%B8%D1%81%D0%B0" TargetMode="External"/><Relationship Id="rId5" Type="http://schemas.openxmlformats.org/officeDocument/2006/relationships/hyperlink" Target="https://ru.wikipedia.org/wiki/%D0%94%D0%B8%D0%BE%D0%BD%D0%B8%D1%81%D0%B8%D0%B8" TargetMode="External"/><Relationship Id="rId10" Type="http://schemas.openxmlformats.org/officeDocument/2006/relationships/image" Target="../media/image6.jpg"/><Relationship Id="rId4" Type="http://schemas.openxmlformats.org/officeDocument/2006/relationships/hyperlink" Target="https://ru.wikipedia.org/wiki/%D0%94%D0%B8%D0%BE%D0%BD%D0%B8%D1%81" TargetMode="External"/><Relationship Id="rId9" Type="http://schemas.openxmlformats.org/officeDocument/2006/relationships/hyperlink" Target="https://ru.wikipedia.org/wiki/V_%D0%B2%D0%B5%D0%BA_%D0%B4%D0%BE_%D0%BD._%D1%8D.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1%84%D0%B8%D0%BD%D1%8B" TargetMode="External"/><Relationship Id="rId2" Type="http://schemas.openxmlformats.org/officeDocument/2006/relationships/hyperlink" Target="https://ru.wikipedia.org/wiki/%D0%A2%D0%B5%D0%B0%D1%82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hyperlink" Target="https://ru.wikipedia.org/wiki/%D0%90%D1%80%D1%85%D0%BE%D0%BD%D1%82" TargetMode="External"/><Relationship Id="rId4" Type="http://schemas.openxmlformats.org/officeDocument/2006/relationships/hyperlink" Target="https://ru.wikipedia.org/wiki/%D0%90%D0%BA%D1%80%D0%BE%D0%BF%D0%BE%D0%BB%D1%8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1%82%D0%B8%D1%87%D0%BD%D1%8B%D0%B9_%D1%82%D0%B5%D0%B0%D1%82%D1%80_(%D0%A5%D0%B5%D1%80%D1%81%D0%BE%D0%BD%D0%B5%D1%81)" TargetMode="External"/><Relationship Id="rId7" Type="http://schemas.openxmlformats.org/officeDocument/2006/relationships/image" Target="../media/image8.jpg"/><Relationship Id="rId2" Type="http://schemas.openxmlformats.org/officeDocument/2006/relationships/hyperlink" Target="https://ru.wikipedia.org/wiki/%D0%A5%D0%B5%D1%80%D1%81%D0%BE%D0%BD%D0%B5%D1%81_%D0%A2%D0%B0%D0%B2%D1%80%D0%B8%D1%87%D0%B5%D1%81%D0%BA%D0%B8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A1%D0%A1%D0%A0" TargetMode="External"/><Relationship Id="rId5" Type="http://schemas.openxmlformats.org/officeDocument/2006/relationships/hyperlink" Target="https://ru.wikipedia.org/wiki/%D0%9A%D1%80%D1%8B%D0%BC" TargetMode="External"/><Relationship Id="rId4" Type="http://schemas.openxmlformats.org/officeDocument/2006/relationships/hyperlink" Target="https://ru.wikipedia.org/wiki/%D0%92%D0%B5%D0%BA%D1%81%D0%B8%D0%BB%D0%BB%D1%8F%D1%80%D0%B8%D0%B9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E%D0%BB%D0%B8%D0%BA%D0%BB%D0%B5%D1%82_%D0%9C%D0%BB%D0%B0%D0%B4%D1%88%D0%B8%D0%B9" TargetMode="External"/><Relationship Id="rId3" Type="http://schemas.openxmlformats.org/officeDocument/2006/relationships/hyperlink" Target="https://ru.wikipedia.org/wiki/%D0%A2%D0%B5%D0%B0%D1%82%D1%80%D0%B0%D0%BB%D1%8C%D0%BD%D0%BE%D0%B5_%D0%B7%D0%B4%D0%B0%D0%BD%D0%B8%D0%B5_%D0%B2_%D0%BA%D0%BB%D0%B0%D1%81%D1%81%D0%B8%D1%87%D0%B5%D1%81%D0%BA%D0%BE%D0%B9_%D0%93%D1%80%D0%B5%D1%86%D0%B8%D0%B8" TargetMode="External"/><Relationship Id="rId7" Type="http://schemas.openxmlformats.org/officeDocument/2006/relationships/hyperlink" Target="https://ru.wikipedia.org/wiki/%D0%9F%D0%B0%D0%B2%D1%81%D0%B0%D0%BD%D0%B8%D0%B9_(%D0%B3%D0%B5%D0%BE%D0%B3%D1%80%D0%B0%D1%84)" TargetMode="External"/><Relationship Id="rId2" Type="http://schemas.openxmlformats.org/officeDocument/2006/relationships/hyperlink" Target="https://ru.wikipedia.org/wiki/%D0%93%D1%80%D0%B5%D1%87%D0%B5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B%D0%B8%D0%B3%D1%83%D1%80%D0%B8%D0%BE%D0%BD" TargetMode="External"/><Relationship Id="rId11" Type="http://schemas.openxmlformats.org/officeDocument/2006/relationships/image" Target="../media/image9.jpg"/><Relationship Id="rId5" Type="http://schemas.openxmlformats.org/officeDocument/2006/relationships/hyperlink" Target="https://ru.wikipedia.org/wiki/%D0%AD%D0%BF%D0%B8%D0%B4%D0%B0%D0%B2%D1%80" TargetMode="External"/><Relationship Id="rId10" Type="http://schemas.openxmlformats.org/officeDocument/2006/relationships/hyperlink" Target="https://ru.wikipedia.org/wiki/%D0%90%D1%81%D0%BA%D0%BB%D0%B5%D0%BF%D0%B8%D0%BE%D0%BD" TargetMode="External"/><Relationship Id="rId4" Type="http://schemas.openxmlformats.org/officeDocument/2006/relationships/hyperlink" Target="https://ru.wikipedia.org/wiki/%D0%A2%D0%B5%D0%B0%D1%82%D1%80_%D0%B2_%D0%AD%D0%BF%D0%B8%D0%B4%D0%B0%D0%B2%D1%80%D0%B5" TargetMode="External"/><Relationship Id="rId9" Type="http://schemas.openxmlformats.org/officeDocument/2006/relationships/hyperlink" Target="https://ru.wikipedia.org/wiki/%D0%90%D1%80%D0%B3%D0%BE%D1%81_(%D0%B3%D0%BE%D1%80%D0%BE%D0%B4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448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Театр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Стародавньої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Греції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11760" y="5589240"/>
            <a:ext cx="7467600" cy="1604792"/>
          </a:xfrm>
        </p:spPr>
        <p:txBody>
          <a:bodyPr>
            <a:normAutofit/>
          </a:bodyPr>
          <a:lstStyle/>
          <a:p>
            <a:pPr algn="ctr"/>
            <a:r>
              <a:rPr lang="ru-RU" sz="1800" dirty="0" err="1" smtClean="0"/>
              <a:t>Виковала</a:t>
            </a:r>
            <a:r>
              <a:rPr lang="ru-RU" sz="1800" dirty="0" smtClean="0"/>
              <a:t> роботу студентка 131 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 </a:t>
            </a:r>
          </a:p>
          <a:p>
            <a:pPr algn="ctr"/>
            <a:r>
              <a:rPr lang="ru-RU" sz="1800" dirty="0" smtClean="0"/>
              <a:t>Яковлева </a:t>
            </a:r>
            <a:r>
              <a:rPr lang="ru-RU" sz="1800" dirty="0" err="1" smtClean="0"/>
              <a:t>Анастасія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7483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17269"/>
            <a:ext cx="7467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276872"/>
            <a:ext cx="7467600" cy="4873752"/>
          </a:xfrm>
        </p:spPr>
        <p:txBody>
          <a:bodyPr/>
          <a:lstStyle/>
          <a:p>
            <a:r>
              <a:rPr lang="ru-RU" dirty="0" err="1"/>
              <a:t>Трагедія</a:t>
            </a:r>
            <a:r>
              <a:rPr lang="ru-RU" dirty="0"/>
              <a:t>, за </a:t>
            </a:r>
            <a:r>
              <a:rPr lang="ru-RU" dirty="0" err="1"/>
              <a:t>свідченням</a:t>
            </a:r>
            <a:r>
              <a:rPr lang="ru-RU" dirty="0"/>
              <a:t> Аристотеля, </a:t>
            </a:r>
            <a:r>
              <a:rPr lang="ru-RU" dirty="0" err="1"/>
              <a:t>веде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початок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заспівувачів</a:t>
            </a:r>
            <a:r>
              <a:rPr lang="ru-RU" dirty="0"/>
              <a:t> </a:t>
            </a:r>
            <a:r>
              <a:rPr lang="ru-RU" dirty="0" err="1"/>
              <a:t>дифірамба</a:t>
            </a:r>
            <a:r>
              <a:rPr lang="ru-RU" dirty="0"/>
              <a:t>, а </a:t>
            </a:r>
            <a:r>
              <a:rPr lang="ru-RU" dirty="0" err="1"/>
              <a:t>комедія</a:t>
            </a:r>
            <a:r>
              <a:rPr lang="ru-RU" dirty="0"/>
              <a:t> –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заспівувачів</a:t>
            </a:r>
            <a:r>
              <a:rPr lang="ru-RU" dirty="0"/>
              <a:t> </a:t>
            </a:r>
            <a:r>
              <a:rPr lang="ru-RU" dirty="0" err="1"/>
              <a:t>фалічних</a:t>
            </a:r>
            <a:r>
              <a:rPr lang="ru-RU" dirty="0"/>
              <a:t> </a:t>
            </a:r>
            <a:r>
              <a:rPr lang="ru-RU" dirty="0" err="1"/>
              <a:t>пісень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заспівувачі</a:t>
            </a:r>
            <a:r>
              <a:rPr lang="ru-RU" dirty="0"/>
              <a:t>, </a:t>
            </a:r>
            <a:r>
              <a:rPr lang="ru-RU" dirty="0" err="1"/>
              <a:t>відповідаючи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 хору, могли </a:t>
            </a:r>
            <a:r>
              <a:rPr lang="ru-RU" dirty="0" err="1"/>
              <a:t>розказати</a:t>
            </a:r>
            <a:r>
              <a:rPr lang="ru-RU" dirty="0"/>
              <a:t> про </a:t>
            </a:r>
            <a:r>
              <a:rPr lang="ru-RU" dirty="0" err="1"/>
              <a:t>які-небудь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з </a:t>
            </a:r>
            <a:r>
              <a:rPr lang="ru-RU" dirty="0" err="1"/>
              <a:t>життя</a:t>
            </a:r>
            <a:r>
              <a:rPr lang="ru-RU" dirty="0"/>
              <a:t> бога і </a:t>
            </a:r>
            <a:r>
              <a:rPr lang="ru-RU" dirty="0" err="1"/>
              <a:t>спонукати</a:t>
            </a:r>
            <a:r>
              <a:rPr lang="ru-RU" dirty="0"/>
              <a:t> хор до </a:t>
            </a:r>
            <a:r>
              <a:rPr lang="ru-RU" dirty="0" err="1"/>
              <a:t>співу</a:t>
            </a:r>
            <a:r>
              <a:rPr lang="ru-RU" dirty="0"/>
              <a:t>.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розповіді</a:t>
            </a:r>
            <a:r>
              <a:rPr lang="ru-RU" dirty="0"/>
              <a:t> </a:t>
            </a:r>
            <a:r>
              <a:rPr lang="ru-RU" dirty="0" err="1"/>
              <a:t>домішувалися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акторської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, і </a:t>
            </a:r>
            <a:r>
              <a:rPr lang="ru-RU" dirty="0" err="1"/>
              <a:t>міф</a:t>
            </a:r>
            <a:r>
              <a:rPr lang="ru-RU" dirty="0"/>
              <a:t> як </a:t>
            </a:r>
            <a:r>
              <a:rPr lang="ru-RU" dirty="0" err="1"/>
              <a:t>би</a:t>
            </a:r>
            <a:r>
              <a:rPr lang="ru-RU" dirty="0"/>
              <a:t> оживав перед </a:t>
            </a:r>
            <a:r>
              <a:rPr lang="ru-RU" dirty="0" err="1"/>
              <a:t>учасниками</a:t>
            </a:r>
            <a:r>
              <a:rPr lang="ru-RU" dirty="0"/>
              <a:t> свята.</a:t>
            </a:r>
          </a:p>
        </p:txBody>
      </p:sp>
      <p:pic>
        <p:nvPicPr>
          <p:cNvPr id="3074" name="Picture 2" descr="D:\фото\нана\4куцв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-35273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69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67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7467600" cy="4873752"/>
          </a:xfrm>
        </p:spPr>
        <p:txBody>
          <a:bodyPr/>
          <a:lstStyle/>
          <a:p>
            <a:r>
              <a:rPr lang="ru-RU" dirty="0" err="1"/>
              <a:t>Проливають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 на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грецької</a:t>
            </a:r>
            <a:r>
              <a:rPr lang="ru-RU" dirty="0"/>
              <a:t> </a:t>
            </a:r>
            <a:r>
              <a:rPr lang="ru-RU" dirty="0" err="1"/>
              <a:t>драми</a:t>
            </a:r>
            <a:r>
              <a:rPr lang="ru-RU" dirty="0"/>
              <a:t> і </a:t>
            </a:r>
            <a:r>
              <a:rPr lang="ru-RU" dirty="0" err="1"/>
              <a:t>самі</a:t>
            </a:r>
            <a:r>
              <a:rPr lang="ru-RU" dirty="0"/>
              <a:t> слова </a:t>
            </a:r>
            <a:r>
              <a:rPr lang="ru-RU" dirty="0" err="1"/>
              <a:t>трагедія</a:t>
            </a:r>
            <a:r>
              <a:rPr lang="ru-RU" dirty="0"/>
              <a:t> і </a:t>
            </a:r>
            <a:r>
              <a:rPr lang="ru-RU" dirty="0" err="1"/>
              <a:t>комедія</a:t>
            </a:r>
            <a:r>
              <a:rPr lang="ru-RU" dirty="0"/>
              <a:t>. Слово </a:t>
            </a:r>
            <a:r>
              <a:rPr lang="ru-RU" dirty="0" err="1"/>
              <a:t>трагедія</a:t>
            </a:r>
            <a:r>
              <a:rPr lang="ru-RU" dirty="0"/>
              <a:t> 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грецьких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: </a:t>
            </a:r>
            <a:r>
              <a:rPr lang="ru-RU" dirty="0" err="1"/>
              <a:t>трагос</a:t>
            </a:r>
            <a:r>
              <a:rPr lang="ru-RU" dirty="0"/>
              <a:t> – козел і </a:t>
            </a:r>
            <a:r>
              <a:rPr lang="ru-RU" dirty="0" err="1"/>
              <a:t>оді</a:t>
            </a:r>
            <a:r>
              <a:rPr lang="ru-RU" dirty="0"/>
              <a:t> – </a:t>
            </a:r>
            <a:r>
              <a:rPr lang="ru-RU" dirty="0" err="1"/>
              <a:t>пісня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пісня</a:t>
            </a:r>
            <a:r>
              <a:rPr lang="ru-RU" dirty="0"/>
              <a:t> </a:t>
            </a:r>
            <a:r>
              <a:rPr lang="ru-RU" dirty="0" err="1"/>
              <a:t>козлів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супутниками</a:t>
            </a:r>
            <a:r>
              <a:rPr lang="ru-RU" dirty="0"/>
              <a:t> </a:t>
            </a:r>
            <a:r>
              <a:rPr lang="ru-RU" dirty="0" err="1"/>
              <a:t>Діоніса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сатири</a:t>
            </a:r>
            <a:r>
              <a:rPr lang="ru-RU" dirty="0"/>
              <a:t>, </a:t>
            </a:r>
            <a:r>
              <a:rPr lang="ru-RU" dirty="0" err="1"/>
              <a:t>козлоногі</a:t>
            </a:r>
            <a:r>
              <a:rPr lang="ru-RU" dirty="0"/>
              <a:t> </a:t>
            </a:r>
            <a:r>
              <a:rPr lang="ru-RU" dirty="0" err="1"/>
              <a:t>істоти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прославляли подвиги і </a:t>
            </a:r>
            <a:r>
              <a:rPr lang="ru-RU" dirty="0" err="1"/>
              <a:t>страждання</a:t>
            </a:r>
            <a:r>
              <a:rPr lang="ru-RU" dirty="0"/>
              <a:t> бога. Слово </a:t>
            </a:r>
            <a:r>
              <a:rPr lang="ru-RU" dirty="0" err="1"/>
              <a:t>комедія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походило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грецьких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</a:t>
            </a:r>
            <a:r>
              <a:rPr lang="ru-RU" dirty="0" err="1"/>
              <a:t>комос</a:t>
            </a:r>
            <a:r>
              <a:rPr lang="ru-RU" dirty="0"/>
              <a:t> і </a:t>
            </a:r>
            <a:r>
              <a:rPr lang="ru-RU" dirty="0" err="1"/>
              <a:t>оді</a:t>
            </a:r>
            <a:r>
              <a:rPr lang="ru-RU" dirty="0"/>
              <a:t>. Слово </a:t>
            </a:r>
            <a:r>
              <a:rPr lang="ru-RU" dirty="0" err="1"/>
              <a:t>комос</a:t>
            </a:r>
            <a:r>
              <a:rPr lang="ru-RU" dirty="0"/>
              <a:t> </a:t>
            </a:r>
            <a:r>
              <a:rPr lang="ru-RU" dirty="0" err="1"/>
              <a:t>позначало</a:t>
            </a:r>
            <a:r>
              <a:rPr lang="ru-RU" dirty="0"/>
              <a:t> </a:t>
            </a:r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натовпу</a:t>
            </a:r>
            <a:r>
              <a:rPr lang="ru-RU" dirty="0"/>
              <a:t> </a:t>
            </a:r>
            <a:r>
              <a:rPr lang="ru-RU" dirty="0" err="1"/>
              <a:t>ряджених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обсипали</a:t>
            </a:r>
            <a:r>
              <a:rPr lang="ru-RU" dirty="0"/>
              <a:t> один одного жартами і </a:t>
            </a:r>
            <a:r>
              <a:rPr lang="ru-RU" dirty="0" err="1"/>
              <a:t>насмішками</a:t>
            </a:r>
            <a:r>
              <a:rPr lang="ru-RU" dirty="0"/>
              <a:t> на </a:t>
            </a:r>
            <a:r>
              <a:rPr lang="ru-RU" dirty="0" err="1"/>
              <a:t>сільському</a:t>
            </a:r>
            <a:r>
              <a:rPr lang="ru-RU" dirty="0"/>
              <a:t> </a:t>
            </a:r>
            <a:r>
              <a:rPr lang="ru-RU" dirty="0" err="1"/>
              <a:t>святі</a:t>
            </a:r>
            <a:r>
              <a:rPr lang="ru-RU" dirty="0"/>
              <a:t> на честь </a:t>
            </a:r>
            <a:r>
              <a:rPr lang="ru-RU" dirty="0" err="1"/>
              <a:t>Діоніса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слово </a:t>
            </a:r>
            <a:r>
              <a:rPr lang="ru-RU" dirty="0" err="1"/>
              <a:t>комедія</a:t>
            </a:r>
            <a:r>
              <a:rPr lang="ru-RU" dirty="0"/>
              <a:t> </a:t>
            </a:r>
            <a:r>
              <a:rPr lang="ru-RU" dirty="0" err="1"/>
              <a:t>позначає</a:t>
            </a:r>
            <a:r>
              <a:rPr lang="ru-RU" dirty="0"/>
              <a:t> </a:t>
            </a:r>
            <a:r>
              <a:rPr lang="ru-RU" dirty="0" err="1"/>
              <a:t>пісню</a:t>
            </a:r>
            <a:r>
              <a:rPr lang="ru-RU" dirty="0"/>
              <a:t> </a:t>
            </a:r>
            <a:r>
              <a:rPr lang="ru-RU" dirty="0" err="1"/>
              <a:t>комоса</a:t>
            </a:r>
            <a:r>
              <a:rPr lang="ru-RU" dirty="0"/>
              <a:t>.</a:t>
            </a:r>
          </a:p>
        </p:txBody>
      </p:sp>
      <p:pic>
        <p:nvPicPr>
          <p:cNvPr id="4098" name="Picture 2" descr="D:\фото\нана\авава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4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Міфологія</a:t>
            </a:r>
            <a:r>
              <a:rPr lang="ru-RU" dirty="0"/>
              <a:t> </a:t>
            </a:r>
            <a:r>
              <a:rPr lang="ru-RU" dirty="0" err="1"/>
              <a:t>греків</a:t>
            </a:r>
            <a:r>
              <a:rPr lang="ru-RU" dirty="0"/>
              <a:t> </a:t>
            </a:r>
            <a:r>
              <a:rPr lang="ru-RU" dirty="0" err="1"/>
              <a:t>виросла</a:t>
            </a:r>
            <a:r>
              <a:rPr lang="ru-RU" dirty="0"/>
              <a:t> з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 </a:t>
            </a:r>
            <a:r>
              <a:rPr lang="ru-RU" dirty="0" err="1"/>
              <a:t>навколишній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, і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з </a:t>
            </a:r>
            <a:r>
              <a:rPr lang="ru-RU" dirty="0" err="1"/>
              <a:t>релігією</a:t>
            </a:r>
            <a:r>
              <a:rPr lang="ru-RU" dirty="0"/>
              <a:t>. </a:t>
            </a:r>
            <a:r>
              <a:rPr lang="ru-RU" dirty="0" err="1"/>
              <a:t>Грецька</a:t>
            </a:r>
            <a:r>
              <a:rPr lang="ru-RU" dirty="0"/>
              <a:t> </a:t>
            </a:r>
            <a:r>
              <a:rPr lang="ru-RU" dirty="0" err="1"/>
              <a:t>трагедія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міфології</a:t>
            </a:r>
            <a:r>
              <a:rPr lang="ru-RU" dirty="0"/>
              <a:t>. Але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міфологічну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 драматург </a:t>
            </a:r>
            <a:r>
              <a:rPr lang="ru-RU" dirty="0" err="1"/>
              <a:t>відображав</a:t>
            </a:r>
            <a:r>
              <a:rPr lang="ru-RU" dirty="0"/>
              <a:t> в </a:t>
            </a:r>
            <a:r>
              <a:rPr lang="ru-RU" dirty="0" err="1"/>
              <a:t>трагедії</a:t>
            </a:r>
            <a:r>
              <a:rPr lang="ru-RU" dirty="0"/>
              <a:t> </a:t>
            </a:r>
            <a:r>
              <a:rPr lang="ru-RU" dirty="0" err="1"/>
              <a:t>сучасне</a:t>
            </a:r>
            <a:r>
              <a:rPr lang="ru-RU" dirty="0"/>
              <a:t> </a:t>
            </a:r>
            <a:r>
              <a:rPr lang="ru-RU" dirty="0" err="1"/>
              <a:t>суспільне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виказував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, </a:t>
            </a:r>
            <a:r>
              <a:rPr lang="ru-RU" dirty="0" err="1"/>
              <a:t>філософські</a:t>
            </a:r>
            <a:r>
              <a:rPr lang="ru-RU" dirty="0"/>
              <a:t> і </a:t>
            </a:r>
            <a:r>
              <a:rPr lang="ru-RU" dirty="0" err="1"/>
              <a:t>етичні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міфології</a:t>
            </a:r>
            <a:r>
              <a:rPr lang="ru-RU" dirty="0"/>
              <a:t> </a:t>
            </a:r>
            <a:r>
              <a:rPr lang="ru-RU" dirty="0" err="1"/>
              <a:t>робило</a:t>
            </a:r>
            <a:r>
              <a:rPr lang="ru-RU" dirty="0"/>
              <a:t> </a:t>
            </a:r>
            <a:r>
              <a:rPr lang="ru-RU" dirty="0" err="1"/>
              <a:t>трагедію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дохідливою</a:t>
            </a:r>
            <a:r>
              <a:rPr lang="ru-RU" dirty="0"/>
              <a:t>. У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п’єсі</a:t>
            </a:r>
            <a:r>
              <a:rPr lang="ru-RU" dirty="0"/>
              <a:t> </a:t>
            </a:r>
            <a:r>
              <a:rPr lang="ru-RU" dirty="0" err="1"/>
              <a:t>глядач</a:t>
            </a:r>
            <a:r>
              <a:rPr lang="ru-RU" dirty="0"/>
              <a:t> </a:t>
            </a:r>
            <a:r>
              <a:rPr lang="ru-RU" dirty="0" err="1"/>
              <a:t>зустрічав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знайомих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і </a:t>
            </a:r>
            <a:r>
              <a:rPr lang="ru-RU" dirty="0" err="1"/>
              <a:t>події</a:t>
            </a:r>
            <a:r>
              <a:rPr lang="ru-RU" dirty="0"/>
              <a:t>, і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вільніше</a:t>
            </a:r>
            <a:r>
              <a:rPr lang="ru-RU" dirty="0"/>
              <a:t> </a:t>
            </a:r>
            <a:r>
              <a:rPr lang="ru-RU" dirty="0" err="1"/>
              <a:t>стежити</a:t>
            </a:r>
            <a:r>
              <a:rPr lang="ru-RU" dirty="0"/>
              <a:t> за </a:t>
            </a:r>
            <a:r>
              <a:rPr lang="ru-RU" dirty="0" err="1"/>
              <a:t>тим</a:t>
            </a:r>
            <a:r>
              <a:rPr lang="ru-RU" dirty="0"/>
              <a:t>, як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міфи</a:t>
            </a:r>
            <a:r>
              <a:rPr lang="ru-RU" dirty="0"/>
              <a:t> </a:t>
            </a:r>
            <a:r>
              <a:rPr lang="ru-RU" dirty="0" err="1"/>
              <a:t>переробляла</a:t>
            </a:r>
            <a:r>
              <a:rPr lang="ru-RU" dirty="0"/>
              <a:t> </a:t>
            </a:r>
            <a:r>
              <a:rPr lang="ru-RU" dirty="0" err="1"/>
              <a:t>творча</a:t>
            </a:r>
            <a:r>
              <a:rPr lang="ru-RU" dirty="0"/>
              <a:t> </a:t>
            </a:r>
            <a:r>
              <a:rPr lang="ru-RU" dirty="0" err="1"/>
              <a:t>фантазія</a:t>
            </a:r>
            <a:r>
              <a:rPr lang="ru-RU" dirty="0"/>
              <a:t> драматурга.</a:t>
            </a:r>
          </a:p>
        </p:txBody>
      </p:sp>
      <p:pic>
        <p:nvPicPr>
          <p:cNvPr id="5122" name="Picture 2" descr="D:\фото\нана\аива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632"/>
            <a:ext cx="30003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6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Твори </a:t>
            </a:r>
            <a:r>
              <a:rPr lang="ru-RU" dirty="0" err="1"/>
              <a:t>ранніх</a:t>
            </a:r>
            <a:r>
              <a:rPr lang="ru-RU" dirty="0"/>
              <a:t> </a:t>
            </a:r>
            <a:r>
              <a:rPr lang="ru-RU" dirty="0" err="1"/>
              <a:t>грецьких</a:t>
            </a:r>
            <a:r>
              <a:rPr lang="ru-RU" dirty="0"/>
              <a:t> </a:t>
            </a:r>
            <a:r>
              <a:rPr lang="ru-RU" dirty="0" err="1"/>
              <a:t>трагіків</a:t>
            </a:r>
            <a:r>
              <a:rPr lang="ru-RU" dirty="0"/>
              <a:t> до наших </a:t>
            </a:r>
            <a:r>
              <a:rPr lang="ru-RU" dirty="0" err="1"/>
              <a:t>днів</a:t>
            </a:r>
            <a:r>
              <a:rPr lang="ru-RU" dirty="0"/>
              <a:t> не </a:t>
            </a:r>
            <a:r>
              <a:rPr lang="ru-RU" dirty="0" err="1"/>
              <a:t>дійшли</a:t>
            </a:r>
            <a:r>
              <a:rPr lang="ru-RU" dirty="0"/>
              <a:t>. В </a:t>
            </a:r>
            <a:r>
              <a:rPr lang="ru-RU" dirty="0" err="1"/>
              <a:t>змісті</a:t>
            </a:r>
            <a:r>
              <a:rPr lang="ru-RU" dirty="0"/>
              <a:t> </a:t>
            </a:r>
            <a:r>
              <a:rPr lang="ru-RU" dirty="0" err="1"/>
              <a:t>комедії</a:t>
            </a:r>
            <a:r>
              <a:rPr lang="ru-RU" dirty="0"/>
              <a:t>, так само як і в </a:t>
            </a:r>
            <a:r>
              <a:rPr lang="ru-RU" dirty="0" err="1"/>
              <a:t>трагедії</a:t>
            </a:r>
            <a:r>
              <a:rPr lang="ru-RU" dirty="0"/>
              <a:t>, з перших же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до </a:t>
            </a:r>
            <a:r>
              <a:rPr lang="ru-RU" dirty="0" err="1"/>
              <a:t>релігійних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домішувалися</a:t>
            </a:r>
            <a:r>
              <a:rPr lang="ru-RU" dirty="0"/>
              <a:t> </a:t>
            </a:r>
            <a:r>
              <a:rPr lang="ru-RU" dirty="0" err="1"/>
              <a:t>житейські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надалі</a:t>
            </a:r>
            <a:r>
              <a:rPr lang="ru-RU" dirty="0"/>
              <a:t> </a:t>
            </a:r>
            <a:r>
              <a:rPr lang="ru-RU" dirty="0" err="1"/>
              <a:t>займали</a:t>
            </a:r>
            <a:r>
              <a:rPr lang="ru-RU" dirty="0"/>
              <a:t> все </a:t>
            </a:r>
            <a:r>
              <a:rPr lang="ru-RU" dirty="0" err="1"/>
              <a:t>більше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і </a:t>
            </a:r>
            <a:r>
              <a:rPr lang="ru-RU" dirty="0" err="1"/>
              <a:t>врешті-решт</a:t>
            </a:r>
            <a:r>
              <a:rPr lang="ru-RU" dirty="0"/>
              <a:t> стали </a:t>
            </a:r>
            <a:r>
              <a:rPr lang="ru-RU" dirty="0" err="1"/>
              <a:t>переважаючими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єдиними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комедія</a:t>
            </a:r>
            <a:r>
              <a:rPr lang="ru-RU" dirty="0"/>
              <a:t>, як і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вважалася</a:t>
            </a:r>
            <a:r>
              <a:rPr lang="ru-RU" dirty="0"/>
              <a:t> </a:t>
            </a:r>
            <a:r>
              <a:rPr lang="ru-RU" dirty="0" err="1"/>
              <a:t>присвяченою</a:t>
            </a:r>
            <a:r>
              <a:rPr lang="ru-RU" dirty="0"/>
              <a:t> </a:t>
            </a:r>
            <a:r>
              <a:rPr lang="ru-RU" dirty="0" err="1"/>
              <a:t>Діонісу</a:t>
            </a:r>
            <a:r>
              <a:rPr lang="ru-RU" dirty="0"/>
              <a:t>.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комоса</a:t>
            </a:r>
            <a:r>
              <a:rPr lang="ru-RU" dirty="0"/>
              <a:t> стали </a:t>
            </a:r>
            <a:r>
              <a:rPr lang="ru-RU" dirty="0" err="1"/>
              <a:t>розігрувати</a:t>
            </a:r>
            <a:r>
              <a:rPr lang="ru-RU" dirty="0"/>
              <a:t> і </a:t>
            </a:r>
            <a:r>
              <a:rPr lang="ru-RU" dirty="0" err="1"/>
              <a:t>маленькі</a:t>
            </a:r>
            <a:r>
              <a:rPr lang="ru-RU" dirty="0"/>
              <a:t> </a:t>
            </a:r>
            <a:r>
              <a:rPr lang="ru-RU" dirty="0" err="1"/>
              <a:t>комічні</a:t>
            </a:r>
            <a:r>
              <a:rPr lang="ru-RU" dirty="0"/>
              <a:t> сценки: </a:t>
            </a:r>
            <a:r>
              <a:rPr lang="ru-RU" dirty="0" err="1"/>
              <a:t>викрадення</a:t>
            </a:r>
            <a:r>
              <a:rPr lang="ru-RU" dirty="0"/>
              <a:t> </a:t>
            </a:r>
            <a:r>
              <a:rPr lang="ru-RU" dirty="0" err="1"/>
              <a:t>злодіями</a:t>
            </a:r>
            <a:r>
              <a:rPr lang="ru-RU" dirty="0"/>
              <a:t> </a:t>
            </a:r>
            <a:r>
              <a:rPr lang="ru-RU" dirty="0" err="1"/>
              <a:t>їстівних</a:t>
            </a:r>
            <a:r>
              <a:rPr lang="ru-RU" dirty="0"/>
              <a:t> </a:t>
            </a:r>
            <a:r>
              <a:rPr lang="ru-RU" dirty="0" err="1"/>
              <a:t>запасів</a:t>
            </a:r>
            <a:r>
              <a:rPr lang="ru-RU" dirty="0"/>
              <a:t> і вина, і </a:t>
            </a:r>
            <a:r>
              <a:rPr lang="ru-RU" dirty="0" err="1"/>
              <a:t>інші</a:t>
            </a:r>
            <a:r>
              <a:rPr lang="ru-RU" dirty="0"/>
              <a:t> сценки. До </a:t>
            </a:r>
            <a:r>
              <a:rPr lang="ru-RU" dirty="0" err="1"/>
              <a:t>жартів</a:t>
            </a:r>
            <a:r>
              <a:rPr lang="ru-RU" dirty="0"/>
              <a:t>, </a:t>
            </a:r>
            <a:r>
              <a:rPr lang="ru-RU" dirty="0" err="1"/>
              <a:t>пісень</a:t>
            </a:r>
            <a:r>
              <a:rPr lang="ru-RU" dirty="0"/>
              <a:t> і невеликих сценок </a:t>
            </a:r>
            <a:r>
              <a:rPr lang="ru-RU" dirty="0" err="1"/>
              <a:t>вже</a:t>
            </a:r>
            <a:r>
              <a:rPr lang="ru-RU" dirty="0"/>
              <a:t> у той час </a:t>
            </a:r>
            <a:r>
              <a:rPr lang="ru-RU" dirty="0" err="1"/>
              <a:t>домішувалися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сатири</a:t>
            </a:r>
            <a:r>
              <a:rPr lang="ru-RU" dirty="0"/>
              <a:t>.</a:t>
            </a:r>
          </a:p>
        </p:txBody>
      </p:sp>
      <p:pic>
        <p:nvPicPr>
          <p:cNvPr id="6146" name="Picture 2" descr="D:\фото\нана\йуцфы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0"/>
            <a:ext cx="2857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8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З’явилась</a:t>
            </a:r>
            <a:r>
              <a:rPr lang="ru-RU" dirty="0"/>
              <a:t> з </a:t>
            </a:r>
            <a:r>
              <a:rPr lang="ru-RU" dirty="0" err="1"/>
              <a:t>аттичного</a:t>
            </a:r>
            <a:r>
              <a:rPr lang="ru-RU" dirty="0"/>
              <a:t> </a:t>
            </a:r>
            <a:r>
              <a:rPr lang="ru-RU" dirty="0" err="1"/>
              <a:t>комоса</a:t>
            </a:r>
            <a:r>
              <a:rPr lang="ru-RU" dirty="0"/>
              <a:t> і </a:t>
            </a:r>
            <a:r>
              <a:rPr lang="ru-RU" dirty="0" err="1"/>
              <a:t>стародавня</a:t>
            </a:r>
            <a:r>
              <a:rPr lang="ru-RU" dirty="0"/>
              <a:t> </a:t>
            </a:r>
            <a:r>
              <a:rPr lang="ru-RU" dirty="0" err="1"/>
              <a:t>аттична</a:t>
            </a:r>
            <a:r>
              <a:rPr lang="ru-RU" dirty="0"/>
              <a:t> </a:t>
            </a:r>
            <a:r>
              <a:rPr lang="ru-RU" dirty="0" err="1"/>
              <a:t>комедія</a:t>
            </a:r>
            <a:r>
              <a:rPr lang="ru-RU" dirty="0"/>
              <a:t> (</a:t>
            </a:r>
            <a:r>
              <a:rPr lang="en-US" dirty="0"/>
              <a:t>V </a:t>
            </a:r>
            <a:r>
              <a:rPr lang="ru-RU" dirty="0"/>
              <a:t>ст. до </a:t>
            </a:r>
            <a:r>
              <a:rPr lang="ru-RU" dirty="0" err="1"/>
              <a:t>н.е</a:t>
            </a:r>
            <a:r>
              <a:rPr lang="ru-RU" dirty="0"/>
              <a:t>.),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політичною</a:t>
            </a:r>
            <a:r>
              <a:rPr lang="ru-RU" dirty="0"/>
              <a:t> за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. Вона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піднімала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устрою,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Афінської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війни</a:t>
            </a:r>
            <a:r>
              <a:rPr lang="ru-RU" dirty="0"/>
              <a:t>, миру і т.п.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комедія</a:t>
            </a:r>
            <a:r>
              <a:rPr lang="ru-RU" dirty="0"/>
              <a:t> </a:t>
            </a:r>
            <a:r>
              <a:rPr lang="ru-RU" dirty="0" err="1"/>
              <a:t>існувала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афінської</a:t>
            </a:r>
            <a:r>
              <a:rPr lang="ru-RU" dirty="0"/>
              <a:t> </a:t>
            </a:r>
            <a:r>
              <a:rPr lang="ru-RU" dirty="0" err="1"/>
              <a:t>рабовласницької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r>
              <a:rPr lang="ru-RU" dirty="0"/>
              <a:t>.</a:t>
            </a:r>
          </a:p>
        </p:txBody>
      </p:sp>
      <p:pic>
        <p:nvPicPr>
          <p:cNvPr id="7170" name="Picture 2" descr="D:\фото\нана\кувфыяс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97152"/>
            <a:ext cx="3456384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7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виразу</a:t>
            </a:r>
            <a:r>
              <a:rPr lang="ru-RU" dirty="0"/>
              <a:t> </a:t>
            </a:r>
            <a:r>
              <a:rPr lang="ru-RU" dirty="0" err="1"/>
              <a:t>театральне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en-US" dirty="0"/>
              <a:t>V </a:t>
            </a:r>
            <a:r>
              <a:rPr lang="ru-RU" dirty="0"/>
              <a:t>ст. до </a:t>
            </a:r>
            <a:r>
              <a:rPr lang="ru-RU" dirty="0" err="1"/>
              <a:t>н.е</a:t>
            </a:r>
            <a:r>
              <a:rPr lang="ru-RU" dirty="0"/>
              <a:t>. </a:t>
            </a:r>
            <a:r>
              <a:rPr lang="ru-RU" dirty="0" err="1"/>
              <a:t>досягло</a:t>
            </a:r>
            <a:r>
              <a:rPr lang="ru-RU" dirty="0"/>
              <a:t> у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великих </a:t>
            </a:r>
            <a:r>
              <a:rPr lang="ru-RU" dirty="0" err="1"/>
              <a:t>трагіків</a:t>
            </a:r>
            <a:r>
              <a:rPr lang="ru-RU" dirty="0"/>
              <a:t> – </a:t>
            </a:r>
            <a:r>
              <a:rPr lang="ru-RU" dirty="0" err="1"/>
              <a:t>Есхіла</a:t>
            </a:r>
            <a:r>
              <a:rPr lang="ru-RU" dirty="0"/>
              <a:t>, Софокла, </a:t>
            </a:r>
            <a:r>
              <a:rPr lang="ru-RU" dirty="0" err="1"/>
              <a:t>Еврипіда</a:t>
            </a:r>
            <a:r>
              <a:rPr lang="ru-RU" dirty="0"/>
              <a:t> – і </a:t>
            </a:r>
            <a:r>
              <a:rPr lang="ru-RU" dirty="0" err="1"/>
              <a:t>комедіографа</a:t>
            </a:r>
            <a:r>
              <a:rPr lang="ru-RU" dirty="0"/>
              <a:t> Аристофана. </a:t>
            </a:r>
            <a:r>
              <a:rPr lang="ru-RU" dirty="0" err="1"/>
              <a:t>Одночасно</a:t>
            </a:r>
            <a:r>
              <a:rPr lang="ru-RU" dirty="0"/>
              <a:t> з ними писали й </a:t>
            </a:r>
            <a:r>
              <a:rPr lang="ru-RU" dirty="0" err="1"/>
              <a:t>інші</a:t>
            </a:r>
            <a:r>
              <a:rPr lang="ru-RU" dirty="0"/>
              <a:t> драматурги, але до наших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дійшли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уривки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, а </a:t>
            </a:r>
            <a:r>
              <a:rPr lang="ru-RU" dirty="0" err="1"/>
              <a:t>іноді</a:t>
            </a:r>
            <a:r>
              <a:rPr lang="ru-RU" dirty="0"/>
              <a:t> і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ім’я</a:t>
            </a:r>
            <a:r>
              <a:rPr lang="ru-RU" dirty="0"/>
              <a:t> того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.</a:t>
            </a:r>
          </a:p>
        </p:txBody>
      </p:sp>
      <p:pic>
        <p:nvPicPr>
          <p:cNvPr id="8194" name="Picture 2" descr="D:\фото\нана\куцваы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509120"/>
            <a:ext cx="432048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5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accent1"/>
                </a:solidFill>
              </a:rPr>
              <a:t>Дякуємо за увагу!!!</a:t>
            </a:r>
            <a:endParaRPr lang="ru-RU" sz="4000" dirty="0">
              <a:solidFill>
                <a:schemeClr val="accent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16832"/>
            <a:ext cx="5256584" cy="3937364"/>
          </a:xfrm>
        </p:spPr>
      </p:pic>
    </p:spTree>
    <p:extLst>
      <p:ext uri="{BB962C8B-B14F-4D97-AF65-F5344CB8AC3E}">
        <p14:creationId xmlns:p14="http://schemas.microsoft.com/office/powerpoint/2010/main" val="7968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63989"/>
            <a:ext cx="7467600" cy="114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4788024" cy="5832648"/>
          </a:xfrm>
        </p:spPr>
        <p:txBody>
          <a:bodyPr>
            <a:noAutofit/>
          </a:bodyPr>
          <a:lstStyle/>
          <a:p>
            <a:r>
              <a:rPr lang="ru-RU" sz="2000" b="1" dirty="0"/>
              <a:t>Древнегреческий Театр</a:t>
            </a:r>
            <a:r>
              <a:rPr lang="ru-RU" sz="2000" dirty="0"/>
              <a:t> (</a:t>
            </a:r>
            <a:r>
              <a:rPr lang="ru-RU" sz="2000" dirty="0">
                <a:hlinkClick r:id="rId3" tooltip="Древнегреческий язык"/>
              </a:rPr>
              <a:t>др.-греч.</a:t>
            </a:r>
            <a:r>
              <a:rPr lang="ru-RU" sz="2000" dirty="0"/>
              <a:t> </a:t>
            </a:r>
            <a:r>
              <a:rPr lang="ru-RU" sz="2000" dirty="0" err="1">
                <a:latin typeface="palatino linotype"/>
                <a:hlinkClick r:id="rId4" tooltip="wikt:θέατρο"/>
              </a:rPr>
              <a:t>θέ</a:t>
            </a:r>
            <a:r>
              <a:rPr lang="ru-RU" sz="2000" dirty="0">
                <a:latin typeface="palatino linotype"/>
                <a:hlinkClick r:id="rId4" tooltip="wikt:θέατρο"/>
              </a:rPr>
              <a:t>ατρον</a:t>
            </a:r>
            <a:r>
              <a:rPr lang="ru-RU" sz="2000" dirty="0"/>
              <a:t>) — </a:t>
            </a:r>
            <a:r>
              <a:rPr lang="ru-RU" sz="2000" dirty="0">
                <a:hlinkClick r:id="rId5" tooltip="Театр"/>
              </a:rPr>
              <a:t>театр</a:t>
            </a:r>
            <a:r>
              <a:rPr lang="ru-RU" sz="2000" dirty="0"/>
              <a:t> и его система в </a:t>
            </a:r>
            <a:r>
              <a:rPr lang="ru-RU" sz="2000" dirty="0">
                <a:hlinkClick r:id="rId6" tooltip="Древняя Греция"/>
              </a:rPr>
              <a:t>Древней Греции</a:t>
            </a:r>
            <a:r>
              <a:rPr lang="ru-RU" sz="2000" dirty="0"/>
              <a:t>. </a:t>
            </a:r>
            <a:br>
              <a:rPr lang="ru-RU" sz="2000" dirty="0"/>
            </a:br>
            <a:r>
              <a:rPr lang="ru-RU" sz="2000" dirty="0"/>
              <a:t>В Древней Греции театр был одним из факторов </a:t>
            </a:r>
            <a:r>
              <a:rPr lang="ru-RU" sz="2000" b="1" dirty="0"/>
              <a:t>общественного</a:t>
            </a:r>
            <a:r>
              <a:rPr lang="ru-RU" sz="2000" dirty="0"/>
              <a:t> развития, распространяя в народе </a:t>
            </a:r>
            <a:r>
              <a:rPr lang="ru-RU" sz="2000" dirty="0">
                <a:hlinkClick r:id="rId7" tooltip="Религия"/>
              </a:rPr>
              <a:t>религиозные</a:t>
            </a:r>
            <a:r>
              <a:rPr lang="ru-RU" sz="2000" dirty="0"/>
              <a:t> и </a:t>
            </a:r>
            <a:r>
              <a:rPr lang="ru-RU" sz="2000" dirty="0">
                <a:hlinkClick r:id="rId8" tooltip="Социум"/>
              </a:rPr>
              <a:t>социально</a:t>
            </a:r>
            <a:r>
              <a:rPr lang="ru-RU" sz="2000" dirty="0"/>
              <a:t>-</a:t>
            </a:r>
            <a:r>
              <a:rPr lang="ru-RU" sz="2000" dirty="0">
                <a:hlinkClick r:id="rId9" tooltip="Этика"/>
              </a:rPr>
              <a:t>этические</a:t>
            </a:r>
            <a:r>
              <a:rPr lang="ru-RU" sz="2000" dirty="0"/>
              <a:t> понятия и объединяя тем самым разнообразные слои населения городов и деревень. Для греческого театра поэтами были созданы образцы </a:t>
            </a:r>
            <a:r>
              <a:rPr lang="ru-RU" sz="2000" dirty="0">
                <a:hlinkClick r:id="rId10" tooltip="Драма (жанр)"/>
              </a:rPr>
              <a:t>драмы</a:t>
            </a:r>
            <a:r>
              <a:rPr lang="ru-RU" sz="2000" dirty="0"/>
              <a:t>, имевшие влияние на драму римскую и новоевропейскую. Некоторые из этих образцов с незначительными переменами удержались в репертуаре новых театров и до сих пор появляются на сцене в подлинном их виде или в точных переводах на новые языки. 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717032"/>
            <a:ext cx="4286250" cy="2971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32086"/>
            <a:ext cx="4156364" cy="308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09" y="332656"/>
            <a:ext cx="4637899" cy="604867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Первоначально театр служил видом чествования бога Диониса. Так как религия была тесно связана с государственной жизнью, спектакли рассказывали о праздниках Диониса и были предметом забот государственных властей. Всенародным характером этих властей объясняются быстрый рост значимости театра в Афинах, привлечение к нему выдающихся поэтов, огромное количество написанных для театра пьес, а также обширность театра, вмещавшего в себе более десяти тысяч зрителей.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268760"/>
            <a:ext cx="3552527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3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4258816" cy="599728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вященной</a:t>
            </a:r>
            <a:r>
              <a:rPr lang="ru-RU" dirty="0"/>
              <a:t> принадлежностью театра был находившийся в </a:t>
            </a:r>
            <a:r>
              <a:rPr lang="ru-RU" dirty="0">
                <a:hlinkClick r:id="rId2" tooltip="Орхестра"/>
              </a:rPr>
              <a:t>орхестре</a:t>
            </a:r>
            <a:r>
              <a:rPr lang="ru-RU" dirty="0"/>
              <a:t> </a:t>
            </a:r>
            <a:r>
              <a:rPr lang="ru-RU" dirty="0">
                <a:hlinkClick r:id="rId3" tooltip="Фимела (страница отсутствует)"/>
              </a:rPr>
              <a:t>алтарь Диониса</a:t>
            </a:r>
            <a:r>
              <a:rPr lang="ru-RU" dirty="0"/>
              <a:t>, составлявший главную часть театра и являвшийся внешним образом выражения связи с культом </a:t>
            </a:r>
            <a:r>
              <a:rPr lang="ru-RU" dirty="0">
                <a:hlinkClick r:id="rId4" tooltip="Дионис"/>
              </a:rPr>
              <a:t>Диониса</a:t>
            </a:r>
            <a:r>
              <a:rPr lang="ru-RU" dirty="0"/>
              <a:t> и памяти о его религиозном начале. Драматические представления давались в </a:t>
            </a:r>
            <a:r>
              <a:rPr lang="ru-RU" dirty="0">
                <a:hlinkClick r:id="rId5" tooltip="Дионисии"/>
              </a:rPr>
              <a:t>Дионисии</a:t>
            </a:r>
            <a:r>
              <a:rPr lang="ru-RU" dirty="0"/>
              <a:t>. Самый большой театр в Афинах, </a:t>
            </a:r>
            <a:r>
              <a:rPr lang="ru-RU" dirty="0">
                <a:hlinkClick r:id="rId6" tooltip="Театр Диониса"/>
              </a:rPr>
              <a:t>Театр Диониса</a:t>
            </a:r>
            <a:r>
              <a:rPr lang="ru-RU" dirty="0"/>
              <a:t>, был сооружен на юго-восточном склоне </a:t>
            </a:r>
            <a:r>
              <a:rPr lang="ru-RU" dirty="0">
                <a:hlinkClick r:id="rId7" tooltip="Акрополь"/>
              </a:rPr>
              <a:t>акрополя</a:t>
            </a:r>
            <a:r>
              <a:rPr lang="ru-RU" dirty="0"/>
              <a:t>, на том участке земли, где находились два храма Диониса Освободителя. Актёры в Афинах и других местах составляли в более позднее время общества под названием «</a:t>
            </a:r>
            <a:r>
              <a:rPr lang="ru-RU" dirty="0" err="1"/>
              <a:t>дионисовских</a:t>
            </a:r>
            <a:r>
              <a:rPr lang="ru-RU" dirty="0"/>
              <a:t> мастеров». Наибольшее развитие театральные представления получили в Афинах со времени прочного установления </a:t>
            </a:r>
            <a:r>
              <a:rPr lang="ru-RU" dirty="0">
                <a:hlinkClick r:id="rId8" tooltip="Демократия"/>
              </a:rPr>
              <a:t>демократии</a:t>
            </a:r>
            <a:r>
              <a:rPr lang="ru-RU" dirty="0"/>
              <a:t>, то есть с начала </a:t>
            </a:r>
            <a:r>
              <a:rPr lang="ru-RU" dirty="0">
                <a:hlinkClick r:id="rId9" tooltip="V век до н. э."/>
              </a:rPr>
              <a:t>V века до н. э.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75066"/>
            <a:ext cx="3772470" cy="438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6632"/>
            <a:ext cx="5256584" cy="68407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Театр Диониса</a:t>
            </a:r>
            <a:r>
              <a:rPr lang="ru-RU" dirty="0"/>
              <a:t> — античное </a:t>
            </a:r>
            <a:r>
              <a:rPr lang="ru-RU" dirty="0">
                <a:hlinkClick r:id="rId2" tooltip="Театр"/>
              </a:rPr>
              <a:t>театральное</a:t>
            </a:r>
            <a:r>
              <a:rPr lang="ru-RU" dirty="0"/>
              <a:t> здание в городе </a:t>
            </a:r>
            <a:r>
              <a:rPr lang="ru-RU" dirty="0">
                <a:hlinkClick r:id="rId3" tooltip="Афины"/>
              </a:rPr>
              <a:t>Афины</a:t>
            </a:r>
            <a:r>
              <a:rPr lang="ru-RU" dirty="0"/>
              <a:t>. Располагается на юго-восточном склоне </a:t>
            </a:r>
            <a:r>
              <a:rPr lang="ru-RU" dirty="0">
                <a:hlinkClick r:id="rId4" tooltip="Акрополь"/>
              </a:rPr>
              <a:t>Акрополя</a:t>
            </a:r>
            <a:r>
              <a:rPr lang="ru-RU" dirty="0"/>
              <a:t> и входит в число самых древних театров в мире. Театр был построен в V в. до н. э. и был деревянным. Выступления в театре проходили дважды в год — во время Малых Дионисий и Великих Дионисий. </a:t>
            </a:r>
          </a:p>
          <a:p>
            <a:r>
              <a:rPr lang="ru-RU" dirty="0"/>
              <a:t>Во время Великих Дионисий в Афинах проводились театральные состязания. Обычно состязались три автора трагедий. Каждый из участников ставил три трагедии и одну </a:t>
            </a:r>
            <a:r>
              <a:rPr lang="ru-RU" dirty="0" err="1"/>
              <a:t>сатирову</a:t>
            </a:r>
            <a:r>
              <a:rPr lang="ru-RU" dirty="0"/>
              <a:t> драму, в шутливой форме обыгрывавшую мифологический сюжет. Состязались также авторы комедий, ставивших по одной пьесе. Результаты фиксировались в особых надписях — </a:t>
            </a:r>
            <a:r>
              <a:rPr lang="ru-RU" dirty="0" err="1"/>
              <a:t>дидаскалиях</a:t>
            </a:r>
            <a:r>
              <a:rPr lang="ru-RU" dirty="0"/>
              <a:t>, которые хранились в афинском государственном архиве. Общее руководство за проведением театральных зрелищ осуществлял афинский </a:t>
            </a:r>
            <a:r>
              <a:rPr lang="ru-RU" dirty="0">
                <a:hlinkClick r:id="rId5" tooltip="Архонт"/>
              </a:rPr>
              <a:t>архонт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60648"/>
            <a:ext cx="3254194" cy="241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3888432" cy="652993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Античный театр в Херсонесе</a:t>
            </a:r>
            <a:r>
              <a:rPr lang="ru-RU" dirty="0"/>
              <a:t> — театр в городе </a:t>
            </a:r>
            <a:r>
              <a:rPr lang="ru-RU" dirty="0">
                <a:hlinkClick r:id="rId2" tooltip="Херсонес Таврический"/>
              </a:rPr>
              <a:t>Херсонес Таврический</a:t>
            </a:r>
            <a:r>
              <a:rPr lang="ru-RU" dirty="0"/>
              <a:t>, который был сооружен в первой половине III века до н. э. и по назначению использовался до конца IV в. н. э.</a:t>
            </a:r>
            <a:r>
              <a:rPr lang="ru-RU" baseline="30000" dirty="0">
                <a:hlinkClick r:id="rId3"/>
              </a:rPr>
              <a:t>[1]</a:t>
            </a:r>
            <a:r>
              <a:rPr lang="ru-RU" dirty="0"/>
              <a:t>. </a:t>
            </a:r>
            <a:r>
              <a:rPr lang="ru-RU" dirty="0" err="1"/>
              <a:t>Херсонесский</a:t>
            </a:r>
            <a:r>
              <a:rPr lang="ru-RU" dirty="0"/>
              <a:t> театр неоднократно подвергался различного рода модификациям, как архитектурным, так и репертуарным. Наиболее значительными были изменения I в. н. э., когда в городе был размещен римский </a:t>
            </a:r>
            <a:r>
              <a:rPr lang="ru-RU" dirty="0" err="1">
                <a:hlinkClick r:id="rId4" tooltip="Вексиллярий"/>
              </a:rPr>
              <a:t>вексиллярий</a:t>
            </a:r>
            <a:r>
              <a:rPr lang="ru-RU" dirty="0"/>
              <a:t>, и древнегреческие традиции театральных эпических и музыкальных постановок уступили место римским цирковым зрелищам и гладиаторским боям. Единственный античный театр </a:t>
            </a:r>
            <a:r>
              <a:rPr lang="ru-RU" dirty="0">
                <a:hlinkClick r:id="rId5" tooltip="Крым"/>
              </a:rPr>
              <a:t>Крыма</a:t>
            </a:r>
            <a:r>
              <a:rPr lang="ru-RU" dirty="0"/>
              <a:t>, России и всех стран бывшего </a:t>
            </a:r>
            <a:r>
              <a:rPr lang="ru-RU" dirty="0">
                <a:hlinkClick r:id="rId6" tooltip="СССР"/>
              </a:rPr>
              <a:t>СССР</a:t>
            </a:r>
            <a:r>
              <a:rPr lang="ru-RU" dirty="0"/>
              <a:t>.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772815"/>
            <a:ext cx="4320479" cy="323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7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5688632" cy="6741368"/>
          </a:xfrm>
        </p:spPr>
        <p:txBody>
          <a:bodyPr>
            <a:normAutofit/>
          </a:bodyPr>
          <a:lstStyle/>
          <a:p>
            <a:r>
              <a:rPr lang="ru-RU" sz="1800" b="1" dirty="0" err="1"/>
              <a:t>Теа́тр</a:t>
            </a:r>
            <a:r>
              <a:rPr lang="ru-RU" sz="1800" b="1" dirty="0"/>
              <a:t> в </a:t>
            </a:r>
            <a:r>
              <a:rPr lang="ru-RU" sz="1800" b="1" dirty="0" err="1"/>
              <a:t>Эпида́вре</a:t>
            </a:r>
            <a:r>
              <a:rPr lang="ru-RU" sz="1800" dirty="0"/>
              <a:t> (</a:t>
            </a:r>
            <a:r>
              <a:rPr lang="ru-RU" sz="1800" dirty="0">
                <a:hlinkClick r:id="rId2" tooltip="Греческий язык"/>
              </a:rPr>
              <a:t>греч.</a:t>
            </a:r>
            <a:r>
              <a:rPr lang="ru-RU" sz="1800" dirty="0"/>
              <a:t> </a:t>
            </a:r>
            <a:r>
              <a:rPr lang="ru-RU" sz="1800" dirty="0" err="1"/>
              <a:t>Θέ</a:t>
            </a:r>
            <a:r>
              <a:rPr lang="ru-RU" sz="1800" dirty="0"/>
              <a:t>ατρο της Επιδαύρου) — наиболее хорошо сохранившийся из </a:t>
            </a:r>
            <a:r>
              <a:rPr lang="ru-RU" sz="1800" dirty="0">
                <a:hlinkClick r:id="rId3" tooltip="Театральное здание в классической Греции"/>
              </a:rPr>
              <a:t>древнегреческих театров</a:t>
            </a:r>
            <a:r>
              <a:rPr lang="ru-RU" sz="1800" dirty="0"/>
              <a:t>, действующий</a:t>
            </a:r>
            <a:r>
              <a:rPr lang="ru-RU" sz="1800" baseline="30000" dirty="0">
                <a:hlinkClick r:id="rId4"/>
              </a:rPr>
              <a:t>[1]</a:t>
            </a:r>
            <a:r>
              <a:rPr lang="ru-RU" sz="1800" dirty="0"/>
              <a:t> и при этом выделяющийся исключительной акустикой и эстетикой</a:t>
            </a:r>
            <a:r>
              <a:rPr lang="ru-RU" sz="1800" baseline="30000" dirty="0">
                <a:hlinkClick r:id="rId4"/>
              </a:rPr>
              <a:t>[2]</a:t>
            </a:r>
            <a:r>
              <a:rPr lang="ru-RU" sz="1800" dirty="0"/>
              <a:t>. Расположен в </a:t>
            </a:r>
            <a:r>
              <a:rPr lang="ru-RU" sz="1800" dirty="0" err="1">
                <a:hlinkClick r:id="rId5" tooltip="Эпидавр"/>
              </a:rPr>
              <a:t>Эпидавре</a:t>
            </a:r>
            <a:r>
              <a:rPr lang="ru-RU" sz="1800" dirty="0"/>
              <a:t> вблизи </a:t>
            </a:r>
            <a:r>
              <a:rPr lang="ru-RU" sz="1800" dirty="0" err="1"/>
              <a:t>Асклепиона</a:t>
            </a:r>
            <a:r>
              <a:rPr lang="ru-RU" sz="1800" dirty="0"/>
              <a:t> недалеко от малого города </a:t>
            </a:r>
            <a:r>
              <a:rPr lang="ru-RU" sz="1800" dirty="0" err="1">
                <a:hlinkClick r:id="rId6" tooltip="Лигурион"/>
              </a:rPr>
              <a:t>Лигуриона</a:t>
            </a:r>
            <a:r>
              <a:rPr lang="ru-RU" sz="1800" dirty="0"/>
              <a:t>. Античный древнегреческий театр был построен между 340 и 330 годами до н. э. По </a:t>
            </a:r>
            <a:r>
              <a:rPr lang="ru-RU" sz="1800" dirty="0" err="1">
                <a:hlinkClick r:id="rId7" tooltip="Павсаний (географ)"/>
              </a:rPr>
              <a:t>Павсанию</a:t>
            </a:r>
            <a:r>
              <a:rPr lang="ru-RU" sz="1800" dirty="0"/>
              <a:t>, архитектором был </a:t>
            </a:r>
            <a:r>
              <a:rPr lang="ru-RU" sz="1800" dirty="0" err="1">
                <a:hlinkClick r:id="rId8" tooltip="Поликлет Младший"/>
              </a:rPr>
              <a:t>Поликлет</a:t>
            </a:r>
            <a:r>
              <a:rPr lang="ru-RU" sz="1800" dirty="0">
                <a:hlinkClick r:id="rId8" tooltip="Поликлет Младший"/>
              </a:rPr>
              <a:t> Младший</a:t>
            </a:r>
            <a:r>
              <a:rPr lang="ru-RU" sz="1800" dirty="0"/>
              <a:t> из города </a:t>
            </a:r>
            <a:r>
              <a:rPr lang="ru-RU" sz="1800" dirty="0">
                <a:hlinkClick r:id="rId9" tooltip="Аргос (город)"/>
              </a:rPr>
              <a:t>Аргоса</a:t>
            </a:r>
            <a:r>
              <a:rPr lang="ru-RU" sz="1800" baseline="30000" dirty="0">
                <a:hlinkClick r:id="rId4"/>
              </a:rPr>
              <a:t>[3]</a:t>
            </a:r>
            <a:r>
              <a:rPr lang="ru-RU" sz="1800" dirty="0"/>
              <a:t>. Театр был построен для развлечения знати </a:t>
            </a:r>
            <a:r>
              <a:rPr lang="ru-RU" sz="1800" dirty="0" err="1">
                <a:hlinkClick r:id="rId10" tooltip="Асклепион"/>
              </a:rPr>
              <a:t>асклепиона</a:t>
            </a:r>
            <a:r>
              <a:rPr lang="ru-RU" sz="1800" dirty="0"/>
              <a:t> в </a:t>
            </a:r>
            <a:r>
              <a:rPr lang="ru-RU" sz="1800" dirty="0" err="1"/>
              <a:t>Эпидавре</a:t>
            </a:r>
            <a:r>
              <a:rPr lang="ru-RU" sz="1800" dirty="0"/>
              <a:t> — считалось, что театр благоприятно влияет на психическое и физическое здоровье пациентов. Древний театр вмещал более 15 000 зрителей и был разделён на две части: 21 ряд с местами для обычных людей и 34 нижних ряда для священников и правителей.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031" y="5085184"/>
            <a:ext cx="6264696" cy="161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459432"/>
            <a:ext cx="7467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7467600" cy="4873752"/>
          </a:xfrm>
        </p:spPr>
        <p:txBody>
          <a:bodyPr/>
          <a:lstStyle/>
          <a:p>
            <a:r>
              <a:rPr lang="ru-RU" b="1" dirty="0" err="1"/>
              <a:t>Походження</a:t>
            </a:r>
            <a:r>
              <a:rPr lang="ru-RU" b="1" dirty="0"/>
              <a:t> </a:t>
            </a:r>
            <a:r>
              <a:rPr lang="ru-RU" b="1" dirty="0" err="1"/>
              <a:t>давньогрецького</a:t>
            </a:r>
            <a:r>
              <a:rPr lang="ru-RU" b="1" dirty="0"/>
              <a:t> театру. </a:t>
            </a:r>
            <a:r>
              <a:rPr lang="ru-RU" dirty="0" err="1"/>
              <a:t>Давньогрецький</a:t>
            </a:r>
            <a:r>
              <a:rPr lang="ru-RU" dirty="0"/>
              <a:t> театр </a:t>
            </a:r>
            <a:r>
              <a:rPr lang="ru-RU" dirty="0" err="1"/>
              <a:t>виник</a:t>
            </a:r>
            <a:r>
              <a:rPr lang="ru-RU" dirty="0"/>
              <a:t> з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святкувань</a:t>
            </a:r>
            <a:r>
              <a:rPr lang="ru-RU" dirty="0"/>
              <a:t> на честь бога </a:t>
            </a:r>
            <a:r>
              <a:rPr lang="ru-RU" dirty="0" err="1"/>
              <a:t>Діоніса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Діоніс</a:t>
            </a:r>
            <a:r>
              <a:rPr lang="ru-RU" dirty="0"/>
              <a:t> </a:t>
            </a:r>
            <a:r>
              <a:rPr lang="ru-RU" dirty="0" err="1"/>
              <a:t>вважався</a:t>
            </a:r>
            <a:r>
              <a:rPr lang="ru-RU" dirty="0"/>
              <a:t> богом </a:t>
            </a:r>
            <a:r>
              <a:rPr lang="ru-RU" dirty="0" err="1"/>
              <a:t>продуктивної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, і греки </a:t>
            </a:r>
            <a:r>
              <a:rPr lang="ru-RU" dirty="0" err="1"/>
              <a:t>зображали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козла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бика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, коли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стародавньої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 </a:t>
            </a:r>
            <a:r>
              <a:rPr lang="ru-RU" dirty="0" err="1"/>
              <a:t>познайомилося</a:t>
            </a:r>
            <a:r>
              <a:rPr lang="ru-RU" dirty="0"/>
              <a:t> з </a:t>
            </a:r>
            <a:r>
              <a:rPr lang="ru-RU" dirty="0" err="1"/>
              <a:t>обробітком</a:t>
            </a:r>
            <a:r>
              <a:rPr lang="ru-RU" dirty="0"/>
              <a:t> </a:t>
            </a:r>
            <a:r>
              <a:rPr lang="ru-RU" dirty="0" err="1"/>
              <a:t>виноградників</a:t>
            </a:r>
            <a:r>
              <a:rPr lang="ru-RU" dirty="0"/>
              <a:t>, </a:t>
            </a:r>
            <a:r>
              <a:rPr lang="ru-RU" dirty="0" err="1"/>
              <a:t>Діоніс</a:t>
            </a:r>
            <a:r>
              <a:rPr lang="ru-RU" dirty="0"/>
              <a:t> став богом </a:t>
            </a:r>
            <a:r>
              <a:rPr lang="ru-RU" dirty="0" err="1"/>
              <a:t>виноробства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і богом </a:t>
            </a:r>
            <a:r>
              <a:rPr lang="ru-RU" dirty="0" err="1"/>
              <a:t>поезії</a:t>
            </a:r>
            <a:r>
              <a:rPr lang="ru-RU" dirty="0"/>
              <a:t> і театру.</a:t>
            </a:r>
          </a:p>
        </p:txBody>
      </p:sp>
      <p:pic>
        <p:nvPicPr>
          <p:cNvPr id="1026" name="Picture 2" descr="D:\фото\нана\2йуцы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33863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6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на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відбувалися</a:t>
            </a:r>
            <a:r>
              <a:rPr lang="ru-RU" dirty="0"/>
              <a:t> </a:t>
            </a:r>
            <a:r>
              <a:rPr lang="ru-RU" dirty="0" err="1"/>
              <a:t>святкування</a:t>
            </a:r>
            <a:r>
              <a:rPr lang="ru-RU" dirty="0"/>
              <a:t>, </a:t>
            </a:r>
            <a:r>
              <a:rPr lang="ru-RU" dirty="0" err="1"/>
              <a:t>присвячені</a:t>
            </a:r>
            <a:r>
              <a:rPr lang="ru-RU" dirty="0"/>
              <a:t> </a:t>
            </a:r>
            <a:r>
              <a:rPr lang="ru-RU" dirty="0" err="1"/>
              <a:t>Діонісу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співали</a:t>
            </a:r>
            <a:r>
              <a:rPr lang="ru-RU" dirty="0"/>
              <a:t> </a:t>
            </a:r>
            <a:r>
              <a:rPr lang="ru-RU" dirty="0" err="1"/>
              <a:t>дифірамби</a:t>
            </a:r>
            <a:r>
              <a:rPr lang="ru-RU" dirty="0"/>
              <a:t> (</a:t>
            </a:r>
            <a:r>
              <a:rPr lang="ru-RU" dirty="0" err="1"/>
              <a:t>хвалебні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>). На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святкуваннях</a:t>
            </a:r>
            <a:r>
              <a:rPr lang="ru-RU" dirty="0"/>
              <a:t> </a:t>
            </a:r>
            <a:r>
              <a:rPr lang="ru-RU" dirty="0" err="1"/>
              <a:t>виступали</a:t>
            </a:r>
            <a:r>
              <a:rPr lang="ru-RU" dirty="0"/>
              <a:t> і </a:t>
            </a:r>
            <a:r>
              <a:rPr lang="ru-RU" dirty="0" err="1"/>
              <a:t>ряджені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складали</a:t>
            </a:r>
            <a:r>
              <a:rPr lang="ru-RU" dirty="0"/>
              <a:t> свиту </a:t>
            </a:r>
            <a:r>
              <a:rPr lang="ru-RU" dirty="0" err="1"/>
              <a:t>Діоніса</a:t>
            </a:r>
            <a:r>
              <a:rPr lang="ru-RU" dirty="0"/>
              <a:t>. </a:t>
            </a:r>
            <a:r>
              <a:rPr lang="ru-RU" dirty="0" err="1"/>
              <a:t>Учасники</a:t>
            </a:r>
            <a:r>
              <a:rPr lang="ru-RU" dirty="0"/>
              <a:t> мазали особу винною </a:t>
            </a:r>
            <a:r>
              <a:rPr lang="ru-RU" dirty="0" err="1"/>
              <a:t>гущавиною</a:t>
            </a:r>
            <a:r>
              <a:rPr lang="ru-RU" dirty="0"/>
              <a:t>, </a:t>
            </a:r>
            <a:r>
              <a:rPr lang="ru-RU" dirty="0" err="1"/>
              <a:t>надягали</a:t>
            </a:r>
            <a:r>
              <a:rPr lang="ru-RU" dirty="0"/>
              <a:t> маски і </a:t>
            </a:r>
            <a:r>
              <a:rPr lang="ru-RU" dirty="0" err="1"/>
              <a:t>козлині</a:t>
            </a:r>
            <a:r>
              <a:rPr lang="ru-RU" dirty="0"/>
              <a:t> </a:t>
            </a:r>
            <a:r>
              <a:rPr lang="ru-RU" dirty="0" err="1"/>
              <a:t>шкури</a:t>
            </a:r>
            <a:r>
              <a:rPr lang="ru-RU" dirty="0"/>
              <a:t>. Разом з </a:t>
            </a:r>
            <a:r>
              <a:rPr lang="ru-RU" dirty="0" err="1"/>
              <a:t>урочистими</a:t>
            </a:r>
            <a:r>
              <a:rPr lang="ru-RU" dirty="0"/>
              <a:t> і </a:t>
            </a:r>
            <a:r>
              <a:rPr lang="ru-RU" dirty="0" err="1"/>
              <a:t>сумними</a:t>
            </a:r>
            <a:r>
              <a:rPr lang="ru-RU" dirty="0"/>
              <a:t>, </a:t>
            </a:r>
            <a:r>
              <a:rPr lang="ru-RU" dirty="0" err="1"/>
              <a:t>виспівували</a:t>
            </a:r>
            <a:r>
              <a:rPr lang="ru-RU" dirty="0"/>
              <a:t> </a:t>
            </a:r>
            <a:r>
              <a:rPr lang="ru-RU" dirty="0" err="1"/>
              <a:t>веселі</a:t>
            </a:r>
            <a:r>
              <a:rPr lang="ru-RU" dirty="0"/>
              <a:t>, а часто і </a:t>
            </a:r>
            <a:r>
              <a:rPr lang="ru-RU" dirty="0" err="1"/>
              <a:t>непристойні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>. </a:t>
            </a:r>
            <a:r>
              <a:rPr lang="ru-RU" dirty="0" err="1"/>
              <a:t>Урочиста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свята дала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трагедії</a:t>
            </a:r>
            <a:r>
              <a:rPr lang="ru-RU" dirty="0"/>
              <a:t>, весела і </a:t>
            </a:r>
            <a:r>
              <a:rPr lang="ru-RU" dirty="0" err="1"/>
              <a:t>жартівлива</a:t>
            </a:r>
            <a:r>
              <a:rPr lang="ru-RU" dirty="0"/>
              <a:t> – </a:t>
            </a:r>
            <a:r>
              <a:rPr lang="ru-RU" dirty="0" err="1"/>
              <a:t>комедії</a:t>
            </a:r>
            <a:r>
              <a:rPr lang="ru-RU" dirty="0"/>
              <a:t>.</a:t>
            </a:r>
          </a:p>
        </p:txBody>
      </p:sp>
      <p:pic>
        <p:nvPicPr>
          <p:cNvPr id="2050" name="Picture 2" descr="D:\фото\нана\3уйцфвы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0392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2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775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Театр Стародавньої Греції</vt:lpstr>
      <vt:lpstr>Древнегреческий Театр (др.-греч. θέατρον) — театр и его система в Древней Греции.  В Древней Греции театр был одним из факторов общественного развития, распространяя в народе религиозные и социально-этические понятия и объединяя тем самым разнообразные слои населения городов и деревень. Для греческого театра поэтами были созданы образцы драмы, имевшие влияние на драму римскую и новоевропейскую. Некоторые из этих образцов с незначительными переменами удержались в репертуаре новых театров и до сих пор появляются на сцене в подлинном их виде или в точных переводах на новые языки.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 Стародавньої Греції</dc:title>
  <dc:creator>DeadSpace</dc:creator>
  <cp:lastModifiedBy>DeadSpace</cp:lastModifiedBy>
  <cp:revision>5</cp:revision>
  <dcterms:created xsi:type="dcterms:W3CDTF">2020-03-23T13:32:06Z</dcterms:created>
  <dcterms:modified xsi:type="dcterms:W3CDTF">2020-03-31T13:29:08Z</dcterms:modified>
</cp:coreProperties>
</file>