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6%D0%B8%D0%B2%D0%BE%D0%BF%D0%B8%D1%81" TargetMode="External"/><Relationship Id="rId2" Type="http://schemas.openxmlformats.org/officeDocument/2006/relationships/hyperlink" Target="https://uk.wikipedia.org/wiki/%D0%90%D1%80%D1%85%D1%96%D1%82%D0%B5%D0%BA%D1%82%D1%83%D1%80%D0%B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s://uk.wikipedia.org/wiki/%D0%9C%D0%BE%D0%B7%D0%B0%D1%97%D0%BA%D0%B0" TargetMode="External"/><Relationship Id="rId4" Type="http://schemas.openxmlformats.org/officeDocument/2006/relationships/hyperlink" Target="https://uk.wikipedia.org/wiki/%D0%A1%D0%BA%D1%83%D0%BB%D1%8C%D0%BF%D1%82%D1%83%D1%80%D0%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uk.wikipedia.org/w/index.php?title=%D0%92%D1%96%D0%B2%D1%82%D0%B0%D1%80_%D0%9C%D0%B8%D1%80%D1%83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uk.wikipedia.org/wiki/%D0%9C%D0%B8%D1%81%D1%82%D0%B5%D1%86%D1%82%D0%B2%D0%BE_%D0%94%D0%B0%D0%B2%D0%BD%D1%8C%D0%BE%D0%B3%D0%BE_%D0%A0%D0%B8%D0%BC%D1%8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Мистецтво Давнього Риму</a:t>
            </a:r>
            <a:br>
              <a:rPr lang="uk-UA" b="1" dirty="0"/>
            </a:b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5733256"/>
            <a:ext cx="7520940" cy="3579849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Виконала</a:t>
            </a:r>
            <a:r>
              <a:rPr lang="ru-RU" sz="1800" dirty="0" smtClean="0"/>
              <a:t> роботу студентка 131 </a:t>
            </a:r>
            <a:r>
              <a:rPr lang="ru-RU" sz="1800" dirty="0" err="1" smtClean="0"/>
              <a:t>групи</a:t>
            </a:r>
            <a:r>
              <a:rPr lang="ru-RU" sz="1800" dirty="0" smtClean="0"/>
              <a:t> </a:t>
            </a:r>
          </a:p>
          <a:p>
            <a:r>
              <a:rPr lang="ru-RU" sz="1800" dirty="0" smtClean="0"/>
              <a:t>Яковлева </a:t>
            </a:r>
            <a:r>
              <a:rPr lang="ru-RU" sz="1800" dirty="0" err="1" smtClean="0"/>
              <a:t>Анастас</a:t>
            </a:r>
            <a:r>
              <a:rPr lang="uk-UA" sz="1800" dirty="0" err="1" smtClean="0"/>
              <a:t>ія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632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542" y="2060848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Різкої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зазнало</a:t>
            </a:r>
            <a:r>
              <a:rPr lang="ru-RU" dirty="0"/>
              <a:t> і </a:t>
            </a:r>
            <a:r>
              <a:rPr lang="ru-RU" dirty="0" err="1"/>
              <a:t>суспільне</a:t>
            </a:r>
            <a:r>
              <a:rPr lang="ru-RU" dirty="0"/>
              <a:t> становище </a:t>
            </a:r>
            <a:r>
              <a:rPr lang="ru-RU" dirty="0" err="1"/>
              <a:t>митця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Греції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професії</a:t>
            </a:r>
            <a:r>
              <a:rPr lang="ru-RU" dirty="0"/>
              <a:t> </a:t>
            </a:r>
            <a:r>
              <a:rPr lang="ru-RU" dirty="0" err="1"/>
              <a:t>займала</a:t>
            </a:r>
            <a:r>
              <a:rPr lang="ru-RU" dirty="0"/>
              <a:t> </a:t>
            </a:r>
            <a:r>
              <a:rPr lang="ru-RU" dirty="0" err="1"/>
              <a:t>гідне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у </a:t>
            </a:r>
            <a:r>
              <a:rPr lang="ru-RU" dirty="0" err="1"/>
              <a:t>суспільній</a:t>
            </a:r>
            <a:r>
              <a:rPr lang="ru-RU" dirty="0"/>
              <a:t> </a:t>
            </a:r>
            <a:r>
              <a:rPr lang="ru-RU" dirty="0" err="1"/>
              <a:t>ієрархії</a:t>
            </a:r>
            <a:r>
              <a:rPr lang="ru-RU" dirty="0"/>
              <a:t>, то в </a:t>
            </a:r>
            <a:r>
              <a:rPr lang="ru-RU" dirty="0" err="1"/>
              <a:t>Римі</a:t>
            </a:r>
            <a:r>
              <a:rPr lang="ru-RU" dirty="0"/>
              <a:t> вона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наділена</a:t>
            </a:r>
            <a:r>
              <a:rPr lang="ru-RU" dirty="0"/>
              <a:t> правами </a:t>
            </a:r>
            <a:r>
              <a:rPr lang="ru-RU" dirty="0" err="1"/>
              <a:t>громадянина</a:t>
            </a:r>
            <a:r>
              <a:rPr lang="ru-RU" dirty="0"/>
              <a:t>, але </a:t>
            </a:r>
            <a:r>
              <a:rPr lang="ru-RU" dirty="0" err="1"/>
              <a:t>зневажувана</a:t>
            </a:r>
            <a:r>
              <a:rPr lang="ru-RU" dirty="0"/>
              <a:t> за </a:t>
            </a:r>
            <a:r>
              <a:rPr lang="ru-RU" dirty="0" err="1"/>
              <a:t>приналежність</a:t>
            </a:r>
            <a:r>
              <a:rPr lang="ru-RU" dirty="0"/>
              <a:t> до людей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Не </a:t>
            </a:r>
            <a:r>
              <a:rPr lang="ru-RU" dirty="0" err="1"/>
              <a:t>випадково</a:t>
            </a:r>
            <a:r>
              <a:rPr lang="ru-RU" dirty="0"/>
              <a:t> </a:t>
            </a:r>
            <a:r>
              <a:rPr lang="ru-RU" dirty="0" err="1"/>
              <a:t>римська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не </a:t>
            </a:r>
            <a:r>
              <a:rPr lang="ru-RU" dirty="0" err="1"/>
              <a:t>зберегла</a:t>
            </a:r>
            <a:r>
              <a:rPr lang="ru-RU" dirty="0"/>
              <a:t> </a:t>
            </a:r>
            <a:r>
              <a:rPr lang="ru-RU" dirty="0" err="1"/>
              <a:t>імен</a:t>
            </a:r>
            <a:r>
              <a:rPr lang="ru-RU" dirty="0"/>
              <a:t> </a:t>
            </a:r>
            <a:r>
              <a:rPr lang="ru-RU" dirty="0" err="1"/>
              <a:t>митців</a:t>
            </a:r>
            <a:r>
              <a:rPr lang="ru-RU" dirty="0"/>
              <a:t>.</a:t>
            </a:r>
          </a:p>
          <a:p>
            <a:r>
              <a:rPr lang="ru-RU" dirty="0" err="1"/>
              <a:t>Хронологія</a:t>
            </a:r>
            <a:r>
              <a:rPr lang="ru-RU" dirty="0"/>
              <a:t> </a:t>
            </a:r>
            <a:r>
              <a:rPr lang="ru-RU" dirty="0" err="1"/>
              <a:t>давньоримського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:</a:t>
            </a:r>
          </a:p>
          <a:p>
            <a:r>
              <a:rPr lang="ru-RU" dirty="0"/>
              <a:t>• </a:t>
            </a:r>
            <a:r>
              <a:rPr lang="ru-RU" dirty="0" err="1"/>
              <a:t>республіканський</a:t>
            </a:r>
            <a:r>
              <a:rPr lang="ru-RU" dirty="0"/>
              <a:t> – </a:t>
            </a:r>
            <a:r>
              <a:rPr lang="ru-RU" dirty="0" err="1"/>
              <a:t>кін</a:t>
            </a:r>
            <a:r>
              <a:rPr lang="ru-RU" dirty="0"/>
              <a:t>. 5 – кін.1 ст. до н. е.;</a:t>
            </a:r>
          </a:p>
          <a:p>
            <a:r>
              <a:rPr lang="ru-RU" dirty="0"/>
              <a:t>• </a:t>
            </a:r>
            <a:r>
              <a:rPr lang="ru-RU" dirty="0" err="1"/>
              <a:t>імператорський</a:t>
            </a:r>
            <a:r>
              <a:rPr lang="ru-RU" dirty="0"/>
              <a:t> – </a:t>
            </a:r>
            <a:r>
              <a:rPr lang="ru-RU" dirty="0" err="1"/>
              <a:t>кін</a:t>
            </a:r>
            <a:r>
              <a:rPr lang="ru-RU" dirty="0"/>
              <a:t>. 1 ст. до н. е. – 5 ст. н. е.</a:t>
            </a:r>
          </a:p>
          <a:p>
            <a:endParaRPr lang="ru-RU" dirty="0"/>
          </a:p>
        </p:txBody>
      </p:sp>
      <p:pic>
        <p:nvPicPr>
          <p:cNvPr id="3074" name="Picture 2" descr="D:\фото\нана\кпа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999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34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Пафос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володарювання</a:t>
            </a:r>
            <a:r>
              <a:rPr lang="ru-RU" dirty="0"/>
              <a:t> живив </a:t>
            </a:r>
            <a:r>
              <a:rPr lang="ru-RU" dirty="0" err="1"/>
              <a:t>давньоримську</a:t>
            </a:r>
            <a:r>
              <a:rPr lang="ru-RU" dirty="0"/>
              <a:t> </a:t>
            </a:r>
            <a:r>
              <a:rPr lang="ru-RU" dirty="0" err="1"/>
              <a:t>архітектуру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головна</a:t>
            </a:r>
            <a:r>
              <a:rPr lang="ru-RU" dirty="0"/>
              <a:t> </a:t>
            </a:r>
            <a:r>
              <a:rPr lang="ru-RU" dirty="0" err="1"/>
              <a:t>увага</a:t>
            </a:r>
            <a:r>
              <a:rPr lang="ru-RU" dirty="0"/>
              <a:t> </a:t>
            </a:r>
            <a:r>
              <a:rPr lang="ru-RU" dirty="0" err="1"/>
              <a:t>приділялася</a:t>
            </a:r>
            <a:r>
              <a:rPr lang="ru-RU" dirty="0"/>
              <a:t> </a:t>
            </a:r>
            <a:r>
              <a:rPr lang="ru-RU" dirty="0" err="1"/>
              <a:t>спорудам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відображували</a:t>
            </a:r>
            <a:r>
              <a:rPr lang="ru-RU" dirty="0"/>
              <a:t> </a:t>
            </a:r>
            <a:r>
              <a:rPr lang="ru-RU" dirty="0" err="1"/>
              <a:t>могутність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пристосовані</a:t>
            </a:r>
            <a:r>
              <a:rPr lang="ru-RU" dirty="0"/>
              <a:t> для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людей.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меті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не </a:t>
            </a:r>
            <a:r>
              <a:rPr lang="ru-RU" dirty="0" err="1"/>
              <a:t>відповідали</a:t>
            </a:r>
            <a:r>
              <a:rPr lang="ru-RU" dirty="0"/>
              <a:t> </a:t>
            </a:r>
            <a:r>
              <a:rPr lang="ru-RU" dirty="0" err="1"/>
              <a:t>гармонійно</a:t>
            </a:r>
            <a:r>
              <a:rPr lang="ru-RU" dirty="0"/>
              <a:t> </a:t>
            </a:r>
            <a:r>
              <a:rPr lang="ru-RU" dirty="0" err="1"/>
              <a:t>антропоморфні</a:t>
            </a:r>
            <a:r>
              <a:rPr lang="ru-RU" dirty="0"/>
              <a:t> </a:t>
            </a:r>
            <a:r>
              <a:rPr lang="ru-RU" dirty="0" err="1"/>
              <a:t>храми</a:t>
            </a:r>
            <a:r>
              <a:rPr lang="ru-RU" dirty="0"/>
              <a:t> </a:t>
            </a:r>
            <a:r>
              <a:rPr lang="ru-RU" dirty="0" err="1"/>
              <a:t>Еллади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римський</a:t>
            </a:r>
            <a:r>
              <a:rPr lang="ru-RU" dirty="0"/>
              <a:t> храм і </a:t>
            </a:r>
            <a:r>
              <a:rPr lang="ru-RU" dirty="0" err="1"/>
              <a:t>виходив</a:t>
            </a:r>
            <a:r>
              <a:rPr lang="ru-RU" dirty="0"/>
              <a:t> з </a:t>
            </a:r>
            <a:r>
              <a:rPr lang="ru-RU" dirty="0" err="1"/>
              <a:t>грецького</a:t>
            </a:r>
            <a:r>
              <a:rPr lang="ru-RU" dirty="0"/>
              <a:t> </a:t>
            </a:r>
            <a:r>
              <a:rPr lang="ru-RU" dirty="0" err="1"/>
              <a:t>праобразу</a:t>
            </a:r>
            <a:r>
              <a:rPr lang="ru-RU" dirty="0"/>
              <a:t>: </a:t>
            </a:r>
            <a:r>
              <a:rPr lang="ru-RU" dirty="0" err="1"/>
              <a:t>римські</a:t>
            </a:r>
            <a:r>
              <a:rPr lang="ru-RU" dirty="0"/>
              <a:t> </a:t>
            </a:r>
            <a:r>
              <a:rPr lang="ru-RU" dirty="0" err="1"/>
              <a:t>будівничі</a:t>
            </a:r>
            <a:r>
              <a:rPr lang="ru-RU" dirty="0"/>
              <a:t> </a:t>
            </a:r>
            <a:r>
              <a:rPr lang="ru-RU" dirty="0" err="1"/>
              <a:t>позбавили</a:t>
            </a:r>
            <a:r>
              <a:rPr lang="ru-RU" dirty="0"/>
              <a:t> </a:t>
            </a:r>
            <a:r>
              <a:rPr lang="ru-RU" dirty="0" err="1"/>
              <a:t>композицію</a:t>
            </a:r>
            <a:r>
              <a:rPr lang="ru-RU" dirty="0"/>
              <a:t> храму </a:t>
            </a:r>
            <a:r>
              <a:rPr lang="ru-RU" dirty="0" err="1"/>
              <a:t>можливості</a:t>
            </a:r>
            <a:r>
              <a:rPr lang="ru-RU" dirty="0"/>
              <a:t> кругового </a:t>
            </a:r>
            <a:r>
              <a:rPr lang="ru-RU" dirty="0" err="1"/>
              <a:t>огляду</a:t>
            </a:r>
            <a:r>
              <a:rPr lang="ru-RU" dirty="0"/>
              <a:t>, </a:t>
            </a:r>
            <a:r>
              <a:rPr lang="ru-RU" dirty="0" err="1"/>
              <a:t>зорієнтували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фронтально і створили так званий </a:t>
            </a:r>
            <a:r>
              <a:rPr lang="ru-RU" dirty="0" err="1"/>
              <a:t>псевдопериптер</a:t>
            </a:r>
            <a:r>
              <a:rPr lang="ru-RU" dirty="0"/>
              <a:t> з входом на </a:t>
            </a:r>
            <a:r>
              <a:rPr lang="ru-RU" dirty="0" err="1"/>
              <a:t>фасаді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давньогрецькій</a:t>
            </a:r>
            <a:r>
              <a:rPr lang="ru-RU" dirty="0"/>
              <a:t> </a:t>
            </a:r>
            <a:r>
              <a:rPr lang="ru-RU" dirty="0" err="1"/>
              <a:t>архітектурі</a:t>
            </a:r>
            <a:r>
              <a:rPr lang="ru-RU" dirty="0"/>
              <a:t> ордер </a:t>
            </a:r>
            <a:r>
              <a:rPr lang="ru-RU" dirty="0" err="1"/>
              <a:t>відігравав</a:t>
            </a:r>
            <a:r>
              <a:rPr lang="ru-RU" dirty="0"/>
              <a:t> </a:t>
            </a:r>
            <a:r>
              <a:rPr lang="ru-RU" dirty="0" err="1"/>
              <a:t>конструктивну</a:t>
            </a:r>
            <a:r>
              <a:rPr lang="ru-RU" dirty="0"/>
              <a:t> роль, то у </a:t>
            </a:r>
            <a:r>
              <a:rPr lang="ru-RU" dirty="0" err="1"/>
              <a:t>давньоримській</a:t>
            </a:r>
            <a:r>
              <a:rPr lang="ru-RU" dirty="0"/>
              <a:t> – </a:t>
            </a:r>
            <a:r>
              <a:rPr lang="ru-RU" dirty="0" err="1"/>
              <a:t>декоративну</a:t>
            </a:r>
            <a:r>
              <a:rPr lang="ru-RU" dirty="0"/>
              <a:t>. </a:t>
            </a:r>
          </a:p>
        </p:txBody>
      </p:sp>
      <p:pic>
        <p:nvPicPr>
          <p:cNvPr id="4098" name="Picture 2" descr="D:\фото\нана\куп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411477"/>
            <a:ext cx="5413027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6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26224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римський</a:t>
            </a:r>
            <a:r>
              <a:rPr lang="ru-RU" dirty="0"/>
              <a:t> дух </a:t>
            </a:r>
            <a:r>
              <a:rPr lang="ru-RU" dirty="0" err="1"/>
              <a:t>знайшов</a:t>
            </a:r>
            <a:r>
              <a:rPr lang="ru-RU" dirty="0"/>
              <a:t> </a:t>
            </a:r>
            <a:r>
              <a:rPr lang="ru-RU" dirty="0" err="1"/>
              <a:t>втілення</a:t>
            </a:r>
            <a:r>
              <a:rPr lang="ru-RU" dirty="0"/>
              <a:t> у знаменитому </a:t>
            </a:r>
            <a:r>
              <a:rPr lang="ru-RU" dirty="0" err="1"/>
              <a:t>храмі</a:t>
            </a:r>
            <a:r>
              <a:rPr lang="ru-RU" dirty="0"/>
              <a:t> </a:t>
            </a:r>
            <a:r>
              <a:rPr lang="ru-RU" i="1" dirty="0" err="1"/>
              <a:t>Пантеоні</a:t>
            </a:r>
            <a:r>
              <a:rPr lang="ru-RU" i="1" dirty="0"/>
              <a:t>,</a:t>
            </a:r>
            <a:r>
              <a:rPr lang="ru-RU" dirty="0"/>
              <a:t> </a:t>
            </a:r>
            <a:r>
              <a:rPr lang="ru-RU" dirty="0" err="1"/>
              <a:t>створеному</a:t>
            </a:r>
            <a:r>
              <a:rPr lang="ru-RU" dirty="0"/>
              <a:t> </a:t>
            </a:r>
            <a:r>
              <a:rPr lang="ru-RU" dirty="0" err="1"/>
              <a:t>архітектором</a:t>
            </a:r>
            <a:r>
              <a:rPr lang="ru-RU" dirty="0"/>
              <a:t> </a:t>
            </a:r>
            <a:r>
              <a:rPr lang="ru-RU" i="1" dirty="0" err="1"/>
              <a:t>Аполлодором</a:t>
            </a:r>
            <a:r>
              <a:rPr lang="ru-RU" i="1" dirty="0"/>
              <a:t> </a:t>
            </a:r>
            <a:r>
              <a:rPr lang="ru-RU" i="1" dirty="0" err="1"/>
              <a:t>Дамаським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118–125 </a:t>
            </a:r>
            <a:r>
              <a:rPr lang="en-US" dirty="0"/>
              <a:t>pp. </a:t>
            </a:r>
            <a:r>
              <a:rPr lang="ru-RU" dirty="0"/>
              <a:t>н. е. </a:t>
            </a:r>
            <a:r>
              <a:rPr lang="ru-RU" dirty="0" err="1"/>
              <a:t>Цей</a:t>
            </a:r>
            <a:r>
              <a:rPr lang="ru-RU" dirty="0"/>
              <a:t> храм, </a:t>
            </a:r>
            <a:r>
              <a:rPr lang="ru-RU" dirty="0" err="1"/>
              <a:t>присвячений</a:t>
            </a:r>
            <a:r>
              <a:rPr lang="ru-RU" dirty="0"/>
              <a:t> </a:t>
            </a:r>
            <a:r>
              <a:rPr lang="ru-RU" dirty="0" err="1"/>
              <a:t>усім</a:t>
            </a:r>
            <a:r>
              <a:rPr lang="ru-RU" dirty="0"/>
              <a:t> богам, </a:t>
            </a:r>
            <a:r>
              <a:rPr lang="ru-RU" dirty="0" err="1"/>
              <a:t>уславлював</a:t>
            </a:r>
            <a:r>
              <a:rPr lang="ru-RU" dirty="0"/>
              <a:t> </a:t>
            </a:r>
            <a:r>
              <a:rPr lang="ru-RU" dirty="0" err="1"/>
              <a:t>об'єднувальні</a:t>
            </a:r>
            <a:r>
              <a:rPr lang="ru-RU" dirty="0"/>
              <a:t> </a:t>
            </a:r>
            <a:r>
              <a:rPr lang="ru-RU" dirty="0" err="1"/>
              <a:t>поривання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підпорядковувала</a:t>
            </a:r>
            <a:r>
              <a:rPr lang="ru-RU" dirty="0"/>
              <a:t> </a:t>
            </a:r>
            <a:r>
              <a:rPr lang="ru-RU" dirty="0" err="1"/>
              <a:t>Римській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, </a:t>
            </a:r>
            <a:r>
              <a:rPr lang="ru-RU" dirty="0" err="1"/>
              <a:t>вірувань</a:t>
            </a:r>
            <a:r>
              <a:rPr lang="ru-RU" dirty="0"/>
              <a:t>, культур.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зумовило</a:t>
            </a:r>
            <a:r>
              <a:rPr lang="ru-RU" dirty="0"/>
              <a:t> </a:t>
            </a:r>
            <a:r>
              <a:rPr lang="ru-RU" dirty="0" err="1"/>
              <a:t>центрично-купольну</a:t>
            </a:r>
            <a:r>
              <a:rPr lang="ru-RU" dirty="0"/>
              <a:t> </a:t>
            </a:r>
            <a:r>
              <a:rPr lang="ru-RU" dirty="0" err="1"/>
              <a:t>композицію</a:t>
            </a:r>
            <a:r>
              <a:rPr lang="ru-RU" dirty="0"/>
              <a:t> храму. </a:t>
            </a:r>
            <a:r>
              <a:rPr lang="ru-RU" dirty="0" err="1"/>
              <a:t>Купольне</a:t>
            </a:r>
            <a:r>
              <a:rPr lang="ru-RU" dirty="0"/>
              <a:t> </a:t>
            </a:r>
            <a:r>
              <a:rPr lang="ru-RU" dirty="0" err="1"/>
              <a:t>склепіння</a:t>
            </a:r>
            <a:r>
              <a:rPr lang="ru-RU" dirty="0"/>
              <a:t> </a:t>
            </a:r>
            <a:r>
              <a:rPr lang="ru-RU" dirty="0" err="1"/>
              <a:t>сприймається</a:t>
            </a:r>
            <a:r>
              <a:rPr lang="ru-RU" dirty="0"/>
              <a:t> як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римського</a:t>
            </a:r>
            <a:r>
              <a:rPr lang="ru-RU" dirty="0"/>
              <a:t> </a:t>
            </a:r>
            <a:r>
              <a:rPr lang="ru-RU" dirty="0" err="1"/>
              <a:t>космічно-соціального</a:t>
            </a:r>
            <a:r>
              <a:rPr lang="ru-RU" dirty="0"/>
              <a:t> </a:t>
            </a:r>
            <a:r>
              <a:rPr lang="ru-RU" dirty="0" err="1"/>
              <a:t>універсуму</a:t>
            </a:r>
            <a:r>
              <a:rPr lang="ru-RU" dirty="0"/>
              <a:t>. Купол,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перекриває</a:t>
            </a:r>
            <a:r>
              <a:rPr lang="ru-RU" dirty="0"/>
              <a:t> </a:t>
            </a:r>
            <a:r>
              <a:rPr lang="ru-RU" dirty="0" err="1"/>
              <a:t>велетенську</a:t>
            </a:r>
            <a:r>
              <a:rPr lang="ru-RU" dirty="0"/>
              <a:t> ротонду Пантеону, </a:t>
            </a:r>
            <a:r>
              <a:rPr lang="ru-RU" dirty="0" err="1"/>
              <a:t>немов</a:t>
            </a:r>
            <a:r>
              <a:rPr lang="ru-RU" dirty="0"/>
              <a:t> </a:t>
            </a:r>
            <a:r>
              <a:rPr lang="ru-RU" dirty="0" err="1"/>
              <a:t>об'єднує</a:t>
            </a:r>
            <a:r>
              <a:rPr lang="ru-RU" dirty="0"/>
              <a:t> та </a:t>
            </a:r>
            <a:r>
              <a:rPr lang="ru-RU" dirty="0" err="1"/>
              <a:t>увінчує</a:t>
            </a:r>
            <a:r>
              <a:rPr lang="ru-RU" dirty="0"/>
              <a:t> </a:t>
            </a:r>
            <a:r>
              <a:rPr lang="ru-RU" dirty="0" err="1"/>
              <a:t>Всесвіт</a:t>
            </a:r>
            <a:r>
              <a:rPr lang="ru-RU" dirty="0"/>
              <a:t>, </a:t>
            </a:r>
            <a:r>
              <a:rPr lang="ru-RU" dirty="0" err="1"/>
              <a:t>уособлюючи</a:t>
            </a:r>
            <a:r>
              <a:rPr lang="ru-RU" dirty="0"/>
              <a:t> </a:t>
            </a:r>
            <a:r>
              <a:rPr lang="ru-RU" dirty="0" err="1"/>
              <a:t>могутність</a:t>
            </a:r>
            <a:r>
              <a:rPr lang="ru-RU" dirty="0"/>
              <a:t>,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: куля в </a:t>
            </a:r>
            <a:r>
              <a:rPr lang="ru-RU" dirty="0" err="1"/>
              <a:t>античності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символом </a:t>
            </a:r>
            <a:r>
              <a:rPr lang="ru-RU" dirty="0" err="1"/>
              <a:t>вічності</a:t>
            </a:r>
            <a:r>
              <a:rPr lang="ru-RU" dirty="0"/>
              <a:t>, </a:t>
            </a:r>
            <a:r>
              <a:rPr lang="ru-RU" dirty="0" err="1"/>
              <a:t>досконалості</a:t>
            </a:r>
            <a:r>
              <a:rPr lang="ru-RU" dirty="0"/>
              <a:t>. Гладка </a:t>
            </a:r>
            <a:r>
              <a:rPr lang="ru-RU" dirty="0" err="1"/>
              <a:t>зовнішня</a:t>
            </a:r>
            <a:r>
              <a:rPr lang="ru-RU" dirty="0"/>
              <a:t> </a:t>
            </a:r>
            <a:r>
              <a:rPr lang="ru-RU" dirty="0" err="1"/>
              <a:t>стіна</a:t>
            </a:r>
            <a:r>
              <a:rPr lang="ru-RU" dirty="0"/>
              <a:t> </a:t>
            </a:r>
            <a:r>
              <a:rPr lang="ru-RU" dirty="0" err="1"/>
              <a:t>ротонди</a:t>
            </a:r>
            <a:r>
              <a:rPr lang="ru-RU" dirty="0"/>
              <a:t> Пантеону, перервана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могутнім</a:t>
            </a:r>
            <a:r>
              <a:rPr lang="ru-RU" dirty="0"/>
              <a:t> портиком з колонами </a:t>
            </a:r>
            <a:r>
              <a:rPr lang="ru-RU" dirty="0" err="1"/>
              <a:t>коринфського</a:t>
            </a:r>
            <a:r>
              <a:rPr lang="ru-RU" dirty="0"/>
              <a:t> ордеру</a:t>
            </a:r>
          </a:p>
        </p:txBody>
      </p:sp>
      <p:pic>
        <p:nvPicPr>
          <p:cNvPr id="5122" name="Picture 2" descr="D:\фото\нана\укы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949" y="0"/>
            <a:ext cx="2933177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26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375" y="404664"/>
            <a:ext cx="86868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Давньоримський</a:t>
            </a:r>
            <a:r>
              <a:rPr lang="ru-RU" dirty="0"/>
              <a:t>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універсум</a:t>
            </a:r>
            <a:r>
              <a:rPr lang="ru-RU" dirty="0"/>
              <a:t> </a:t>
            </a:r>
            <a:r>
              <a:rPr lang="ru-RU" dirty="0" err="1"/>
              <a:t>знайшов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видовищних</a:t>
            </a:r>
            <a:r>
              <a:rPr lang="ru-RU" dirty="0"/>
              <a:t> формах </a:t>
            </a:r>
            <a:r>
              <a:rPr lang="ru-RU" dirty="0" err="1"/>
              <a:t>архітектури</a:t>
            </a:r>
            <a:r>
              <a:rPr lang="ru-RU" dirty="0"/>
              <a:t> – </a:t>
            </a:r>
            <a:r>
              <a:rPr lang="ru-RU" dirty="0" err="1"/>
              <a:t>амфітеатрах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за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призначенням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об'єднувати</a:t>
            </a:r>
            <a:r>
              <a:rPr lang="ru-RU" dirty="0"/>
              <a:t> у </a:t>
            </a:r>
            <a:r>
              <a:rPr lang="ru-RU" dirty="0" err="1"/>
              <a:t>відокремленому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глядачів</a:t>
            </a:r>
            <a:r>
              <a:rPr lang="ru-RU" dirty="0"/>
              <a:t>. </a:t>
            </a:r>
            <a:r>
              <a:rPr lang="ru-RU" dirty="0" err="1"/>
              <a:t>Створені</a:t>
            </a:r>
            <a:r>
              <a:rPr lang="ru-RU" dirty="0"/>
              <a:t> за формою </a:t>
            </a:r>
            <a:r>
              <a:rPr lang="ru-RU" dirty="0" err="1"/>
              <a:t>еліпса</a:t>
            </a:r>
            <a:r>
              <a:rPr lang="ru-RU" dirty="0"/>
              <a:t> вони </a:t>
            </a:r>
            <a:r>
              <a:rPr lang="ru-RU" dirty="0" err="1"/>
              <a:t>виходили</a:t>
            </a:r>
            <a:r>
              <a:rPr lang="ru-RU" dirty="0"/>
              <a:t> з архетипу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яйця</a:t>
            </a:r>
            <a:r>
              <a:rPr lang="ru-RU" dirty="0"/>
              <a:t> як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Всесвіту</a:t>
            </a:r>
            <a:r>
              <a:rPr lang="ru-RU" dirty="0"/>
              <a:t>. </a:t>
            </a:r>
            <a:r>
              <a:rPr lang="ru-RU" dirty="0" err="1"/>
              <a:t>Римський</a:t>
            </a:r>
            <a:r>
              <a:rPr lang="ru-RU" dirty="0"/>
              <a:t> </a:t>
            </a:r>
            <a:r>
              <a:rPr lang="ru-RU" dirty="0" err="1"/>
              <a:t>архітектурний</a:t>
            </a:r>
            <a:r>
              <a:rPr lang="ru-RU" dirty="0"/>
              <a:t> </a:t>
            </a:r>
            <a:r>
              <a:rPr lang="ru-RU" dirty="0" err="1"/>
              <a:t>геній</a:t>
            </a:r>
            <a:r>
              <a:rPr lang="ru-RU" dirty="0"/>
              <a:t> </a:t>
            </a:r>
            <a:r>
              <a:rPr lang="ru-RU" dirty="0" err="1"/>
              <a:t>прагнув</a:t>
            </a:r>
            <a:r>
              <a:rPr lang="ru-RU" dirty="0"/>
              <a:t> </a:t>
            </a:r>
            <a:r>
              <a:rPr lang="ru-RU" dirty="0" err="1"/>
              <a:t>замкненої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. </a:t>
            </a:r>
            <a:r>
              <a:rPr lang="ru-RU" dirty="0" err="1"/>
              <a:t>Розімкнене</a:t>
            </a:r>
            <a:r>
              <a:rPr lang="ru-RU" dirty="0"/>
              <a:t> </a:t>
            </a:r>
            <a:r>
              <a:rPr lang="ru-RU" dirty="0" err="1"/>
              <a:t>півколо</a:t>
            </a:r>
            <a:r>
              <a:rPr lang="ru-RU" dirty="0"/>
              <a:t> </a:t>
            </a:r>
            <a:r>
              <a:rPr lang="ru-RU" dirty="0" err="1"/>
              <a:t>грецького</a:t>
            </a:r>
            <a:r>
              <a:rPr lang="ru-RU" dirty="0"/>
              <a:t> </a:t>
            </a:r>
            <a:r>
              <a:rPr lang="ru-RU" dirty="0" err="1"/>
              <a:t>амфітеатру</a:t>
            </a:r>
            <a:r>
              <a:rPr lang="ru-RU" dirty="0"/>
              <a:t>, </a:t>
            </a:r>
            <a:r>
              <a:rPr lang="ru-RU" dirty="0" err="1"/>
              <a:t>звернене</a:t>
            </a:r>
            <a:r>
              <a:rPr lang="ru-RU" dirty="0"/>
              <a:t> до природного ландшафту, </a:t>
            </a:r>
            <a:r>
              <a:rPr lang="ru-RU" dirty="0" err="1"/>
              <a:t>перетворилося</a:t>
            </a:r>
            <a:r>
              <a:rPr lang="ru-RU" dirty="0"/>
              <a:t> на </a:t>
            </a:r>
            <a:r>
              <a:rPr lang="ru-RU" dirty="0" err="1"/>
              <a:t>відокремлений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</a:t>
            </a:r>
            <a:r>
              <a:rPr lang="ru-RU" dirty="0" err="1"/>
              <a:t>еліпса</a:t>
            </a:r>
            <a:r>
              <a:rPr lang="ru-RU" dirty="0"/>
              <a:t>, </a:t>
            </a:r>
            <a:r>
              <a:rPr lang="ru-RU" dirty="0" err="1"/>
              <a:t>відчуженість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підсилювалась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стіною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монолітна</a:t>
            </a:r>
            <a:r>
              <a:rPr lang="ru-RU" dirty="0"/>
              <a:t> </a:t>
            </a:r>
            <a:r>
              <a:rPr lang="ru-RU" dirty="0" err="1"/>
              <a:t>стіна</a:t>
            </a:r>
            <a:r>
              <a:rPr lang="ru-RU" dirty="0"/>
              <a:t> з </a:t>
            </a:r>
            <a:r>
              <a:rPr lang="ru-RU" dirty="0" err="1"/>
              <a:t>численними</a:t>
            </a:r>
            <a:r>
              <a:rPr lang="ru-RU" dirty="0"/>
              <a:t> арками стала основою </a:t>
            </a:r>
            <a:r>
              <a:rPr lang="ru-RU" dirty="0" err="1"/>
              <a:t>архітектурного</a:t>
            </a:r>
            <a:r>
              <a:rPr lang="ru-RU" dirty="0"/>
              <a:t> образу (на </a:t>
            </a:r>
            <a:r>
              <a:rPr lang="ru-RU" dirty="0" err="1"/>
              <a:t>противагу</a:t>
            </a:r>
            <a:r>
              <a:rPr lang="ru-RU" dirty="0"/>
              <a:t> простору у </a:t>
            </a:r>
            <a:r>
              <a:rPr lang="ru-RU" dirty="0" err="1"/>
              <a:t>грецьких</a:t>
            </a:r>
            <a:r>
              <a:rPr lang="ru-RU" dirty="0"/>
              <a:t> </a:t>
            </a:r>
            <a:r>
              <a:rPr lang="ru-RU" dirty="0" err="1"/>
              <a:t>амфітеатрах</a:t>
            </a:r>
            <a:r>
              <a:rPr lang="ru-RU" dirty="0"/>
              <a:t>).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яруси</a:t>
            </a:r>
            <a:r>
              <a:rPr lang="ru-RU" dirty="0"/>
              <a:t> </a:t>
            </a:r>
            <a:r>
              <a:rPr lang="ru-RU" dirty="0" err="1"/>
              <a:t>могутніх</a:t>
            </a:r>
            <a:r>
              <a:rPr lang="ru-RU" dirty="0"/>
              <a:t> арок </a:t>
            </a:r>
            <a:r>
              <a:rPr lang="ru-RU" i="1" dirty="0" err="1"/>
              <a:t>Колізею</a:t>
            </a:r>
            <a:r>
              <a:rPr lang="ru-RU" dirty="0"/>
              <a:t> (75–90 </a:t>
            </a:r>
            <a:r>
              <a:rPr lang="en-US" dirty="0"/>
              <a:t>pp. </a:t>
            </a:r>
            <a:r>
              <a:rPr lang="ru-RU" dirty="0"/>
              <a:t>н. е.) 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жорстким</a:t>
            </a:r>
            <a:r>
              <a:rPr lang="ru-RU" dirty="0"/>
              <a:t> ритмом,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нагадує</a:t>
            </a:r>
            <a:r>
              <a:rPr lang="ru-RU" dirty="0"/>
              <a:t> </a:t>
            </a:r>
            <a:r>
              <a:rPr lang="ru-RU" dirty="0" err="1"/>
              <a:t>переможну</a:t>
            </a:r>
            <a:r>
              <a:rPr lang="ru-RU" dirty="0"/>
              <a:t> ходу </a:t>
            </a:r>
            <a:r>
              <a:rPr lang="ru-RU" dirty="0" err="1"/>
              <a:t>римських</a:t>
            </a:r>
            <a:r>
              <a:rPr lang="ru-RU" dirty="0"/>
              <a:t> </a:t>
            </a:r>
            <a:r>
              <a:rPr lang="ru-RU" dirty="0" err="1"/>
              <a:t>легіонерів</a:t>
            </a:r>
            <a:r>
              <a:rPr lang="ru-RU" dirty="0"/>
              <a:t>, </a:t>
            </a:r>
            <a:r>
              <a:rPr lang="ru-RU" dirty="0" err="1"/>
              <a:t>сприймаються</a:t>
            </a:r>
            <a:r>
              <a:rPr lang="ru-RU" dirty="0"/>
              <a:t> як </a:t>
            </a:r>
            <a:r>
              <a:rPr lang="ru-RU" dirty="0" err="1"/>
              <a:t>уособлення</a:t>
            </a:r>
            <a:r>
              <a:rPr lang="ru-RU" dirty="0"/>
              <a:t> </a:t>
            </a:r>
            <a:r>
              <a:rPr lang="ru-RU" dirty="0" err="1"/>
              <a:t>імперської</a:t>
            </a:r>
            <a:r>
              <a:rPr lang="ru-RU" dirty="0"/>
              <a:t> </a:t>
            </a:r>
            <a:r>
              <a:rPr lang="ru-RU" dirty="0" err="1"/>
              <a:t>величі</a:t>
            </a:r>
            <a:r>
              <a:rPr lang="ru-RU" dirty="0"/>
              <a:t>,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могутності</a:t>
            </a:r>
            <a:r>
              <a:rPr lang="ru-RU" dirty="0"/>
              <a:t> та </a:t>
            </a:r>
            <a:r>
              <a:rPr lang="ru-RU" dirty="0" err="1"/>
              <a:t>сили</a:t>
            </a:r>
            <a:r>
              <a:rPr lang="ru-RU" dirty="0"/>
              <a:t>. Центром </a:t>
            </a:r>
            <a:r>
              <a:rPr lang="ru-RU" dirty="0" err="1"/>
              <a:t>композиції</a:t>
            </a:r>
            <a:r>
              <a:rPr lang="ru-RU" dirty="0"/>
              <a:t> </a:t>
            </a:r>
            <a:r>
              <a:rPr lang="ru-RU" dirty="0" err="1"/>
              <a:t>Колізею</a:t>
            </a:r>
            <a:r>
              <a:rPr lang="ru-RU" dirty="0"/>
              <a:t> є арена, оточена </a:t>
            </a:r>
            <a:r>
              <a:rPr lang="ru-RU" dirty="0" err="1"/>
              <a:t>східчастими</a:t>
            </a:r>
            <a:r>
              <a:rPr lang="ru-RU" dirty="0"/>
              <a:t> лавами для </a:t>
            </a:r>
            <a:r>
              <a:rPr lang="ru-RU" dirty="0" err="1"/>
              <a:t>глядачів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піднімалися</a:t>
            </a:r>
            <a:r>
              <a:rPr lang="ru-RU" dirty="0"/>
              <a:t> </a:t>
            </a:r>
            <a:r>
              <a:rPr lang="ru-RU" dirty="0" err="1"/>
              <a:t>уверх</a:t>
            </a:r>
            <a:r>
              <a:rPr lang="ru-RU" dirty="0"/>
              <a:t>. </a:t>
            </a:r>
            <a:r>
              <a:rPr lang="ru-RU" dirty="0" err="1"/>
              <a:t>Монолітність</a:t>
            </a:r>
            <a:r>
              <a:rPr lang="ru-RU" dirty="0"/>
              <a:t> </a:t>
            </a:r>
            <a:r>
              <a:rPr lang="ru-RU" dirty="0" err="1"/>
              <a:t>замкненої</a:t>
            </a:r>
            <a:r>
              <a:rPr lang="ru-RU" dirty="0"/>
              <a:t> </a:t>
            </a:r>
            <a:r>
              <a:rPr lang="ru-RU" dirty="0" err="1"/>
              <a:t>стіни</a:t>
            </a:r>
            <a:r>
              <a:rPr lang="ru-RU" dirty="0"/>
              <a:t> не </a:t>
            </a:r>
            <a:r>
              <a:rPr lang="ru-RU" dirty="0" err="1"/>
              <a:t>порушує</a:t>
            </a:r>
            <a:r>
              <a:rPr lang="ru-RU" dirty="0"/>
              <a:t> </a:t>
            </a:r>
            <a:r>
              <a:rPr lang="ru-RU" dirty="0" err="1"/>
              <a:t>декорування</a:t>
            </a:r>
            <a:endParaRPr lang="ru-RU" dirty="0"/>
          </a:p>
        </p:txBody>
      </p:sp>
      <p:pic>
        <p:nvPicPr>
          <p:cNvPr id="6146" name="Picture 2" descr="D:\фото\нана\уцва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4" y="4238625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6868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Ідеологічна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</a:t>
            </a:r>
            <a:r>
              <a:rPr lang="ru-RU" dirty="0" err="1"/>
              <a:t>пізньоантичної</a:t>
            </a:r>
            <a:r>
              <a:rPr lang="ru-RU" dirty="0"/>
              <a:t> </a:t>
            </a:r>
            <a:r>
              <a:rPr lang="ru-RU" dirty="0" err="1"/>
              <a:t>художньої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 є </a:t>
            </a:r>
            <a:r>
              <a:rPr lang="ru-RU" dirty="0" err="1"/>
              <a:t>своєрідним</a:t>
            </a:r>
            <a:r>
              <a:rPr lang="ru-RU" dirty="0"/>
              <a:t> </a:t>
            </a:r>
            <a:r>
              <a:rPr lang="ru-RU" dirty="0" err="1"/>
              <a:t>відображенням</a:t>
            </a:r>
            <a:r>
              <a:rPr lang="ru-RU" dirty="0"/>
              <a:t> практицизму </a:t>
            </a:r>
            <a:r>
              <a:rPr lang="ru-RU" dirty="0" err="1"/>
              <a:t>римського</a:t>
            </a:r>
            <a:r>
              <a:rPr lang="ru-RU" dirty="0"/>
              <a:t> способу </a:t>
            </a:r>
            <a:r>
              <a:rPr lang="ru-RU" dirty="0" err="1"/>
              <a:t>мислення</a:t>
            </a:r>
            <a:r>
              <a:rPr lang="ru-RU" dirty="0"/>
              <a:t>. </a:t>
            </a:r>
            <a:r>
              <a:rPr lang="ru-RU" dirty="0" err="1"/>
              <a:t>Утилітарність</a:t>
            </a:r>
            <a:r>
              <a:rPr lang="ru-RU" dirty="0"/>
              <a:t> </a:t>
            </a:r>
            <a:r>
              <a:rPr lang="ru-RU" dirty="0" err="1"/>
              <a:t>давньоримської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відображується</a:t>
            </a:r>
            <a:r>
              <a:rPr lang="ru-RU" dirty="0"/>
              <a:t> у </a:t>
            </a:r>
            <a:r>
              <a:rPr lang="ru-RU" dirty="0" err="1"/>
              <a:t>нормативності</a:t>
            </a:r>
            <a:r>
              <a:rPr lang="ru-RU" dirty="0"/>
              <a:t> моделей </a:t>
            </a:r>
            <a:r>
              <a:rPr lang="ru-RU" dirty="0" err="1"/>
              <a:t>доцільної</a:t>
            </a:r>
            <a:r>
              <a:rPr lang="ru-RU" dirty="0"/>
              <a:t> </a:t>
            </a:r>
            <a:r>
              <a:rPr lang="ru-RU" dirty="0" err="1"/>
              <a:t>світобудови</a:t>
            </a:r>
            <a:r>
              <a:rPr lang="ru-RU" dirty="0"/>
              <a:t> та державного </a:t>
            </a:r>
            <a:r>
              <a:rPr lang="ru-RU" dirty="0" err="1"/>
              <a:t>механізму</a:t>
            </a:r>
            <a:r>
              <a:rPr lang="ru-RU" dirty="0"/>
              <a:t>, в </a:t>
            </a:r>
            <a:r>
              <a:rPr lang="ru-RU" dirty="0" err="1"/>
              <a:t>ретельному</a:t>
            </a:r>
            <a:r>
              <a:rPr lang="ru-RU" dirty="0"/>
              <a:t> </a:t>
            </a:r>
            <a:r>
              <a:rPr lang="ru-RU" dirty="0" err="1"/>
              <a:t>розробленні</a:t>
            </a:r>
            <a:r>
              <a:rPr lang="ru-RU" dirty="0"/>
              <a:t> </a:t>
            </a:r>
            <a:r>
              <a:rPr lang="ru-RU" dirty="0" err="1"/>
              <a:t>життєвих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римського</a:t>
            </a:r>
            <a:r>
              <a:rPr lang="ru-RU" dirty="0"/>
              <a:t> права, у </a:t>
            </a:r>
            <a:r>
              <a:rPr lang="ru-RU" dirty="0" err="1"/>
              <a:t>тяжінні</a:t>
            </a:r>
            <a:r>
              <a:rPr lang="ru-RU" dirty="0"/>
              <a:t> до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вірогідності</a:t>
            </a:r>
            <a:r>
              <a:rPr lang="ru-RU" dirty="0"/>
              <a:t> </a:t>
            </a:r>
            <a:r>
              <a:rPr lang="ru-RU" dirty="0" err="1"/>
              <a:t>історіографічних</a:t>
            </a:r>
            <a:r>
              <a:rPr lang="ru-RU" dirty="0"/>
              <a:t> </a:t>
            </a:r>
            <a:r>
              <a:rPr lang="ru-RU" dirty="0" err="1"/>
              <a:t>праць</a:t>
            </a:r>
            <a:r>
              <a:rPr lang="ru-RU" dirty="0"/>
              <a:t>, у </a:t>
            </a:r>
            <a:r>
              <a:rPr lang="ru-RU" dirty="0" err="1"/>
              <a:t>реалістичності</a:t>
            </a:r>
            <a:r>
              <a:rPr lang="ru-RU" dirty="0"/>
              <a:t> </a:t>
            </a:r>
            <a:r>
              <a:rPr lang="ru-RU" dirty="0" err="1"/>
              <a:t>поетики</a:t>
            </a:r>
            <a:r>
              <a:rPr lang="ru-RU" dirty="0"/>
              <a:t> </a:t>
            </a:r>
            <a:r>
              <a:rPr lang="ru-RU" dirty="0" err="1"/>
              <a:t>літературної</a:t>
            </a:r>
            <a:r>
              <a:rPr lang="ru-RU" dirty="0"/>
              <a:t> </a:t>
            </a:r>
            <a:r>
              <a:rPr lang="ru-RU" dirty="0" err="1"/>
              <a:t>прози</a:t>
            </a:r>
            <a:r>
              <a:rPr lang="ru-RU" dirty="0"/>
              <a:t>, у </a:t>
            </a:r>
            <a:r>
              <a:rPr lang="ru-RU" dirty="0" err="1"/>
              <a:t>суворому</a:t>
            </a:r>
            <a:r>
              <a:rPr lang="ru-RU" dirty="0"/>
              <a:t> та нещадному </a:t>
            </a:r>
            <a:r>
              <a:rPr lang="ru-RU" dirty="0" err="1"/>
              <a:t>реалізмові</a:t>
            </a:r>
            <a:r>
              <a:rPr lang="ru-RU" dirty="0"/>
              <a:t> скульптурного портрета, в </a:t>
            </a:r>
            <a:r>
              <a:rPr lang="ru-RU" dirty="0" err="1"/>
              <a:t>орієнтованості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 на </a:t>
            </a:r>
            <a:r>
              <a:rPr lang="ru-RU" dirty="0" err="1"/>
              <a:t>уславлення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величі</a:t>
            </a:r>
            <a:r>
              <a:rPr lang="ru-RU" dirty="0"/>
              <a:t> та </a:t>
            </a:r>
            <a:r>
              <a:rPr lang="ru-RU" dirty="0" err="1"/>
              <a:t>нескореної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правителя, у </a:t>
            </a:r>
            <a:r>
              <a:rPr lang="ru-RU" dirty="0" err="1"/>
              <a:t>примітивній</a:t>
            </a:r>
            <a:r>
              <a:rPr lang="ru-RU" dirty="0"/>
              <a:t> </a:t>
            </a:r>
            <a:r>
              <a:rPr lang="ru-RU" dirty="0" err="1"/>
              <a:t>конкретності</a:t>
            </a:r>
            <a:r>
              <a:rPr lang="ru-RU" dirty="0"/>
              <a:t> </a:t>
            </a:r>
            <a:r>
              <a:rPr lang="ru-RU" dirty="0" err="1"/>
              <a:t>релігії</a:t>
            </a:r>
            <a:r>
              <a:rPr lang="ru-RU" dirty="0"/>
              <a:t>. </a:t>
            </a:r>
            <a:r>
              <a:rPr lang="ru-RU" dirty="0" err="1"/>
              <a:t>Асимільований</a:t>
            </a:r>
            <a:r>
              <a:rPr lang="ru-RU" dirty="0"/>
              <a:t> римлянами </a:t>
            </a:r>
            <a:r>
              <a:rPr lang="ru-RU" dirty="0" err="1"/>
              <a:t>грецький</a:t>
            </a:r>
            <a:r>
              <a:rPr lang="ru-RU" dirty="0"/>
              <a:t> пантеон </a:t>
            </a:r>
            <a:r>
              <a:rPr lang="ru-RU" dirty="0" err="1"/>
              <a:t>богів</a:t>
            </a:r>
            <a:r>
              <a:rPr lang="ru-RU" dirty="0"/>
              <a:t> утратив свою </a:t>
            </a:r>
            <a:r>
              <a:rPr lang="ru-RU" dirty="0" err="1"/>
              <a:t>людяність</a:t>
            </a:r>
            <a:r>
              <a:rPr lang="ru-RU" dirty="0"/>
              <a:t>, </a:t>
            </a:r>
            <a:r>
              <a:rPr lang="ru-RU" dirty="0" err="1"/>
              <a:t>піднесеність</a:t>
            </a:r>
            <a:r>
              <a:rPr lang="ru-RU" dirty="0"/>
              <a:t>, </a:t>
            </a:r>
            <a:r>
              <a:rPr lang="ru-RU" dirty="0" err="1"/>
              <a:t>громадянськість</a:t>
            </a:r>
            <a:r>
              <a:rPr lang="ru-RU" dirty="0"/>
              <a:t>, </a:t>
            </a:r>
            <a:r>
              <a:rPr lang="ru-RU" dirty="0" err="1"/>
              <a:t>набувши</a:t>
            </a:r>
            <a:r>
              <a:rPr lang="ru-RU" dirty="0"/>
              <a:t> </a:t>
            </a:r>
            <a:r>
              <a:rPr lang="ru-RU" dirty="0" err="1"/>
              <a:t>прозаїчності</a:t>
            </a:r>
            <a:r>
              <a:rPr lang="ru-RU" dirty="0"/>
              <a:t>, </a:t>
            </a:r>
            <a:r>
              <a:rPr lang="ru-RU" dirty="0" err="1"/>
              <a:t>безпристрасності</a:t>
            </a:r>
            <a:r>
              <a:rPr lang="ru-RU" dirty="0"/>
              <a:t>, </a:t>
            </a:r>
            <a:r>
              <a:rPr lang="ru-RU" dirty="0" err="1"/>
              <a:t>розсудливого</a:t>
            </a:r>
            <a:r>
              <a:rPr lang="ru-RU" dirty="0"/>
              <a:t> </a:t>
            </a:r>
            <a:r>
              <a:rPr lang="ru-RU" dirty="0" err="1"/>
              <a:t>впорядкування</a:t>
            </a:r>
            <a:r>
              <a:rPr lang="ru-RU" dirty="0"/>
              <a:t>. Боги </a:t>
            </a:r>
            <a:r>
              <a:rPr lang="ru-RU" dirty="0" err="1"/>
              <a:t>набули</a:t>
            </a:r>
            <a:r>
              <a:rPr lang="ru-RU" dirty="0"/>
              <a:t> </a:t>
            </a:r>
            <a:r>
              <a:rPr lang="ru-RU" dirty="0" err="1"/>
              <a:t>суто</a:t>
            </a:r>
            <a:r>
              <a:rPr lang="ru-RU" dirty="0"/>
              <a:t> </a:t>
            </a:r>
            <a:r>
              <a:rPr lang="ru-RU" dirty="0" err="1"/>
              <a:t>функціонального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: божество </a:t>
            </a:r>
            <a:r>
              <a:rPr lang="ru-RU" dirty="0" err="1"/>
              <a:t>родючості</a:t>
            </a:r>
            <a:r>
              <a:rPr lang="ru-RU" dirty="0"/>
              <a:t>, миру, </a:t>
            </a:r>
            <a:r>
              <a:rPr lang="ru-RU" dirty="0" err="1"/>
              <a:t>удачі</a:t>
            </a:r>
            <a:r>
              <a:rPr lang="ru-RU" dirty="0"/>
              <a:t>, </a:t>
            </a:r>
            <a:r>
              <a:rPr lang="ru-RU" dirty="0" err="1"/>
              <a:t>турботи</a:t>
            </a:r>
            <a:r>
              <a:rPr lang="ru-RU" dirty="0"/>
              <a:t>, </a:t>
            </a:r>
            <a:r>
              <a:rPr lang="ru-RU" dirty="0" err="1"/>
              <a:t>лінощів</a:t>
            </a:r>
            <a:r>
              <a:rPr lang="ru-RU" dirty="0"/>
              <a:t>, </a:t>
            </a:r>
            <a:r>
              <a:rPr lang="ru-RU" dirty="0" err="1"/>
              <a:t>спокою</a:t>
            </a:r>
            <a:r>
              <a:rPr lang="ru-RU" dirty="0"/>
              <a:t>; божество,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породіллі</a:t>
            </a:r>
            <a:r>
              <a:rPr lang="ru-RU" dirty="0"/>
              <a:t>, </a:t>
            </a:r>
            <a:r>
              <a:rPr lang="ru-RU" dirty="0" err="1"/>
              <a:t>охороняє</a:t>
            </a:r>
            <a:r>
              <a:rPr lang="ru-RU" dirty="0"/>
              <a:t> худобу,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врожай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Бог для римлянина –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практичної</a:t>
            </a:r>
            <a:r>
              <a:rPr lang="ru-RU" dirty="0"/>
              <a:t> мети. </a:t>
            </a:r>
            <a:r>
              <a:rPr lang="ru-RU" dirty="0" err="1"/>
              <a:t>Спілкування</a:t>
            </a:r>
            <a:r>
              <a:rPr lang="ru-RU" dirty="0"/>
              <a:t> з божеством </a:t>
            </a:r>
            <a:r>
              <a:rPr lang="ru-RU" dirty="0" err="1"/>
              <a:t>нічим</a:t>
            </a:r>
            <a:r>
              <a:rPr lang="ru-RU" dirty="0"/>
              <a:t> не схоже на </a:t>
            </a:r>
            <a:r>
              <a:rPr lang="ru-RU" dirty="0" err="1"/>
              <a:t>піднесене</a:t>
            </a:r>
            <a:r>
              <a:rPr lang="ru-RU" dirty="0"/>
              <a:t> </a:t>
            </a:r>
            <a:r>
              <a:rPr lang="ru-RU" dirty="0" err="1"/>
              <a:t>захоплення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Еллади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швидше</a:t>
            </a:r>
            <a:r>
              <a:rPr lang="ru-RU" dirty="0"/>
              <a:t>, базарна угода, за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прохання</a:t>
            </a:r>
            <a:r>
              <a:rPr lang="ru-RU" dirty="0"/>
              <a:t> </a:t>
            </a:r>
            <a:r>
              <a:rPr lang="ru-RU" dirty="0" err="1"/>
              <a:t>виконувалося</a:t>
            </a:r>
            <a:r>
              <a:rPr lang="ru-RU" dirty="0"/>
              <a:t> в </a:t>
            </a:r>
            <a:r>
              <a:rPr lang="ru-RU" dirty="0" err="1"/>
              <a:t>обмін</a:t>
            </a:r>
            <a:r>
              <a:rPr lang="ru-RU" dirty="0"/>
              <a:t> на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рівноцінне</a:t>
            </a:r>
            <a:r>
              <a:rPr lang="ru-RU" dirty="0"/>
              <a:t>.</a:t>
            </a:r>
          </a:p>
        </p:txBody>
      </p:sp>
      <p:pic>
        <p:nvPicPr>
          <p:cNvPr id="7170" name="Picture 2" descr="D:\фото\нана\уыа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0"/>
            <a:ext cx="27051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09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Дякуємо за увагу !!!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060848"/>
            <a:ext cx="4840309" cy="3773154"/>
          </a:xfrm>
        </p:spPr>
      </p:pic>
    </p:spTree>
    <p:extLst>
      <p:ext uri="{BB962C8B-B14F-4D97-AF65-F5344CB8AC3E}">
        <p14:creationId xmlns:p14="http://schemas.microsoft.com/office/powerpoint/2010/main" val="172621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284984"/>
            <a:ext cx="3744416" cy="3384376"/>
          </a:xfrm>
        </p:spPr>
        <p:txBody>
          <a:bodyPr>
            <a:noAutofit/>
          </a:bodyPr>
          <a:lstStyle/>
          <a:p>
            <a:r>
              <a:rPr lang="ru-RU" sz="1600" b="1" dirty="0" err="1"/>
              <a:t>Мистецтво</a:t>
            </a:r>
            <a:r>
              <a:rPr lang="ru-RU" sz="1600" b="1" dirty="0"/>
              <a:t> </a:t>
            </a:r>
            <a:r>
              <a:rPr lang="ru-RU" sz="1600" b="1" dirty="0" err="1"/>
              <a:t>Давнього</a:t>
            </a:r>
            <a:r>
              <a:rPr lang="ru-RU" sz="1600" b="1" dirty="0"/>
              <a:t> Риму</a:t>
            </a:r>
            <a:r>
              <a:rPr lang="ru-RU" sz="1600" dirty="0"/>
              <a:t> </a:t>
            </a:r>
            <a:r>
              <a:rPr lang="ru-RU" sz="1600" dirty="0" err="1"/>
              <a:t>фактично</a:t>
            </a:r>
            <a:r>
              <a:rPr lang="ru-RU" sz="1600" dirty="0"/>
              <a:t> </a:t>
            </a:r>
            <a:r>
              <a:rPr lang="ru-RU" sz="1600" dirty="0" err="1"/>
              <a:t>бере</a:t>
            </a:r>
            <a:r>
              <a:rPr lang="ru-RU" sz="1600" dirty="0"/>
              <a:t> </a:t>
            </a:r>
            <a:r>
              <a:rPr lang="ru-RU" sz="1600" dirty="0" err="1"/>
              <a:t>свій</a:t>
            </a:r>
            <a:r>
              <a:rPr lang="ru-RU" sz="1600" dirty="0"/>
              <a:t> початок з </a:t>
            </a:r>
            <a:r>
              <a:rPr lang="en-US" sz="1600" dirty="0"/>
              <a:t>II </a:t>
            </a:r>
            <a:r>
              <a:rPr lang="ru-RU" sz="1600" dirty="0"/>
              <a:t>ст. до н. е., так як </a:t>
            </a:r>
            <a:r>
              <a:rPr lang="ru-RU" sz="1600" dirty="0" err="1"/>
              <a:t>республіканський</a:t>
            </a:r>
            <a:r>
              <a:rPr lang="ru-RU" sz="1600" dirty="0"/>
              <a:t> Рим </a:t>
            </a:r>
            <a:r>
              <a:rPr lang="ru-RU" sz="1600" dirty="0" err="1"/>
              <a:t>прагнув</a:t>
            </a:r>
            <a:r>
              <a:rPr lang="ru-RU" sz="1600" dirty="0"/>
              <a:t> не до </a:t>
            </a:r>
            <a:r>
              <a:rPr lang="ru-RU" sz="1600" dirty="0" err="1"/>
              <a:t>споглядального</a:t>
            </a:r>
            <a:r>
              <a:rPr lang="ru-RU" sz="1600" dirty="0"/>
              <a:t> </a:t>
            </a:r>
            <a:r>
              <a:rPr lang="ru-RU" sz="1600" dirty="0" err="1"/>
              <a:t>пізнання</a:t>
            </a:r>
            <a:r>
              <a:rPr lang="ru-RU" sz="1600" dirty="0"/>
              <a:t> </a:t>
            </a:r>
            <a:r>
              <a:rPr lang="ru-RU" sz="1600" dirty="0" err="1"/>
              <a:t>світу</a:t>
            </a:r>
            <a:r>
              <a:rPr lang="ru-RU" sz="1600" dirty="0"/>
              <a:t>, а до практичного </a:t>
            </a:r>
            <a:r>
              <a:rPr lang="ru-RU" sz="1600" dirty="0" err="1"/>
              <a:t>їм</a:t>
            </a:r>
            <a:r>
              <a:rPr lang="ru-RU" sz="1600" dirty="0"/>
              <a:t> </a:t>
            </a:r>
            <a:r>
              <a:rPr lang="ru-RU" sz="1600" dirty="0" err="1"/>
              <a:t>володіння</a:t>
            </a:r>
            <a:r>
              <a:rPr lang="ru-RU" sz="1600" dirty="0"/>
              <a:t>. </a:t>
            </a:r>
            <a:r>
              <a:rPr lang="ru-RU" sz="1600" dirty="0" err="1"/>
              <a:t>Римське</a:t>
            </a:r>
            <a:r>
              <a:rPr lang="ru-RU" sz="1600" dirty="0"/>
              <a:t> </a:t>
            </a:r>
            <a:r>
              <a:rPr lang="ru-RU" sz="1600" dirty="0" err="1"/>
              <a:t>мистецтво</a:t>
            </a:r>
            <a:r>
              <a:rPr lang="ru-RU" sz="1600" dirty="0"/>
              <a:t> </a:t>
            </a:r>
            <a:r>
              <a:rPr lang="ru-RU" sz="1600" dirty="0" err="1"/>
              <a:t>включає</a:t>
            </a:r>
            <a:r>
              <a:rPr lang="ru-RU" sz="1600" dirty="0"/>
              <a:t> </a:t>
            </a:r>
            <a:r>
              <a:rPr lang="ru-RU" sz="1600" dirty="0" err="1">
                <a:hlinkClick r:id="rId2" tooltip="Архітектура"/>
              </a:rPr>
              <a:t>архітектуру</a:t>
            </a:r>
            <a:r>
              <a:rPr lang="ru-RU" sz="1600" dirty="0"/>
              <a:t>, </a:t>
            </a:r>
            <a:r>
              <a:rPr lang="ru-RU" sz="1600" dirty="0" err="1">
                <a:hlinkClick r:id="rId3" tooltip="Живопис"/>
              </a:rPr>
              <a:t>живопис</a:t>
            </a:r>
            <a:r>
              <a:rPr lang="ru-RU" sz="1600" dirty="0"/>
              <a:t>, </a:t>
            </a:r>
            <a:r>
              <a:rPr lang="ru-RU" sz="1600" dirty="0">
                <a:hlinkClick r:id="rId4" tooltip="Скульптура"/>
              </a:rPr>
              <a:t>скульптуру</a:t>
            </a:r>
            <a:r>
              <a:rPr lang="ru-RU" sz="1600" dirty="0"/>
              <a:t> та </a:t>
            </a:r>
            <a:r>
              <a:rPr lang="ru-RU" sz="1600" dirty="0" err="1">
                <a:hlinkClick r:id="rId5" tooltip="Мозаїка"/>
              </a:rPr>
              <a:t>мозаїчну</a:t>
            </a:r>
            <a:r>
              <a:rPr lang="ru-RU" sz="1600" dirty="0">
                <a:hlinkClick r:id="rId5" tooltip="Мозаїка"/>
              </a:rPr>
              <a:t> роботу</a:t>
            </a:r>
            <a:r>
              <a:rPr lang="ru-RU" sz="1600" dirty="0"/>
              <a:t>. </a:t>
            </a:r>
            <a:r>
              <a:rPr lang="ru-RU" sz="1600" dirty="0" err="1"/>
              <a:t>Мистецтво</a:t>
            </a:r>
            <a:r>
              <a:rPr lang="ru-RU" sz="1600" dirty="0"/>
              <a:t> </a:t>
            </a:r>
            <a:r>
              <a:rPr lang="ru-RU" sz="1600" dirty="0" err="1"/>
              <a:t>Стародавнього</a:t>
            </a:r>
            <a:r>
              <a:rPr lang="ru-RU" sz="1600" dirty="0"/>
              <a:t> Риму з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оригінальними</a:t>
            </a:r>
            <a:r>
              <a:rPr lang="ru-RU" sz="1600" dirty="0"/>
              <a:t> й </a:t>
            </a:r>
            <a:r>
              <a:rPr lang="ru-RU" sz="1600" dirty="0" err="1"/>
              <a:t>досконалими</a:t>
            </a:r>
            <a:r>
              <a:rPr lang="ru-RU" sz="1600" dirty="0"/>
              <a:t> </a:t>
            </a:r>
            <a:r>
              <a:rPr lang="ru-RU" sz="1600" dirty="0" err="1"/>
              <a:t>пам'ятниками</a:t>
            </a:r>
            <a:r>
              <a:rPr lang="ru-RU" sz="1600" dirty="0"/>
              <a:t> </a:t>
            </a:r>
            <a:r>
              <a:rPr lang="ru-RU" sz="1600" dirty="0" err="1"/>
              <a:t>живопису</a:t>
            </a:r>
            <a:r>
              <a:rPr lang="ru-RU" sz="1600" dirty="0"/>
              <a:t>, </a:t>
            </a:r>
            <a:r>
              <a:rPr lang="ru-RU" sz="1600" dirty="0" err="1"/>
              <a:t>архітектури</a:t>
            </a:r>
            <a:r>
              <a:rPr lang="ru-RU" sz="1600" dirty="0"/>
              <a:t> і </a:t>
            </a:r>
            <a:r>
              <a:rPr lang="ru-RU" sz="1600" dirty="0" err="1"/>
              <a:t>скульптури</a:t>
            </a:r>
            <a:r>
              <a:rPr lang="ru-RU" sz="1600" dirty="0"/>
              <a:t> </a:t>
            </a:r>
            <a:r>
              <a:rPr lang="ru-RU" sz="1600" dirty="0" err="1"/>
              <a:t>належить</a:t>
            </a:r>
            <a:r>
              <a:rPr lang="ru-RU" sz="1600" dirty="0"/>
              <a:t> до </a:t>
            </a:r>
            <a:r>
              <a:rPr lang="ru-RU" sz="1600" dirty="0" err="1"/>
              <a:t>вищих</a:t>
            </a:r>
            <a:r>
              <a:rPr lang="ru-RU" sz="1600" dirty="0"/>
              <a:t> </a:t>
            </a:r>
            <a:r>
              <a:rPr lang="ru-RU" sz="1600" dirty="0" err="1"/>
              <a:t>досягнень</a:t>
            </a:r>
            <a:r>
              <a:rPr lang="ru-RU" sz="1600" dirty="0"/>
              <a:t> </a:t>
            </a:r>
            <a:r>
              <a:rPr lang="ru-RU" sz="1600" dirty="0" err="1"/>
              <a:t>світової</a:t>
            </a:r>
            <a:r>
              <a:rPr lang="ru-RU" sz="1600" dirty="0"/>
              <a:t> </a:t>
            </a:r>
            <a:r>
              <a:rPr lang="ru-RU" sz="1600" dirty="0" err="1"/>
              <a:t>культури</a:t>
            </a:r>
            <a:r>
              <a:rPr lang="ru-RU" sz="1600" dirty="0"/>
              <a:t>. </a:t>
            </a:r>
            <a:r>
              <a:rPr lang="ru-RU" sz="1600" dirty="0" err="1"/>
              <a:t>Римське</a:t>
            </a:r>
            <a:r>
              <a:rPr lang="ru-RU" sz="1600" dirty="0"/>
              <a:t> </a:t>
            </a:r>
            <a:r>
              <a:rPr lang="ru-RU" sz="1600" dirty="0" err="1"/>
              <a:t>образотворче</a:t>
            </a:r>
            <a:r>
              <a:rPr lang="ru-RU" sz="1600" dirty="0"/>
              <a:t> </a:t>
            </a:r>
            <a:r>
              <a:rPr lang="ru-RU" sz="1600" dirty="0" err="1"/>
              <a:t>мистецтво</a:t>
            </a:r>
            <a:r>
              <a:rPr lang="ru-RU" sz="1600" dirty="0"/>
              <a:t>, </a:t>
            </a:r>
            <a:r>
              <a:rPr lang="ru-RU" sz="1600" dirty="0" err="1"/>
              <a:t>подібно</a:t>
            </a:r>
            <a:r>
              <a:rPr lang="ru-RU" sz="1600" dirty="0"/>
              <a:t> до </a:t>
            </a:r>
            <a:r>
              <a:rPr lang="ru-RU" sz="1600" dirty="0" err="1"/>
              <a:t>мистецтва</a:t>
            </a:r>
            <a:r>
              <a:rPr lang="ru-RU" sz="1600" dirty="0"/>
              <a:t> </a:t>
            </a:r>
            <a:r>
              <a:rPr lang="ru-RU" sz="1600" dirty="0" err="1"/>
              <a:t>греків</a:t>
            </a:r>
            <a:r>
              <a:rPr lang="ru-RU" sz="1600" dirty="0"/>
              <a:t>, становить </a:t>
            </a:r>
            <a:r>
              <a:rPr lang="ru-RU" sz="1600" dirty="0" err="1"/>
              <a:t>невід'ємну</a:t>
            </a:r>
            <a:r>
              <a:rPr lang="ru-RU" sz="1600" dirty="0"/>
              <a:t> </a:t>
            </a:r>
            <a:r>
              <a:rPr lang="ru-RU" sz="1600" dirty="0" err="1"/>
              <a:t>частину</a:t>
            </a:r>
            <a:r>
              <a:rPr lang="ru-RU" sz="1600" dirty="0"/>
              <a:t> </a:t>
            </a:r>
            <a:r>
              <a:rPr lang="ru-RU" sz="1600" dirty="0" err="1"/>
              <a:t>художньої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/>
              <a:t>античності</a:t>
            </a:r>
            <a:r>
              <a:rPr lang="ru-RU" sz="1600" dirty="0"/>
              <a:t>. </a:t>
            </a:r>
            <a:r>
              <a:rPr lang="ru-RU" sz="1600" dirty="0" err="1"/>
              <a:t>Межі</a:t>
            </a:r>
            <a:r>
              <a:rPr lang="ru-RU" sz="1600" dirty="0"/>
              <a:t> </a:t>
            </a:r>
            <a:r>
              <a:rPr lang="ru-RU" sz="1600" dirty="0" err="1"/>
              <a:t>Римської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 і </a:t>
            </a:r>
            <a:r>
              <a:rPr lang="ru-RU" sz="1600" dirty="0" err="1"/>
              <a:t>сфери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впливу</a:t>
            </a:r>
            <a:r>
              <a:rPr lang="ru-RU" sz="1600" dirty="0"/>
              <a:t> </a:t>
            </a:r>
            <a:r>
              <a:rPr lang="ru-RU" sz="1600" dirty="0" err="1"/>
              <a:t>були</a:t>
            </a:r>
            <a:r>
              <a:rPr lang="ru-RU" sz="1600" dirty="0"/>
              <a:t> </a:t>
            </a:r>
            <a:r>
              <a:rPr lang="ru-RU" sz="1600" dirty="0" err="1"/>
              <a:t>великі</a:t>
            </a:r>
            <a:r>
              <a:rPr lang="ru-RU" sz="1600" dirty="0"/>
              <a:t>. В </a:t>
            </a:r>
            <a:r>
              <a:rPr lang="ru-RU" sz="1600" dirty="0" err="1"/>
              <a:t>орбіту</a:t>
            </a:r>
            <a:r>
              <a:rPr lang="ru-RU" sz="1600" dirty="0"/>
              <a:t> </a:t>
            </a:r>
            <a:r>
              <a:rPr lang="ru-RU" sz="1600" dirty="0" err="1"/>
              <a:t>художніх</a:t>
            </a:r>
            <a:r>
              <a:rPr lang="ru-RU" sz="1600" dirty="0"/>
              <a:t> </a:t>
            </a:r>
            <a:r>
              <a:rPr lang="ru-RU" sz="1600" dirty="0" err="1"/>
              <a:t>впливів</a:t>
            </a:r>
            <a:r>
              <a:rPr lang="ru-RU" sz="1600" dirty="0"/>
              <a:t> Риму </a:t>
            </a:r>
            <a:r>
              <a:rPr lang="ru-RU" sz="1600" dirty="0" err="1"/>
              <a:t>включалося</a:t>
            </a:r>
            <a:r>
              <a:rPr lang="ru-RU" sz="1600" dirty="0"/>
              <a:t> </a:t>
            </a:r>
            <a:r>
              <a:rPr lang="ru-RU" sz="1600" dirty="0" err="1"/>
              <a:t>безліч</a:t>
            </a:r>
            <a:r>
              <a:rPr lang="ru-RU" sz="1600" dirty="0"/>
              <a:t> </a:t>
            </a:r>
            <a:r>
              <a:rPr lang="ru-RU" sz="1600" dirty="0" err="1"/>
              <a:t>різноманітних</a:t>
            </a:r>
            <a:r>
              <a:rPr lang="ru-RU" sz="1600" dirty="0"/>
              <a:t> </a:t>
            </a:r>
            <a:r>
              <a:rPr lang="ru-RU" sz="1600" dirty="0" err="1"/>
              <a:t>народів</a:t>
            </a:r>
            <a:r>
              <a:rPr lang="ru-RU" sz="1600" dirty="0"/>
              <a:t> і племен. </a:t>
            </a:r>
            <a:r>
              <a:rPr lang="ru-RU" sz="1600" dirty="0" err="1"/>
              <a:t>Римське</a:t>
            </a:r>
            <a:r>
              <a:rPr lang="ru-RU" sz="1600" dirty="0"/>
              <a:t> </a:t>
            </a:r>
            <a:r>
              <a:rPr lang="ru-RU" sz="1600" dirty="0" err="1"/>
              <a:t>мистецтво</a:t>
            </a:r>
            <a:r>
              <a:rPr lang="ru-RU" sz="1600" dirty="0"/>
              <a:t>, </a:t>
            </a:r>
            <a:r>
              <a:rPr lang="ru-RU" sz="1600" dirty="0" err="1"/>
              <a:t>розвиваючись</a:t>
            </a:r>
            <a:r>
              <a:rPr lang="ru-RU" sz="1600" dirty="0"/>
              <a:t> в рамках </a:t>
            </a:r>
            <a:r>
              <a:rPr lang="ru-RU" sz="1600" dirty="0" err="1"/>
              <a:t>античної</a:t>
            </a:r>
            <a:r>
              <a:rPr lang="ru-RU" sz="1600" dirty="0"/>
              <a:t> </a:t>
            </a:r>
            <a:r>
              <a:rPr lang="ru-RU" sz="1600" dirty="0" err="1"/>
              <a:t>рабовласницької</a:t>
            </a:r>
            <a:r>
              <a:rPr lang="ru-RU" sz="1600" dirty="0"/>
              <a:t> </a:t>
            </a:r>
            <a:r>
              <a:rPr lang="ru-RU" sz="1600" dirty="0" err="1"/>
              <a:t>епохи</a:t>
            </a:r>
            <a:r>
              <a:rPr lang="ru-RU" sz="1600" dirty="0"/>
              <a:t>, разом з </a:t>
            </a:r>
            <a:r>
              <a:rPr lang="ru-RU" sz="1600" dirty="0" err="1"/>
              <a:t>тим</a:t>
            </a:r>
            <a:r>
              <a:rPr lang="ru-RU" sz="1600" dirty="0"/>
              <a:t> сильно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нього</a:t>
            </a:r>
            <a:r>
              <a:rPr lang="ru-RU" sz="1600" dirty="0"/>
              <a:t> </a:t>
            </a:r>
            <a:r>
              <a:rPr lang="ru-RU" sz="1600" dirty="0" err="1"/>
              <a:t>відрізнялося</a:t>
            </a:r>
            <a:r>
              <a:rPr lang="ru-RU" sz="1600" dirty="0"/>
              <a:t>. </a:t>
            </a:r>
            <a:r>
              <a:rPr lang="ru-RU" sz="1600" dirty="0" err="1"/>
              <a:t>Становлення</a:t>
            </a:r>
            <a:r>
              <a:rPr lang="ru-RU" sz="1600" dirty="0"/>
              <a:t> і </a:t>
            </a:r>
            <a:r>
              <a:rPr lang="ru-RU" sz="1600" dirty="0" err="1"/>
              <a:t>формування</a:t>
            </a:r>
            <a:r>
              <a:rPr lang="ru-RU" sz="1600" dirty="0"/>
              <a:t> </a:t>
            </a:r>
            <a:r>
              <a:rPr lang="ru-RU" sz="1600" dirty="0" err="1"/>
              <a:t>культури</a:t>
            </a:r>
            <a:r>
              <a:rPr lang="ru-RU" sz="1600" dirty="0"/>
              <a:t> римлян </a:t>
            </a:r>
            <a:r>
              <a:rPr lang="ru-RU" sz="1600" dirty="0" err="1"/>
              <a:t>відбувалося</a:t>
            </a:r>
            <a:r>
              <a:rPr lang="ru-RU" sz="1600" dirty="0"/>
              <a:t> в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історичних</a:t>
            </a:r>
            <a:r>
              <a:rPr lang="ru-RU" sz="1600" dirty="0"/>
              <a:t> </a:t>
            </a:r>
            <a:r>
              <a:rPr lang="ru-RU" sz="1600" dirty="0" err="1"/>
              <a:t>умовах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340768"/>
            <a:ext cx="345638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5400600" cy="687442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/>
              <a:t>Архітектура</a:t>
            </a:r>
            <a:endParaRPr lang="ru-RU" b="1" dirty="0"/>
          </a:p>
          <a:p>
            <a:r>
              <a:rPr lang="ru-RU" dirty="0" smtClean="0"/>
              <a:t>Потреби </a:t>
            </a:r>
            <a:r>
              <a:rPr lang="ru-RU" dirty="0" err="1"/>
              <a:t>римського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породили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споруджень</a:t>
            </a:r>
            <a:r>
              <a:rPr lang="ru-RU" dirty="0"/>
              <a:t>: </a:t>
            </a:r>
            <a:r>
              <a:rPr lang="ru-RU" dirty="0" err="1"/>
              <a:t>амфітеатри</a:t>
            </a:r>
            <a:r>
              <a:rPr lang="ru-RU" dirty="0"/>
              <a:t>, </a:t>
            </a:r>
            <a:r>
              <a:rPr lang="ru-RU" dirty="0" err="1"/>
              <a:t>терми</a:t>
            </a:r>
            <a:r>
              <a:rPr lang="ru-RU" dirty="0"/>
              <a:t>, </a:t>
            </a:r>
            <a:r>
              <a:rPr lang="ru-RU" dirty="0" err="1"/>
              <a:t>тріумфальні</a:t>
            </a:r>
            <a:r>
              <a:rPr lang="ru-RU" dirty="0"/>
              <a:t> арки, акведуки й </a:t>
            </a:r>
            <a:r>
              <a:rPr lang="ru-RU" dirty="0" err="1"/>
              <a:t>ін</a:t>
            </a:r>
            <a:r>
              <a:rPr lang="ru-RU" dirty="0"/>
              <a:t>. На </a:t>
            </a:r>
            <a:r>
              <a:rPr lang="ru-RU" dirty="0" err="1"/>
              <a:t>римському</a:t>
            </a:r>
            <a:r>
              <a:rPr lang="ru-RU" dirty="0"/>
              <a:t> </a:t>
            </a:r>
            <a:r>
              <a:rPr lang="ru-RU" dirty="0" err="1"/>
              <a:t>ґрунті</a:t>
            </a:r>
            <a:r>
              <a:rPr lang="ru-RU" dirty="0"/>
              <a:t> одержали </a:t>
            </a:r>
            <a:r>
              <a:rPr lang="ru-RU" dirty="0" err="1"/>
              <a:t>нове</a:t>
            </a:r>
            <a:r>
              <a:rPr lang="ru-RU" dirty="0"/>
              <a:t> </a:t>
            </a:r>
            <a:r>
              <a:rPr lang="ru-RU" dirty="0" err="1"/>
              <a:t>архітектурне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палаци</a:t>
            </a:r>
            <a:r>
              <a:rPr lang="ru-RU" dirty="0"/>
              <a:t>, особняки, </a:t>
            </a:r>
            <a:r>
              <a:rPr lang="ru-RU" dirty="0" err="1"/>
              <a:t>вілли</a:t>
            </a:r>
            <a:r>
              <a:rPr lang="ru-RU" dirty="0"/>
              <a:t>, </a:t>
            </a:r>
            <a:r>
              <a:rPr lang="ru-RU" dirty="0" err="1"/>
              <a:t>театри</a:t>
            </a:r>
            <a:r>
              <a:rPr lang="ru-RU" dirty="0"/>
              <a:t>, </a:t>
            </a:r>
            <a:r>
              <a:rPr lang="ru-RU" dirty="0" err="1"/>
              <a:t>храми</a:t>
            </a:r>
            <a:r>
              <a:rPr lang="ru-RU" dirty="0"/>
              <a:t>, мости, </a:t>
            </a:r>
            <a:r>
              <a:rPr lang="ru-RU" dirty="0" err="1"/>
              <a:t>надгробні</a:t>
            </a:r>
            <a:r>
              <a:rPr lang="ru-RU" dirty="0"/>
              <a:t> </a:t>
            </a:r>
            <a:r>
              <a:rPr lang="ru-RU" dirty="0" err="1"/>
              <a:t>пам'ятники</a:t>
            </a:r>
            <a:r>
              <a:rPr lang="ru-RU" dirty="0"/>
              <a:t>. </a:t>
            </a:r>
            <a:r>
              <a:rPr lang="ru-RU" dirty="0" err="1"/>
              <a:t>Раціоналізм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римської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, </a:t>
            </a:r>
            <a:r>
              <a:rPr lang="ru-RU" dirty="0" err="1"/>
              <a:t>виявлявся</a:t>
            </a:r>
            <a:r>
              <a:rPr lang="ru-RU" dirty="0"/>
              <a:t> в </a:t>
            </a:r>
            <a:r>
              <a:rPr lang="ru-RU" dirty="0" err="1"/>
              <a:t>просторовому</a:t>
            </a:r>
            <a:r>
              <a:rPr lang="ru-RU" dirty="0"/>
              <a:t> </a:t>
            </a:r>
            <a:r>
              <a:rPr lang="ru-RU" dirty="0" err="1"/>
              <a:t>розмасі</a:t>
            </a:r>
            <a:r>
              <a:rPr lang="ru-RU" dirty="0"/>
              <a:t>, </a:t>
            </a:r>
            <a:r>
              <a:rPr lang="ru-RU" dirty="0" err="1"/>
              <a:t>конструктивній</a:t>
            </a:r>
            <a:r>
              <a:rPr lang="ru-RU" dirty="0"/>
              <a:t> </a:t>
            </a:r>
            <a:r>
              <a:rPr lang="ru-RU" dirty="0" err="1"/>
              <a:t>логіці</a:t>
            </a:r>
            <a:r>
              <a:rPr lang="ru-RU" dirty="0"/>
              <a:t> і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гігантських</a:t>
            </a:r>
            <a:r>
              <a:rPr lang="ru-RU" dirty="0"/>
              <a:t> </a:t>
            </a:r>
            <a:r>
              <a:rPr lang="ru-RU" dirty="0" err="1"/>
              <a:t>архітектурних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, </a:t>
            </a:r>
            <a:r>
              <a:rPr lang="ru-RU" dirty="0" err="1"/>
              <a:t>строгій</a:t>
            </a:r>
            <a:r>
              <a:rPr lang="ru-RU" dirty="0"/>
              <a:t> </a:t>
            </a:r>
            <a:r>
              <a:rPr lang="ru-RU" dirty="0" err="1"/>
              <a:t>симетрії</a:t>
            </a:r>
            <a:r>
              <a:rPr lang="ru-RU" dirty="0"/>
              <a:t> і </a:t>
            </a:r>
            <a:r>
              <a:rPr lang="ru-RU" dirty="0" err="1"/>
              <a:t>чіткості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римське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виробляло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найбільші</a:t>
            </a:r>
            <a:r>
              <a:rPr lang="ru-RU" dirty="0"/>
              <a:t> </a:t>
            </a:r>
            <a:r>
              <a:rPr lang="ru-RU" dirty="0" err="1"/>
              <a:t>інновації</a:t>
            </a:r>
            <a:r>
              <a:rPr lang="ru-RU" dirty="0"/>
              <a:t>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Римська</a:t>
            </a:r>
            <a:r>
              <a:rPr lang="ru-RU" dirty="0"/>
              <a:t> </a:t>
            </a:r>
            <a:r>
              <a:rPr lang="ru-RU" dirty="0" err="1"/>
              <a:t>імперія</a:t>
            </a:r>
            <a:r>
              <a:rPr lang="ru-RU" dirty="0"/>
              <a:t> </a:t>
            </a:r>
            <a:r>
              <a:rPr lang="ru-RU" dirty="0" err="1"/>
              <a:t>поширювалася</a:t>
            </a:r>
            <a:r>
              <a:rPr lang="ru-RU" dirty="0"/>
              <a:t> на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і включала в себе так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урбанізованих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, </a:t>
            </a:r>
            <a:r>
              <a:rPr lang="ru-RU" dirty="0" err="1"/>
              <a:t>римські</a:t>
            </a:r>
            <a:r>
              <a:rPr lang="ru-RU" dirty="0"/>
              <a:t> </a:t>
            </a:r>
            <a:r>
              <a:rPr lang="ru-RU" dirty="0" err="1"/>
              <a:t>інженери</a:t>
            </a:r>
            <a:r>
              <a:rPr lang="ru-RU" dirty="0"/>
              <a:t> </a:t>
            </a:r>
            <a:r>
              <a:rPr lang="ru-RU" dirty="0" err="1"/>
              <a:t>розробили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у великих масштабах,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бетону. </a:t>
            </a:r>
            <a:r>
              <a:rPr lang="ru-RU" dirty="0" err="1"/>
              <a:t>Масивні</a:t>
            </a:r>
            <a:r>
              <a:rPr lang="ru-RU" dirty="0"/>
              <a:t> </a:t>
            </a:r>
            <a:r>
              <a:rPr lang="ru-RU" dirty="0" err="1"/>
              <a:t>будівлі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як Пантеон і </a:t>
            </a:r>
            <a:r>
              <a:rPr lang="ru-RU" dirty="0" err="1"/>
              <a:t>Колізей</a:t>
            </a:r>
            <a:r>
              <a:rPr lang="ru-RU" dirty="0"/>
              <a:t>, </a:t>
            </a:r>
            <a:r>
              <a:rPr lang="ru-RU" dirty="0" err="1"/>
              <a:t>ніколи</a:t>
            </a:r>
            <a:r>
              <a:rPr lang="ru-RU" dirty="0"/>
              <a:t> не могли бути </a:t>
            </a:r>
            <a:r>
              <a:rPr lang="ru-RU" dirty="0" err="1"/>
              <a:t>побудовані</a:t>
            </a:r>
            <a:r>
              <a:rPr lang="ru-RU" dirty="0"/>
              <a:t> з </a:t>
            </a:r>
            <a:r>
              <a:rPr lang="ru-RU" dirty="0" err="1"/>
              <a:t>попередніми</a:t>
            </a:r>
            <a:r>
              <a:rPr lang="ru-RU" dirty="0"/>
              <a:t> </a:t>
            </a:r>
            <a:r>
              <a:rPr lang="ru-RU" dirty="0" err="1"/>
              <a:t>матеріалами</a:t>
            </a:r>
            <a:r>
              <a:rPr lang="ru-RU" dirty="0"/>
              <a:t> і методами. </a:t>
            </a:r>
            <a:r>
              <a:rPr lang="ru-RU" dirty="0" err="1"/>
              <a:t>Хоча</a:t>
            </a:r>
            <a:r>
              <a:rPr lang="ru-RU" dirty="0"/>
              <a:t> бетон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винайдений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тому на </a:t>
            </a:r>
            <a:r>
              <a:rPr lang="ru-RU" dirty="0" err="1"/>
              <a:t>Близькому</a:t>
            </a:r>
            <a:r>
              <a:rPr lang="ru-RU" dirty="0"/>
              <a:t> </a:t>
            </a:r>
            <a:r>
              <a:rPr lang="ru-RU" dirty="0" err="1"/>
              <a:t>Сході</a:t>
            </a:r>
            <a:r>
              <a:rPr lang="ru-RU" dirty="0"/>
              <a:t>, </a:t>
            </a:r>
            <a:r>
              <a:rPr lang="ru-RU" dirty="0" err="1"/>
              <a:t>римляни</a:t>
            </a:r>
            <a:r>
              <a:rPr lang="ru-RU" dirty="0"/>
              <a:t> </a:t>
            </a:r>
            <a:r>
              <a:rPr lang="ru-RU" dirty="0" err="1"/>
              <a:t>розширили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укріплень</a:t>
            </a:r>
            <a:r>
              <a:rPr lang="ru-RU" dirty="0"/>
              <a:t> до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вражаючих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 і </a:t>
            </a:r>
            <a:r>
              <a:rPr lang="ru-RU" dirty="0" err="1"/>
              <a:t>пам'ятників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силу </a:t>
            </a:r>
            <a:r>
              <a:rPr lang="ru-RU" dirty="0" err="1"/>
              <a:t>матеріалу</a:t>
            </a:r>
            <a:r>
              <a:rPr lang="ru-RU" dirty="0"/>
              <a:t> і </a:t>
            </a:r>
            <a:r>
              <a:rPr lang="ru-RU" dirty="0" err="1"/>
              <a:t>низьку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8800"/>
            <a:ext cx="2808312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5148064" cy="633670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Стінопис</a:t>
            </a:r>
            <a:endParaRPr lang="ru-RU" b="1" dirty="0"/>
          </a:p>
          <a:p>
            <a:r>
              <a:rPr lang="ru-RU" dirty="0" smtClean="0"/>
              <a:t>У </a:t>
            </a:r>
            <a:r>
              <a:rPr lang="ru-RU" dirty="0" err="1"/>
              <a:t>римській</a:t>
            </a:r>
            <a:r>
              <a:rPr lang="ru-RU" dirty="0"/>
              <a:t> </a:t>
            </a:r>
            <a:r>
              <a:rPr lang="ru-RU" dirty="0" err="1"/>
              <a:t>архітектурі</a:t>
            </a:r>
            <a:r>
              <a:rPr lang="ru-RU" dirty="0"/>
              <a:t> </a:t>
            </a:r>
            <a:r>
              <a:rPr lang="ru-RU" dirty="0" err="1"/>
              <a:t>стіна</a:t>
            </a:r>
            <a:r>
              <a:rPr lang="ru-RU" dirty="0"/>
              <a:t> </a:t>
            </a:r>
            <a:r>
              <a:rPr lang="ru-RU" dirty="0" err="1"/>
              <a:t>грає</a:t>
            </a:r>
            <a:r>
              <a:rPr lang="ru-RU" dirty="0"/>
              <a:t> роль </a:t>
            </a:r>
            <a:r>
              <a:rPr lang="ru-RU" dirty="0" err="1"/>
              <a:t>розподілювача</a:t>
            </a:r>
            <a:r>
              <a:rPr lang="ru-RU" dirty="0"/>
              <a:t> простору, </a:t>
            </a:r>
            <a:r>
              <a:rPr lang="ru-RU" dirty="0" err="1"/>
              <a:t>крім</a:t>
            </a:r>
            <a:r>
              <a:rPr lang="ru-RU" dirty="0"/>
              <a:t> того, вона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на </a:t>
            </a:r>
            <a:r>
              <a:rPr lang="ru-RU" dirty="0" err="1"/>
              <a:t>повітряне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перед нею. </a:t>
            </a:r>
            <a:r>
              <a:rPr lang="ru-RU" dirty="0" err="1"/>
              <a:t>Аналогічно</a:t>
            </a:r>
            <a:r>
              <a:rPr lang="ru-RU" dirty="0"/>
              <a:t> дно </a:t>
            </a:r>
            <a:r>
              <a:rPr lang="ru-RU" dirty="0" err="1"/>
              <a:t>басейну</a:t>
            </a:r>
            <a:r>
              <a:rPr lang="ru-RU" dirty="0"/>
              <a:t> </a:t>
            </a:r>
            <a:r>
              <a:rPr lang="ru-RU" dirty="0" err="1"/>
              <a:t>обумовлює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водної</a:t>
            </a:r>
            <a:r>
              <a:rPr lang="ru-RU" dirty="0"/>
              <a:t> </a:t>
            </a:r>
            <a:r>
              <a:rPr lang="ru-RU" dirty="0" err="1"/>
              <a:t>гладі</a:t>
            </a:r>
            <a:r>
              <a:rPr lang="ru-RU" dirty="0"/>
              <a:t>. </a:t>
            </a:r>
            <a:r>
              <a:rPr lang="ru-RU" dirty="0" err="1"/>
              <a:t>Стіна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не </a:t>
            </a:r>
            <a:r>
              <a:rPr lang="ru-RU" dirty="0" err="1"/>
              <a:t>твердинею</a:t>
            </a:r>
            <a:r>
              <a:rPr lang="ru-RU" dirty="0"/>
              <a:t>, а простором з </a:t>
            </a:r>
            <a:r>
              <a:rPr lang="ru-RU" dirty="0" err="1"/>
              <a:t>уявною</a:t>
            </a:r>
            <a:r>
              <a:rPr lang="ru-RU" dirty="0"/>
              <a:t> </a:t>
            </a:r>
            <a:r>
              <a:rPr lang="ru-RU" dirty="0" err="1"/>
              <a:t>глибиною</a:t>
            </a:r>
            <a:r>
              <a:rPr lang="ru-RU" dirty="0"/>
              <a:t>, тому служила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, </a:t>
            </a:r>
            <a:r>
              <a:rPr lang="ru-RU" dirty="0" err="1"/>
              <a:t>історії</a:t>
            </a:r>
            <a:r>
              <a:rPr lang="ru-RU" dirty="0"/>
              <a:t>, </a:t>
            </a:r>
            <a:r>
              <a:rPr lang="ru-RU" dirty="0" err="1"/>
              <a:t>міфів</a:t>
            </a:r>
            <a:r>
              <a:rPr lang="ru-RU" dirty="0"/>
              <a:t>,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ніби</a:t>
            </a:r>
            <a:r>
              <a:rPr lang="ru-RU" dirty="0"/>
              <a:t> «</a:t>
            </a:r>
            <a:r>
              <a:rPr lang="ru-RU" dirty="0" err="1"/>
              <a:t>екраном</a:t>
            </a:r>
            <a:r>
              <a:rPr lang="ru-RU" dirty="0"/>
              <a:t> для </a:t>
            </a:r>
            <a:r>
              <a:rPr lang="ru-RU" dirty="0" err="1"/>
              <a:t>проектування</a:t>
            </a:r>
            <a:r>
              <a:rPr lang="ru-RU" dirty="0"/>
              <a:t>». </a:t>
            </a:r>
            <a:r>
              <a:rPr lang="ru-RU" dirty="0" err="1"/>
              <a:t>Типовий</a:t>
            </a:r>
            <a:r>
              <a:rPr lang="ru-RU" dirty="0"/>
              <a:t> приклад — </a:t>
            </a:r>
            <a:r>
              <a:rPr lang="ru-RU" dirty="0" err="1">
                <a:hlinkClick r:id="rId2" tooltip="Вівтар Миру (ще не написана)"/>
              </a:rPr>
              <a:t>Вівтар</a:t>
            </a:r>
            <a:r>
              <a:rPr lang="ru-RU" dirty="0">
                <a:hlinkClick r:id="rId2" tooltip="Вівтар Миру (ще не написана)"/>
              </a:rPr>
              <a:t> Миру</a:t>
            </a:r>
            <a:r>
              <a:rPr lang="ru-RU" dirty="0"/>
              <a:t>, </a:t>
            </a:r>
            <a:r>
              <a:rPr lang="ru-RU" dirty="0" err="1"/>
              <a:t>побудований</a:t>
            </a:r>
            <a:r>
              <a:rPr lang="ru-RU" dirty="0"/>
              <a:t> при </a:t>
            </a:r>
            <a:r>
              <a:rPr lang="ru-RU" dirty="0" err="1"/>
              <a:t>Августі</a:t>
            </a:r>
            <a:r>
              <a:rPr lang="ru-RU" dirty="0"/>
              <a:t>. На </a:t>
            </a:r>
            <a:r>
              <a:rPr lang="ru-RU" dirty="0" err="1"/>
              <a:t>його</a:t>
            </a:r>
            <a:r>
              <a:rPr lang="ru-RU" dirty="0"/>
              <a:t> 4 сторонах — </a:t>
            </a:r>
            <a:r>
              <a:rPr lang="ru-RU" dirty="0" err="1"/>
              <a:t>рельєфи</a:t>
            </a:r>
            <a:r>
              <a:rPr lang="ru-RU" dirty="0"/>
              <a:t> з </a:t>
            </a:r>
            <a:r>
              <a:rPr lang="ru-RU" dirty="0" err="1"/>
              <a:t>рослинними</a:t>
            </a:r>
            <a:r>
              <a:rPr lang="ru-RU" dirty="0"/>
              <a:t> орнаментами, </a:t>
            </a:r>
            <a:r>
              <a:rPr lang="ru-RU" dirty="0" err="1"/>
              <a:t>фігурами</a:t>
            </a:r>
            <a:r>
              <a:rPr lang="ru-RU" dirty="0"/>
              <a:t>. </a:t>
            </a:r>
            <a:r>
              <a:rPr lang="ru-RU" dirty="0" err="1"/>
              <a:t>Виступаючі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барельєфа</a:t>
            </a:r>
            <a:r>
              <a:rPr lang="ru-RU" dirty="0"/>
              <a:t> </a:t>
            </a:r>
            <a:r>
              <a:rPr lang="ru-RU" dirty="0" err="1"/>
              <a:t>взаємодіють</a:t>
            </a:r>
            <a:r>
              <a:rPr lang="ru-RU" dirty="0"/>
              <a:t> з простором, </a:t>
            </a:r>
            <a:r>
              <a:rPr lang="ru-RU" dirty="0" err="1"/>
              <a:t>світлом</a:t>
            </a:r>
            <a:r>
              <a:rPr lang="ru-RU" dirty="0"/>
              <a:t>, </a:t>
            </a:r>
            <a:r>
              <a:rPr lang="ru-RU" dirty="0" err="1"/>
              <a:t>повітрям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шари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ілюзорного</a:t>
            </a:r>
            <a:r>
              <a:rPr lang="ru-RU" dirty="0"/>
              <a:t>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площини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уявної</a:t>
            </a:r>
            <a:r>
              <a:rPr lang="ru-RU" dirty="0"/>
              <a:t> </a:t>
            </a:r>
            <a:r>
              <a:rPr lang="ru-RU" dirty="0" err="1"/>
              <a:t>глибини</a:t>
            </a:r>
            <a:r>
              <a:rPr lang="ru-RU" dirty="0"/>
              <a:t>. </a:t>
            </a:r>
            <a:r>
              <a:rPr lang="ru-RU" dirty="0" err="1"/>
              <a:t>Площина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«</a:t>
            </a:r>
            <a:r>
              <a:rPr lang="ru-RU" dirty="0" err="1"/>
              <a:t>сполучною</a:t>
            </a:r>
            <a:r>
              <a:rPr lang="ru-RU" dirty="0"/>
              <a:t> мембраною»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природним</a:t>
            </a:r>
            <a:r>
              <a:rPr lang="ru-RU" dirty="0"/>
              <a:t> і </a:t>
            </a:r>
            <a:r>
              <a:rPr lang="ru-RU" dirty="0" err="1"/>
              <a:t>уявним</a:t>
            </a:r>
            <a:r>
              <a:rPr lang="ru-RU" dirty="0"/>
              <a:t> просторами.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3888432" cy="327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815" y="116632"/>
            <a:ext cx="5491336" cy="652534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Скульптура</a:t>
            </a:r>
          </a:p>
          <a:p>
            <a:r>
              <a:rPr lang="ru-RU" dirty="0"/>
              <a:t>За </a:t>
            </a:r>
            <a:r>
              <a:rPr lang="ru-RU" dirty="0" err="1"/>
              <a:t>переказами</a:t>
            </a:r>
            <a:r>
              <a:rPr lang="ru-RU" dirty="0"/>
              <a:t>,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скульптури</a:t>
            </a:r>
            <a:r>
              <a:rPr lang="ru-RU" dirty="0"/>
              <a:t> у </a:t>
            </a:r>
            <a:r>
              <a:rPr lang="ru-RU" dirty="0" err="1"/>
              <a:t>Стародавньому</a:t>
            </a:r>
            <a:r>
              <a:rPr lang="ru-RU" dirty="0"/>
              <a:t> </a:t>
            </a:r>
            <a:r>
              <a:rPr lang="ru-RU" dirty="0" err="1"/>
              <a:t>Римі</a:t>
            </a:r>
            <a:r>
              <a:rPr lang="ru-RU" dirty="0"/>
              <a:t> </a:t>
            </a:r>
            <a:r>
              <a:rPr lang="ru-RU" dirty="0" err="1"/>
              <a:t>з'явилися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за </a:t>
            </a:r>
            <a:r>
              <a:rPr lang="ru-RU" dirty="0" err="1"/>
              <a:t>часів</a:t>
            </a:r>
            <a:r>
              <a:rPr lang="ru-RU" dirty="0"/>
              <a:t> </a:t>
            </a:r>
            <a:r>
              <a:rPr lang="ru-RU" dirty="0" err="1"/>
              <a:t>царювання</a:t>
            </a:r>
            <a:r>
              <a:rPr lang="ru-RU" dirty="0"/>
              <a:t> </a:t>
            </a:r>
            <a:r>
              <a:rPr lang="ru-RU" dirty="0" err="1"/>
              <a:t>Тарквінія</a:t>
            </a:r>
            <a:r>
              <a:rPr lang="ru-RU" dirty="0"/>
              <a:t> Гордого. </a:t>
            </a:r>
            <a:r>
              <a:rPr lang="ru-RU" dirty="0" err="1"/>
              <a:t>Матеріалом</a:t>
            </a:r>
            <a:r>
              <a:rPr lang="ru-RU" dirty="0"/>
              <a:t> для них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глина.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глиняні</a:t>
            </a:r>
            <a:r>
              <a:rPr lang="ru-RU" dirty="0"/>
              <a:t> </a:t>
            </a:r>
            <a:r>
              <a:rPr lang="ru-RU" dirty="0" err="1"/>
              <a:t>скульптури</a:t>
            </a:r>
            <a:r>
              <a:rPr lang="ru-RU" dirty="0"/>
              <a:t> </a:t>
            </a:r>
            <a:r>
              <a:rPr lang="ru-RU" dirty="0" err="1"/>
              <a:t>прикрашали</a:t>
            </a:r>
            <a:r>
              <a:rPr lang="ru-RU" dirty="0"/>
              <a:t> </a:t>
            </a:r>
            <a:r>
              <a:rPr lang="ru-RU" dirty="0" err="1"/>
              <a:t>дах</a:t>
            </a:r>
            <a:r>
              <a:rPr lang="ru-RU" dirty="0"/>
              <a:t> храму </a:t>
            </a:r>
            <a:r>
              <a:rPr lang="ru-RU" dirty="0" err="1"/>
              <a:t>Юпітера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збудований</a:t>
            </a:r>
            <a:r>
              <a:rPr lang="ru-RU" dirty="0"/>
              <a:t> на </a:t>
            </a:r>
            <a:r>
              <a:rPr lang="ru-RU" dirty="0" err="1"/>
              <a:t>Капітолійському</a:t>
            </a:r>
            <a:r>
              <a:rPr lang="ru-RU" dirty="0"/>
              <a:t> </a:t>
            </a:r>
            <a:r>
              <a:rPr lang="ru-RU" dirty="0" err="1"/>
              <a:t>пагорбі</a:t>
            </a:r>
            <a:r>
              <a:rPr lang="ru-RU" dirty="0"/>
              <a:t>. Бронзу </a:t>
            </a:r>
            <a:r>
              <a:rPr lang="ru-RU" dirty="0" err="1"/>
              <a:t>римляни</a:t>
            </a:r>
            <a:r>
              <a:rPr lang="ru-RU" dirty="0"/>
              <a:t> почали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греки.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сталося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en-US" dirty="0"/>
              <a:t>V </a:t>
            </a:r>
            <a:r>
              <a:rPr lang="ru-RU" dirty="0"/>
              <a:t>ст. до н. е.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найдавніших</a:t>
            </a:r>
            <a:r>
              <a:rPr lang="ru-RU" dirty="0"/>
              <a:t> </a:t>
            </a:r>
            <a:r>
              <a:rPr lang="ru-RU" dirty="0" err="1"/>
              <a:t>бронзових</a:t>
            </a:r>
            <a:r>
              <a:rPr lang="ru-RU" dirty="0"/>
              <a:t> скульптур </a:t>
            </a:r>
            <a:r>
              <a:rPr lang="ru-RU" dirty="0" err="1"/>
              <a:t>була</a:t>
            </a:r>
            <a:r>
              <a:rPr lang="ru-RU" dirty="0"/>
              <a:t> статуя </a:t>
            </a:r>
            <a:r>
              <a:rPr lang="ru-RU" dirty="0" err="1"/>
              <a:t>богині</a:t>
            </a:r>
            <a:r>
              <a:rPr lang="ru-RU" dirty="0"/>
              <a:t> </a:t>
            </a:r>
            <a:r>
              <a:rPr lang="ru-RU" dirty="0" err="1"/>
              <a:t>плодючості</a:t>
            </a:r>
            <a:r>
              <a:rPr lang="ru-RU" dirty="0"/>
              <a:t> </a:t>
            </a:r>
            <a:r>
              <a:rPr lang="ru-RU" dirty="0" err="1"/>
              <a:t>Церери</a:t>
            </a:r>
            <a:r>
              <a:rPr lang="ru-RU" dirty="0"/>
              <a:t>. У </a:t>
            </a:r>
            <a:r>
              <a:rPr lang="en-US" dirty="0"/>
              <a:t>V—IV </a:t>
            </a:r>
            <a:r>
              <a:rPr lang="ru-RU" dirty="0"/>
              <a:t>ст. до н. е. в </a:t>
            </a:r>
            <a:r>
              <a:rPr lang="ru-RU" dirty="0" err="1"/>
              <a:t>Давньому</a:t>
            </a:r>
            <a:r>
              <a:rPr lang="ru-RU" dirty="0"/>
              <a:t> </a:t>
            </a:r>
            <a:r>
              <a:rPr lang="ru-RU" dirty="0" err="1"/>
              <a:t>Римі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скульптурні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богів</a:t>
            </a:r>
            <a:r>
              <a:rPr lang="ru-RU" dirty="0"/>
              <a:t>, але й </a:t>
            </a:r>
            <a:r>
              <a:rPr lang="ru-RU" dirty="0" err="1"/>
              <a:t>знаних</a:t>
            </a:r>
            <a:r>
              <a:rPr lang="ru-RU" dirty="0"/>
              <a:t> вельмож — </a:t>
            </a:r>
            <a:r>
              <a:rPr lang="ru-RU" dirty="0" err="1"/>
              <a:t>сенаторів</a:t>
            </a:r>
            <a:r>
              <a:rPr lang="ru-RU" dirty="0"/>
              <a:t>, </a:t>
            </a:r>
            <a:r>
              <a:rPr lang="ru-RU" dirty="0" err="1"/>
              <a:t>консулів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предків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розміщувалися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законом на </a:t>
            </a:r>
            <a:r>
              <a:rPr lang="ru-RU" dirty="0" err="1"/>
              <a:t>Форумі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268760"/>
            <a:ext cx="3384376" cy="420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0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5940152" cy="68580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/>
              <a:t>Живопис</a:t>
            </a:r>
            <a:endParaRPr lang="ru-RU" b="1" dirty="0"/>
          </a:p>
          <a:p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 про </a:t>
            </a:r>
            <a:r>
              <a:rPr lang="ru-RU" dirty="0" err="1"/>
              <a:t>давньоримських</a:t>
            </a:r>
            <a:r>
              <a:rPr lang="ru-RU" dirty="0"/>
              <a:t> скульптуру і </a:t>
            </a:r>
            <a:r>
              <a:rPr lang="ru-RU" dirty="0" err="1"/>
              <a:t>архітектуру</a:t>
            </a:r>
            <a:r>
              <a:rPr lang="ru-RU" dirty="0"/>
              <a:t>,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з </a:t>
            </a:r>
            <a:r>
              <a:rPr lang="ru-RU" dirty="0" err="1"/>
              <a:t>живопису</a:t>
            </a:r>
            <a:r>
              <a:rPr lang="ru-RU" dirty="0"/>
              <a:t> </a:t>
            </a:r>
            <a:r>
              <a:rPr lang="ru-RU" dirty="0" err="1"/>
              <a:t>Стародавнього</a:t>
            </a:r>
            <a:r>
              <a:rPr lang="ru-RU" dirty="0"/>
              <a:t> Риму </a:t>
            </a:r>
            <a:r>
              <a:rPr lang="ru-RU" dirty="0" err="1"/>
              <a:t>нескінченно</a:t>
            </a:r>
            <a:r>
              <a:rPr lang="ru-RU" dirty="0"/>
              <a:t> </a:t>
            </a:r>
            <a:r>
              <a:rPr lang="ru-RU" dirty="0" err="1"/>
              <a:t>малі</a:t>
            </a:r>
            <a:r>
              <a:rPr lang="ru-RU" dirty="0"/>
              <a:t>.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дійшовші</a:t>
            </a:r>
            <a:r>
              <a:rPr lang="ru-RU" dirty="0"/>
              <a:t> до нас твори належать до жанру </a:t>
            </a:r>
            <a:r>
              <a:rPr lang="ru-RU" dirty="0" err="1"/>
              <a:t>настінного</a:t>
            </a:r>
            <a:r>
              <a:rPr lang="ru-RU" dirty="0"/>
              <a:t> </a:t>
            </a:r>
            <a:r>
              <a:rPr lang="ru-RU" dirty="0" err="1"/>
              <a:t>розпису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переважна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при </a:t>
            </a:r>
            <a:r>
              <a:rPr lang="ru-RU" dirty="0" err="1"/>
              <a:t>розкопках</a:t>
            </a:r>
            <a:r>
              <a:rPr lang="ru-RU" dirty="0"/>
              <a:t> </a:t>
            </a:r>
            <a:r>
              <a:rPr lang="ru-RU" dirty="0" err="1"/>
              <a:t>Помпеї</a:t>
            </a:r>
            <a:r>
              <a:rPr lang="ru-RU" dirty="0"/>
              <a:t>, Геркуланума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поселень</a:t>
            </a:r>
            <a:r>
              <a:rPr lang="ru-RU" dirty="0"/>
              <a:t>, </a:t>
            </a:r>
            <a:r>
              <a:rPr lang="ru-RU" dirty="0" err="1"/>
              <a:t>загиблих</a:t>
            </a:r>
            <a:r>
              <a:rPr lang="ru-RU" dirty="0"/>
              <a:t> при </a:t>
            </a:r>
            <a:r>
              <a:rPr lang="ru-RU" dirty="0" err="1"/>
              <a:t>виверженні</a:t>
            </a:r>
            <a:r>
              <a:rPr lang="ru-RU" dirty="0"/>
              <a:t> </a:t>
            </a:r>
            <a:r>
              <a:rPr lang="ru-RU" dirty="0" err="1"/>
              <a:t>Везувію</a:t>
            </a:r>
            <a:r>
              <a:rPr lang="ru-RU" dirty="0"/>
              <a:t> в 79 р. н. е..,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знайдені</a:t>
            </a:r>
            <a:r>
              <a:rPr lang="ru-RU" dirty="0"/>
              <a:t> в </a:t>
            </a:r>
            <a:r>
              <a:rPr lang="ru-RU" dirty="0" err="1"/>
              <a:t>Римі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околицях</a:t>
            </a:r>
            <a:r>
              <a:rPr lang="ru-RU" dirty="0"/>
              <a:t>. Вони належать до </a:t>
            </a:r>
            <a:r>
              <a:rPr lang="ru-RU" dirty="0" err="1"/>
              <a:t>вузького</a:t>
            </a:r>
            <a:r>
              <a:rPr lang="ru-RU" dirty="0"/>
              <a:t> </a:t>
            </a:r>
            <a:r>
              <a:rPr lang="ru-RU" dirty="0" err="1"/>
              <a:t>проміжку</a:t>
            </a:r>
            <a:r>
              <a:rPr lang="ru-RU" dirty="0"/>
              <a:t> часу, </a:t>
            </a:r>
            <a:r>
              <a:rPr lang="ru-RU" dirty="0" err="1"/>
              <a:t>тривалістю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століть</a:t>
            </a:r>
            <a:r>
              <a:rPr lang="ru-RU" dirty="0"/>
              <a:t>. </a:t>
            </a:r>
            <a:r>
              <a:rPr lang="ru-RU" dirty="0" err="1"/>
              <a:t>Ніхто</a:t>
            </a:r>
            <a:r>
              <a:rPr lang="ru-RU" dirty="0"/>
              <a:t> не стане </a:t>
            </a:r>
            <a:r>
              <a:rPr lang="ru-RU" dirty="0" err="1"/>
              <a:t>заперечувати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, коли </a:t>
            </a:r>
            <a:r>
              <a:rPr lang="ru-RU" dirty="0" err="1"/>
              <a:t>копіювалися</a:t>
            </a:r>
            <a:r>
              <a:rPr lang="ru-RU" dirty="0"/>
              <a:t> </a:t>
            </a:r>
            <a:r>
              <a:rPr lang="ru-RU" dirty="0" err="1"/>
              <a:t>грецькі</a:t>
            </a:r>
            <a:r>
              <a:rPr lang="ru-RU" dirty="0"/>
              <a:t> </a:t>
            </a:r>
            <a:r>
              <a:rPr lang="ru-RU" dirty="0" err="1"/>
              <a:t>зразки</a:t>
            </a:r>
            <a:r>
              <a:rPr lang="ru-RU" dirty="0"/>
              <a:t>, </a:t>
            </a:r>
            <a:r>
              <a:rPr lang="ru-RU" dirty="0" err="1"/>
              <a:t>ввозилися</a:t>
            </a:r>
            <a:r>
              <a:rPr lang="ru-RU" dirty="0"/>
              <a:t> </a:t>
            </a:r>
            <a:r>
              <a:rPr lang="ru-RU" dirty="0" err="1"/>
              <a:t>грецькі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і </a:t>
            </a:r>
            <a:r>
              <a:rPr lang="ru-RU" dirty="0" err="1"/>
              <a:t>приїжджали</a:t>
            </a:r>
            <a:r>
              <a:rPr lang="ru-RU" dirty="0"/>
              <a:t> </a:t>
            </a:r>
            <a:r>
              <a:rPr lang="ru-RU" dirty="0" err="1"/>
              <a:t>грецькі</a:t>
            </a:r>
            <a:r>
              <a:rPr lang="ru-RU" dirty="0"/>
              <a:t> </a:t>
            </a:r>
            <a:r>
              <a:rPr lang="ru-RU" dirty="0" err="1"/>
              <a:t>майстри</a:t>
            </a:r>
            <a:r>
              <a:rPr lang="ru-RU" dirty="0"/>
              <a:t>. </a:t>
            </a:r>
            <a:r>
              <a:rPr lang="ru-RU" dirty="0" err="1"/>
              <a:t>Живопис</a:t>
            </a:r>
            <a:r>
              <a:rPr lang="ru-RU" dirty="0"/>
              <a:t> </a:t>
            </a:r>
            <a:r>
              <a:rPr lang="ru-RU" dirty="0" err="1"/>
              <a:t>зводився</a:t>
            </a:r>
            <a:r>
              <a:rPr lang="ru-RU" dirty="0"/>
              <a:t> до </a:t>
            </a:r>
            <a:r>
              <a:rPr lang="ru-RU" dirty="0" err="1"/>
              <a:t>врівноваженості</a:t>
            </a:r>
            <a:r>
              <a:rPr lang="ru-RU" dirty="0"/>
              <a:t> </a:t>
            </a:r>
            <a:r>
              <a:rPr lang="ru-RU" dirty="0" err="1"/>
              <a:t>колірних</a:t>
            </a:r>
            <a:r>
              <a:rPr lang="ru-RU" dirty="0"/>
              <a:t> </a:t>
            </a:r>
            <a:r>
              <a:rPr lang="ru-RU" dirty="0" err="1"/>
              <a:t>плям</a:t>
            </a:r>
            <a:r>
              <a:rPr lang="ru-RU" dirty="0"/>
              <a:t>, </a:t>
            </a:r>
            <a:r>
              <a:rPr lang="ru-RU" dirty="0" err="1"/>
              <a:t>світла</a:t>
            </a:r>
            <a:r>
              <a:rPr lang="ru-RU" dirty="0"/>
              <a:t> і </a:t>
            </a:r>
            <a:r>
              <a:rPr lang="ru-RU" dirty="0" err="1"/>
              <a:t>традиції</a:t>
            </a:r>
            <a:r>
              <a:rPr lang="ru-RU" dirty="0"/>
              <a:t> та </a:t>
            </a:r>
            <a:r>
              <a:rPr lang="ru-RU" dirty="0" err="1"/>
              <a:t>звертався</a:t>
            </a:r>
            <a:r>
              <a:rPr lang="ru-RU" dirty="0"/>
              <a:t> до </a:t>
            </a:r>
            <a:r>
              <a:rPr lang="ru-RU" dirty="0" err="1"/>
              <a:t>грецьких</a:t>
            </a:r>
            <a:r>
              <a:rPr lang="ru-RU" dirty="0"/>
              <a:t> </a:t>
            </a:r>
            <a:r>
              <a:rPr lang="ru-RU" dirty="0" err="1"/>
              <a:t>зразків</a:t>
            </a:r>
            <a:r>
              <a:rPr lang="ru-RU" dirty="0"/>
              <a:t>. «</a:t>
            </a:r>
            <a:r>
              <a:rPr lang="ru-RU" dirty="0" err="1"/>
              <a:t>Афінський</a:t>
            </a:r>
            <a:r>
              <a:rPr lang="ru-RU" dirty="0"/>
              <a:t> художник» </a:t>
            </a:r>
            <a:r>
              <a:rPr lang="ru-RU" dirty="0" err="1"/>
              <a:t>залишає</a:t>
            </a:r>
            <a:r>
              <a:rPr lang="ru-RU" dirty="0"/>
              <a:t> </a:t>
            </a:r>
            <a:r>
              <a:rPr lang="ru-RU" dirty="0" err="1"/>
              <a:t>підпис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монохромного картиною на </a:t>
            </a:r>
            <a:r>
              <a:rPr lang="ru-RU" dirty="0" err="1"/>
              <a:t>мармурі</a:t>
            </a:r>
            <a:r>
              <a:rPr lang="ru-RU" dirty="0"/>
              <a:t> «</a:t>
            </a:r>
            <a:r>
              <a:rPr lang="ru-RU" dirty="0" err="1"/>
              <a:t>Жінки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грають</a:t>
            </a:r>
            <a:r>
              <a:rPr lang="ru-RU" dirty="0"/>
              <a:t> у </a:t>
            </a:r>
            <a:r>
              <a:rPr lang="ru-RU" dirty="0" err="1"/>
              <a:t>кістки</a:t>
            </a:r>
            <a:r>
              <a:rPr lang="ru-RU" dirty="0"/>
              <a:t>». Тут </a:t>
            </a:r>
            <a:r>
              <a:rPr lang="ru-RU" dirty="0" err="1"/>
              <a:t>зображені</a:t>
            </a:r>
            <a:r>
              <a:rPr lang="ru-RU" dirty="0"/>
              <a:t> тонко </a:t>
            </a:r>
            <a:r>
              <a:rPr lang="ru-RU" dirty="0" err="1"/>
              <a:t>промальовані</a:t>
            </a:r>
            <a:r>
              <a:rPr lang="ru-RU" dirty="0"/>
              <a:t> </a:t>
            </a:r>
            <a:r>
              <a:rPr lang="ru-RU" dirty="0" err="1"/>
              <a:t>жіночі</a:t>
            </a:r>
            <a:r>
              <a:rPr lang="ru-RU" dirty="0"/>
              <a:t> </a:t>
            </a:r>
            <a:r>
              <a:rPr lang="ru-RU" dirty="0" err="1"/>
              <a:t>фігури</a:t>
            </a:r>
            <a:r>
              <a:rPr lang="ru-RU" dirty="0"/>
              <a:t>, </a:t>
            </a:r>
            <a:r>
              <a:rPr lang="ru-RU" dirty="0" err="1"/>
              <a:t>навіяні</a:t>
            </a:r>
            <a:r>
              <a:rPr lang="ru-RU" dirty="0"/>
              <a:t> </a:t>
            </a:r>
            <a:r>
              <a:rPr lang="ru-RU" dirty="0" err="1"/>
              <a:t>зображеннями</a:t>
            </a:r>
            <a:r>
              <a:rPr lang="ru-RU" dirty="0"/>
              <a:t> з </a:t>
            </a:r>
            <a:r>
              <a:rPr lang="ru-RU" dirty="0" err="1"/>
              <a:t>аттичних</a:t>
            </a:r>
            <a:r>
              <a:rPr lang="ru-RU" dirty="0"/>
              <a:t> </a:t>
            </a:r>
            <a:r>
              <a:rPr lang="ru-RU" dirty="0" err="1"/>
              <a:t>білофонних</a:t>
            </a:r>
            <a:r>
              <a:rPr lang="ru-RU" dirty="0"/>
              <a:t> ваз.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пізніми</a:t>
            </a:r>
            <a:r>
              <a:rPr lang="ru-RU" dirty="0"/>
              <a:t> </a:t>
            </a:r>
            <a:r>
              <a:rPr lang="ru-RU" dirty="0" err="1"/>
              <a:t>грецькими</a:t>
            </a:r>
            <a:r>
              <a:rPr lang="ru-RU" dirty="0"/>
              <a:t> </a:t>
            </a:r>
            <a:r>
              <a:rPr lang="ru-RU" dirty="0" err="1"/>
              <a:t>зразками</a:t>
            </a:r>
            <a:r>
              <a:rPr lang="ru-RU" dirty="0"/>
              <a:t> </a:t>
            </a:r>
            <a:r>
              <a:rPr lang="ru-RU" dirty="0" err="1"/>
              <a:t>навіяні</a:t>
            </a:r>
            <a:r>
              <a:rPr lang="ru-RU" dirty="0"/>
              <a:t> </a:t>
            </a:r>
            <a:r>
              <a:rPr lang="ru-RU" dirty="0" err="1"/>
              <a:t>епізоди</a:t>
            </a:r>
            <a:r>
              <a:rPr lang="ru-RU" dirty="0"/>
              <a:t> </a:t>
            </a:r>
            <a:r>
              <a:rPr lang="ru-RU" dirty="0" err="1"/>
              <a:t>розписів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«</a:t>
            </a:r>
            <a:r>
              <a:rPr lang="ru-RU" dirty="0" err="1"/>
              <a:t>Весілля</a:t>
            </a:r>
            <a:r>
              <a:rPr lang="ru-RU" dirty="0"/>
              <a:t> </a:t>
            </a:r>
            <a:r>
              <a:rPr lang="ru-RU" dirty="0" err="1"/>
              <a:t>Албдобрандіні</a:t>
            </a:r>
            <a:r>
              <a:rPr lang="ru-RU" dirty="0"/>
              <a:t>». </a:t>
            </a:r>
            <a:r>
              <a:rPr lang="ru-RU" dirty="0" err="1"/>
              <a:t>Ймовірно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робота </a:t>
            </a:r>
            <a:r>
              <a:rPr lang="ru-RU" dirty="0" err="1"/>
              <a:t>копіїста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764704"/>
            <a:ext cx="3275856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52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1704" y="25052"/>
            <a:ext cx="6427440" cy="674136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Пейзаж і перспектива</a:t>
            </a:r>
          </a:p>
          <a:p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нововведенням</a:t>
            </a:r>
            <a:r>
              <a:rPr lang="ru-RU" dirty="0"/>
              <a:t> </a:t>
            </a:r>
            <a:r>
              <a:rPr lang="ru-RU" dirty="0" err="1"/>
              <a:t>римського</a:t>
            </a:r>
            <a:r>
              <a:rPr lang="ru-RU" dirty="0"/>
              <a:t> </a:t>
            </a:r>
            <a:r>
              <a:rPr lang="ru-RU" dirty="0" err="1"/>
              <a:t>живопису</a:t>
            </a:r>
            <a:r>
              <a:rPr lang="ru-RU" dirty="0"/>
              <a:t> в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грецьким</a:t>
            </a:r>
            <a:r>
              <a:rPr lang="ru-RU" dirty="0"/>
              <a:t> </a:t>
            </a:r>
            <a:r>
              <a:rPr lang="ru-RU" dirty="0" err="1"/>
              <a:t>мистецтвом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ландшафтів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включення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перспективного,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справжня</a:t>
            </a:r>
            <a:r>
              <a:rPr lang="ru-RU" dirty="0"/>
              <a:t> </a:t>
            </a:r>
            <a:r>
              <a:rPr lang="ru-RU" dirty="0" err="1"/>
              <a:t>математична</a:t>
            </a:r>
            <a:r>
              <a:rPr lang="ru-RU" dirty="0"/>
              <a:t> перспектива </a:t>
            </a:r>
            <a:r>
              <a:rPr lang="ru-RU" dirty="0" err="1"/>
              <a:t>розвивинулась</a:t>
            </a:r>
            <a:r>
              <a:rPr lang="ru-RU" dirty="0"/>
              <a:t> через 1500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Текстури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, </a:t>
            </a:r>
            <a:r>
              <a:rPr lang="ru-RU" dirty="0" err="1"/>
              <a:t>затінення</a:t>
            </a:r>
            <a:r>
              <a:rPr lang="ru-RU" dirty="0"/>
              <a:t> і </a:t>
            </a:r>
            <a:r>
              <a:rPr lang="ru-RU" dirty="0" err="1"/>
              <a:t>забарвлення</a:t>
            </a:r>
            <a:r>
              <a:rPr lang="ru-RU" dirty="0"/>
              <a:t> добре </a:t>
            </a:r>
            <a:r>
              <a:rPr lang="ru-RU" dirty="0" err="1"/>
              <a:t>застосовуються</a:t>
            </a:r>
            <a:r>
              <a:rPr lang="ru-RU" dirty="0"/>
              <a:t>, але масштаб і </a:t>
            </a:r>
            <a:r>
              <a:rPr lang="ru-RU" dirty="0" err="1"/>
              <a:t>просторова</a:t>
            </a:r>
            <a:r>
              <a:rPr lang="ru-RU" dirty="0"/>
              <a:t> </a:t>
            </a:r>
            <a:r>
              <a:rPr lang="ru-RU" dirty="0" err="1"/>
              <a:t>глибина</a:t>
            </a:r>
            <a:r>
              <a:rPr lang="ru-RU" dirty="0"/>
              <a:t> все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були</a:t>
            </a:r>
            <a:r>
              <a:rPr lang="ru-RU" dirty="0"/>
              <a:t> точно </a:t>
            </a:r>
            <a:r>
              <a:rPr lang="ru-RU" dirty="0" err="1"/>
              <a:t>відтворені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пейзажі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чистими</a:t>
            </a:r>
            <a:r>
              <a:rPr lang="ru-RU" dirty="0"/>
              <a:t> сценами </a:t>
            </a:r>
            <a:r>
              <a:rPr lang="ru-RU" dirty="0" err="1"/>
              <a:t>природи</a:t>
            </a:r>
            <a:r>
              <a:rPr lang="ru-RU" dirty="0"/>
              <a:t>, особливо сади з </a:t>
            </a:r>
            <a:r>
              <a:rPr lang="ru-RU" dirty="0" err="1"/>
              <a:t>квітами</a:t>
            </a:r>
            <a:r>
              <a:rPr lang="ru-RU" dirty="0"/>
              <a:t> і деревами, </a:t>
            </a:r>
            <a:r>
              <a:rPr lang="ru-RU" dirty="0" err="1"/>
              <a:t>другі</a:t>
            </a:r>
            <a:r>
              <a:rPr lang="ru-RU" dirty="0"/>
              <a:t> — </a:t>
            </a:r>
            <a:r>
              <a:rPr lang="ru-RU" dirty="0" err="1"/>
              <a:t>архітектурними</a:t>
            </a:r>
            <a:r>
              <a:rPr lang="ru-RU" dirty="0"/>
              <a:t> видами </a:t>
            </a:r>
            <a:r>
              <a:rPr lang="ru-RU" dirty="0" err="1"/>
              <a:t>міських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.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пейзажі</a:t>
            </a:r>
            <a:r>
              <a:rPr lang="ru-RU" dirty="0"/>
              <a:t> </a:t>
            </a:r>
            <a:r>
              <a:rPr lang="ru-RU" dirty="0" err="1"/>
              <a:t>показують</a:t>
            </a:r>
            <a:r>
              <a:rPr lang="ru-RU" dirty="0"/>
              <a:t> </a:t>
            </a:r>
            <a:r>
              <a:rPr lang="ru-RU" dirty="0" err="1"/>
              <a:t>епізоди</a:t>
            </a:r>
            <a:r>
              <a:rPr lang="ru-RU" dirty="0"/>
              <a:t> з </a:t>
            </a:r>
            <a:r>
              <a:rPr lang="ru-RU" dirty="0" err="1"/>
              <a:t>міфології</a:t>
            </a:r>
            <a:r>
              <a:rPr lang="ru-RU" dirty="0"/>
              <a:t>, </a:t>
            </a:r>
            <a:r>
              <a:rPr lang="ru-RU" dirty="0" err="1"/>
              <a:t>найвідоміші</a:t>
            </a:r>
            <a:r>
              <a:rPr lang="ru-RU" dirty="0"/>
              <a:t> </a:t>
            </a:r>
            <a:r>
              <a:rPr lang="ru-RU" dirty="0" err="1"/>
              <a:t>демонструють</a:t>
            </a:r>
            <a:r>
              <a:rPr lang="ru-RU" dirty="0"/>
              <a:t> </a:t>
            </a:r>
            <a:r>
              <a:rPr lang="ru-RU" dirty="0" err="1"/>
              <a:t>сцени</a:t>
            </a:r>
            <a:r>
              <a:rPr lang="ru-RU" dirty="0"/>
              <a:t> з </a:t>
            </a:r>
            <a:r>
              <a:rPr lang="ru-RU" dirty="0" err="1"/>
              <a:t>Одіссеї</a:t>
            </a:r>
            <a:r>
              <a:rPr lang="ru-RU" baseline="30000" dirty="0">
                <a:hlinkClick r:id="rId2"/>
              </a:rPr>
              <a:t>[3]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628800"/>
            <a:ext cx="2520280" cy="304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564904"/>
            <a:ext cx="86868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тисячолітня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Давнього</a:t>
            </a:r>
            <a:r>
              <a:rPr lang="ru-RU" dirty="0"/>
              <a:t> Риму (</a:t>
            </a:r>
            <a:r>
              <a:rPr lang="en-US" dirty="0"/>
              <a:t>VIII </a:t>
            </a:r>
            <a:r>
              <a:rPr lang="ru-RU" dirty="0"/>
              <a:t>ст. до н. е. – </a:t>
            </a:r>
            <a:r>
              <a:rPr lang="en-US" dirty="0"/>
              <a:t>V </a:t>
            </a:r>
            <a:r>
              <a:rPr lang="ru-RU" dirty="0"/>
              <a:t>ст. н. е.) </a:t>
            </a:r>
            <a:r>
              <a:rPr lang="ru-RU" dirty="0" err="1"/>
              <a:t>перетворила</a:t>
            </a:r>
            <a:r>
              <a:rPr lang="ru-RU" dirty="0"/>
              <a:t> </a:t>
            </a:r>
            <a:r>
              <a:rPr lang="ru-RU" dirty="0" err="1"/>
              <a:t>невелику</a:t>
            </a:r>
            <a:r>
              <a:rPr lang="ru-RU" dirty="0"/>
              <a:t> </a:t>
            </a:r>
            <a:r>
              <a:rPr lang="ru-RU" dirty="0" err="1"/>
              <a:t>родову</a:t>
            </a:r>
            <a:r>
              <a:rPr lang="ru-RU" dirty="0"/>
              <a:t> громаду на </a:t>
            </a:r>
            <a:r>
              <a:rPr lang="ru-RU" dirty="0" err="1"/>
              <a:t>Тибрі</a:t>
            </a:r>
            <a:r>
              <a:rPr lang="ru-RU" dirty="0"/>
              <a:t> у </a:t>
            </a:r>
            <a:r>
              <a:rPr lang="ru-RU" dirty="0" err="1"/>
              <a:t>світову</a:t>
            </a:r>
            <a:r>
              <a:rPr lang="ru-RU" dirty="0"/>
              <a:t> </a:t>
            </a:r>
            <a:r>
              <a:rPr lang="ru-RU" dirty="0" err="1"/>
              <a:t>могутню</a:t>
            </a:r>
            <a:r>
              <a:rPr lang="ru-RU" dirty="0"/>
              <a:t> </a:t>
            </a:r>
            <a:r>
              <a:rPr lang="ru-RU" dirty="0" err="1"/>
              <a:t>рабовласницьку</a:t>
            </a:r>
            <a:r>
              <a:rPr lang="ru-RU" dirty="0"/>
              <a:t> </a:t>
            </a:r>
            <a:r>
              <a:rPr lang="ru-RU" dirty="0" err="1"/>
              <a:t>імперію</a:t>
            </a:r>
            <a:r>
              <a:rPr lang="ru-RU" dirty="0"/>
              <a:t>, </a:t>
            </a:r>
            <a:r>
              <a:rPr lang="ru-RU" dirty="0" err="1"/>
              <a:t>різноманітну</a:t>
            </a:r>
            <a:r>
              <a:rPr lang="ru-RU" dirty="0"/>
              <a:t> за </a:t>
            </a:r>
            <a:r>
              <a:rPr lang="ru-RU" dirty="0" err="1"/>
              <a:t>етнічним</a:t>
            </a:r>
            <a:r>
              <a:rPr lang="ru-RU" dirty="0"/>
              <a:t> та </a:t>
            </a:r>
            <a:r>
              <a:rPr lang="ru-RU" dirty="0" err="1"/>
              <a:t>соціальним</a:t>
            </a:r>
            <a:r>
              <a:rPr lang="ru-RU" dirty="0"/>
              <a:t> складом, </a:t>
            </a:r>
            <a:r>
              <a:rPr lang="ru-RU" dirty="0" err="1"/>
              <a:t>художня</a:t>
            </a:r>
            <a:r>
              <a:rPr lang="ru-RU" dirty="0"/>
              <a:t> культура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увібрала</a:t>
            </a:r>
            <a:r>
              <a:rPr lang="ru-RU" dirty="0"/>
              <a:t> в себе </a:t>
            </a:r>
            <a:r>
              <a:rPr lang="ru-RU" dirty="0" err="1"/>
              <a:t>мистецькі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 </a:t>
            </a:r>
            <a:r>
              <a:rPr lang="ru-RU" dirty="0" err="1"/>
              <a:t>підкорених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. </a:t>
            </a:r>
            <a:r>
              <a:rPr lang="ru-RU" dirty="0" err="1"/>
              <a:t>Підґрунтям</a:t>
            </a:r>
            <a:r>
              <a:rPr lang="ru-RU" dirty="0"/>
              <a:t> </a:t>
            </a:r>
            <a:r>
              <a:rPr lang="ru-RU" dirty="0" err="1"/>
              <a:t>римській</a:t>
            </a:r>
            <a:r>
              <a:rPr lang="ru-RU" dirty="0"/>
              <a:t> </a:t>
            </a:r>
            <a:r>
              <a:rPr lang="ru-RU" dirty="0" err="1"/>
              <a:t>культурі</a:t>
            </a:r>
            <a:r>
              <a:rPr lang="ru-RU" dirty="0"/>
              <a:t> </a:t>
            </a:r>
            <a:r>
              <a:rPr lang="ru-RU" dirty="0" err="1"/>
              <a:t>слугувало</a:t>
            </a:r>
            <a:r>
              <a:rPr lang="ru-RU" dirty="0"/>
              <a:t> </a:t>
            </a:r>
            <a:r>
              <a:rPr lang="ru-RU" dirty="0" err="1"/>
              <a:t>самобутнє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італійських</a:t>
            </a:r>
            <a:r>
              <a:rPr lang="ru-RU" dirty="0"/>
              <a:t> племен,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високорозвинутих</a:t>
            </a:r>
            <a:r>
              <a:rPr lang="ru-RU" dirty="0"/>
              <a:t> </a:t>
            </a:r>
            <a:r>
              <a:rPr lang="ru-RU" dirty="0" err="1"/>
              <a:t>етрусків</a:t>
            </a:r>
            <a:r>
              <a:rPr lang="ru-RU" dirty="0"/>
              <a:t>.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римської</a:t>
            </a:r>
            <a:r>
              <a:rPr lang="ru-RU" dirty="0"/>
              <a:t> </a:t>
            </a:r>
            <a:r>
              <a:rPr lang="ru-RU" dirty="0" err="1"/>
              <a:t>художньої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 </a:t>
            </a:r>
            <a:r>
              <a:rPr lang="ru-RU" dirty="0" err="1"/>
              <a:t>вплинуло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варварів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входили до складу </a:t>
            </a:r>
            <a:r>
              <a:rPr lang="ru-RU" dirty="0" err="1"/>
              <a:t>імперії</a:t>
            </a:r>
            <a:r>
              <a:rPr lang="ru-RU" dirty="0"/>
              <a:t>. Особливого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Риму </a:t>
            </a:r>
            <a:r>
              <a:rPr lang="ru-RU" dirty="0" err="1"/>
              <a:t>набуло</a:t>
            </a:r>
            <a:r>
              <a:rPr lang="ru-RU" dirty="0"/>
              <a:t> </a:t>
            </a:r>
            <a:r>
              <a:rPr lang="ru-RU" dirty="0" err="1"/>
              <a:t>завоювання</a:t>
            </a:r>
            <a:r>
              <a:rPr lang="ru-RU" dirty="0"/>
              <a:t> </a:t>
            </a:r>
            <a:r>
              <a:rPr lang="ru-RU" dirty="0" err="1"/>
              <a:t>грецьких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залучило римлян до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грецької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філософії</a:t>
            </a:r>
            <a:r>
              <a:rPr lang="ru-RU" dirty="0"/>
              <a:t>, </a:t>
            </a:r>
            <a:r>
              <a:rPr lang="ru-RU" dirty="0" err="1"/>
              <a:t>літератури</a:t>
            </a:r>
            <a:r>
              <a:rPr lang="ru-RU" dirty="0"/>
              <a:t>. Рим </a:t>
            </a:r>
            <a:r>
              <a:rPr lang="ru-RU" dirty="0" err="1"/>
              <a:t>розділив</a:t>
            </a:r>
            <a:r>
              <a:rPr lang="ru-RU" dirty="0"/>
              <a:t> </a:t>
            </a:r>
            <a:r>
              <a:rPr lang="ru-RU" dirty="0" err="1"/>
              <a:t>спільну</a:t>
            </a:r>
            <a:r>
              <a:rPr lang="ru-RU" dirty="0"/>
              <a:t> долю </a:t>
            </a:r>
            <a:r>
              <a:rPr lang="ru-RU" dirty="0" err="1"/>
              <a:t>античності</a:t>
            </a:r>
            <a:r>
              <a:rPr lang="ru-RU" dirty="0"/>
              <a:t> бути символом </a:t>
            </a:r>
            <a:r>
              <a:rPr lang="ru-RU" dirty="0" err="1"/>
              <a:t>пластичної</a:t>
            </a:r>
            <a:r>
              <a:rPr lang="ru-RU" dirty="0"/>
              <a:t> </a:t>
            </a:r>
            <a:r>
              <a:rPr lang="ru-RU" dirty="0" err="1"/>
              <a:t>тотожності</a:t>
            </a:r>
            <a:r>
              <a:rPr lang="ru-RU" dirty="0"/>
              <a:t> </a:t>
            </a:r>
            <a:r>
              <a:rPr lang="ru-RU" dirty="0" err="1"/>
              <a:t>матерії</a:t>
            </a:r>
            <a:r>
              <a:rPr lang="ru-RU" dirty="0"/>
              <a:t> та духу.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Риму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</a:t>
            </a:r>
            <a:r>
              <a:rPr lang="ru-RU" dirty="0" err="1"/>
              <a:t>етапу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античного </a:t>
            </a:r>
            <a:r>
              <a:rPr lang="ru-RU" dirty="0" err="1"/>
              <a:t>рабовласницького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і стала </a:t>
            </a:r>
            <a:r>
              <a:rPr lang="ru-RU" dirty="0" err="1"/>
              <a:t>завершальним</a:t>
            </a:r>
            <a:r>
              <a:rPr lang="ru-RU" dirty="0"/>
              <a:t> моментом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греки </a:t>
            </a:r>
            <a:r>
              <a:rPr lang="ru-RU" dirty="0" err="1"/>
              <a:t>відчували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та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, а себе – як </a:t>
            </a:r>
            <a:r>
              <a:rPr lang="ru-RU" dirty="0" err="1"/>
              <a:t>органічну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полісної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, то </a:t>
            </a:r>
            <a:r>
              <a:rPr lang="ru-RU" dirty="0" err="1"/>
              <a:t>римська</a:t>
            </a:r>
            <a:r>
              <a:rPr lang="ru-RU" dirty="0"/>
              <a:t> держава з </a:t>
            </a:r>
            <a:r>
              <a:rPr lang="ru-RU" dirty="0" err="1"/>
              <a:t>жорсткою</a:t>
            </a:r>
            <a:r>
              <a:rPr lang="ru-RU" dirty="0"/>
              <a:t> системою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протистояла</a:t>
            </a:r>
            <a:r>
              <a:rPr lang="ru-RU" dirty="0"/>
              <a:t> </a:t>
            </a:r>
            <a:r>
              <a:rPr lang="ru-RU" dirty="0" err="1"/>
              <a:t>окремій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. </a:t>
            </a:r>
            <a:r>
              <a:rPr lang="ru-RU" dirty="0" err="1"/>
              <a:t>Розлад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особистістю</a:t>
            </a:r>
            <a:r>
              <a:rPr lang="ru-RU" dirty="0"/>
              <a:t> і державою </a:t>
            </a:r>
            <a:r>
              <a:rPr lang="ru-RU" dirty="0" err="1"/>
              <a:t>осмислювався</a:t>
            </a:r>
            <a:r>
              <a:rPr lang="ru-RU" dirty="0"/>
              <a:t> </a:t>
            </a:r>
            <a:r>
              <a:rPr lang="ru-RU" dirty="0" err="1"/>
              <a:t>філософією</a:t>
            </a:r>
            <a:r>
              <a:rPr lang="ru-RU" dirty="0"/>
              <a:t> </a:t>
            </a:r>
            <a:r>
              <a:rPr lang="ru-RU" dirty="0" err="1"/>
              <a:t>стоїків</a:t>
            </a:r>
            <a:r>
              <a:rPr lang="ru-RU" dirty="0"/>
              <a:t>: у </a:t>
            </a:r>
            <a:r>
              <a:rPr lang="ru-RU" dirty="0" err="1"/>
              <a:t>підкоренні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, </a:t>
            </a:r>
            <a:r>
              <a:rPr lang="ru-RU" dirty="0" err="1"/>
              <a:t>пристрастей</a:t>
            </a:r>
            <a:r>
              <a:rPr lang="ru-RU" dirty="0"/>
              <a:t> </a:t>
            </a:r>
            <a:r>
              <a:rPr lang="ru-RU" dirty="0" err="1"/>
              <a:t>розуму</a:t>
            </a:r>
            <a:r>
              <a:rPr lang="ru-RU" dirty="0"/>
              <a:t> вони </a:t>
            </a:r>
            <a:r>
              <a:rPr lang="ru-RU" dirty="0" err="1"/>
              <a:t>бачили</a:t>
            </a:r>
            <a:r>
              <a:rPr lang="ru-RU" dirty="0"/>
              <a:t> </a:t>
            </a:r>
            <a:r>
              <a:rPr lang="ru-RU" dirty="0" err="1"/>
              <a:t>вихід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суперечностей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(Сенека). </a:t>
            </a:r>
            <a:r>
              <a:rPr lang="ru-RU" dirty="0" err="1"/>
              <a:t>Якщо</a:t>
            </a:r>
            <a:r>
              <a:rPr lang="ru-RU" dirty="0"/>
              <a:t> греки </a:t>
            </a:r>
            <a:r>
              <a:rPr lang="ru-RU" dirty="0" err="1"/>
              <a:t>сповідували</a:t>
            </a:r>
            <a:r>
              <a:rPr lang="ru-RU" dirty="0"/>
              <a:t> культ </a:t>
            </a:r>
            <a:r>
              <a:rPr lang="ru-RU" dirty="0" err="1"/>
              <a:t>краси</a:t>
            </a:r>
            <a:r>
              <a:rPr lang="ru-RU" dirty="0"/>
              <a:t>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то </a:t>
            </a:r>
            <a:r>
              <a:rPr lang="ru-RU" dirty="0" err="1"/>
              <a:t>римляни</a:t>
            </a:r>
            <a:r>
              <a:rPr lang="ru-RU" dirty="0"/>
              <a:t> – культ </a:t>
            </a:r>
            <a:r>
              <a:rPr lang="ru-RU" dirty="0" err="1"/>
              <a:t>влади</a:t>
            </a:r>
            <a:r>
              <a:rPr lang="ru-RU" dirty="0"/>
              <a:t> і </a:t>
            </a:r>
            <a:r>
              <a:rPr lang="ru-RU" dirty="0" err="1"/>
              <a:t>сили</a:t>
            </a:r>
            <a:r>
              <a:rPr lang="ru-RU" dirty="0"/>
              <a:t>.</a:t>
            </a:r>
          </a:p>
        </p:txBody>
      </p:sp>
      <p:pic>
        <p:nvPicPr>
          <p:cNvPr id="1026" name="Picture 2" descr="D:\фото\нана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476672"/>
            <a:ext cx="4615854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94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562" y="188640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грандіозної</a:t>
            </a:r>
            <a:r>
              <a:rPr lang="ru-RU" dirty="0"/>
              <a:t>, з </a:t>
            </a:r>
            <a:r>
              <a:rPr lang="ru-RU" dirty="0" err="1"/>
              <a:t>численними</a:t>
            </a:r>
            <a:r>
              <a:rPr lang="ru-RU" dirty="0"/>
              <a:t> </a:t>
            </a:r>
            <a:r>
              <a:rPr lang="ru-RU" dirty="0" err="1"/>
              <a:t>політичними</a:t>
            </a:r>
            <a:r>
              <a:rPr lang="ru-RU" dirty="0"/>
              <a:t> та </a:t>
            </a:r>
            <a:r>
              <a:rPr lang="ru-RU" dirty="0" err="1"/>
              <a:t>соціальними</a:t>
            </a:r>
            <a:r>
              <a:rPr lang="ru-RU" dirty="0"/>
              <a:t> кризами </a:t>
            </a:r>
            <a:r>
              <a:rPr lang="ru-RU" dirty="0" err="1"/>
              <a:t>Римської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потребувала</a:t>
            </a:r>
            <a:r>
              <a:rPr lang="ru-RU" dirty="0"/>
              <a:t> </a:t>
            </a:r>
            <a:r>
              <a:rPr lang="ru-RU" dirty="0" err="1"/>
              <a:t>суворої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здійснювала</a:t>
            </a:r>
            <a:r>
              <a:rPr lang="ru-RU" dirty="0"/>
              <a:t> </a:t>
            </a:r>
            <a:r>
              <a:rPr lang="ru-RU" dirty="0" err="1"/>
              <a:t>насилля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над рабами, а й над </a:t>
            </a:r>
            <a:r>
              <a:rPr lang="ru-RU" dirty="0" err="1"/>
              <a:t>вільними</a:t>
            </a:r>
            <a:r>
              <a:rPr lang="ru-RU" dirty="0"/>
              <a:t> людьми.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особистістю</a:t>
            </a:r>
            <a:r>
              <a:rPr lang="ru-RU" dirty="0"/>
              <a:t> та державою </a:t>
            </a:r>
            <a:r>
              <a:rPr lang="ru-RU" dirty="0" err="1"/>
              <a:t>реалізовувалися</a:t>
            </a:r>
            <a:r>
              <a:rPr lang="ru-RU" dirty="0"/>
              <a:t> як </a:t>
            </a:r>
            <a:r>
              <a:rPr lang="ru-RU" dirty="0" err="1"/>
              <a:t>протиставлення</a:t>
            </a:r>
            <a:r>
              <a:rPr lang="ru-RU" dirty="0"/>
              <a:t>.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r>
              <a:rPr lang="ru-RU" dirty="0"/>
              <a:t> перед ним </a:t>
            </a:r>
            <a:r>
              <a:rPr lang="ru-RU" dirty="0" err="1"/>
              <a:t>акцентовані</a:t>
            </a:r>
            <a:r>
              <a:rPr lang="ru-RU" dirty="0"/>
              <a:t> у </a:t>
            </a:r>
            <a:r>
              <a:rPr lang="ru-RU" dirty="0" err="1"/>
              <a:t>римській</a:t>
            </a:r>
            <a:r>
              <a:rPr lang="ru-RU" dirty="0"/>
              <a:t> </a:t>
            </a:r>
            <a:r>
              <a:rPr lang="ru-RU" dirty="0" err="1"/>
              <a:t>культурній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.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r>
              <a:rPr lang="ru-RU" dirty="0"/>
              <a:t> Рим </a:t>
            </a:r>
            <a:r>
              <a:rPr lang="ru-RU" dirty="0" err="1"/>
              <a:t>фіксує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предмет не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, а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космосу. </a:t>
            </a:r>
            <a:r>
              <a:rPr lang="ru-RU" dirty="0" err="1"/>
              <a:t>Римська</a:t>
            </a:r>
            <a:r>
              <a:rPr lang="ru-RU" dirty="0"/>
              <a:t> </a:t>
            </a:r>
            <a:r>
              <a:rPr lang="ru-RU" dirty="0" err="1"/>
              <a:t>великодержавність</a:t>
            </a:r>
            <a:r>
              <a:rPr lang="ru-RU" dirty="0"/>
              <a:t> – ось сфера </a:t>
            </a:r>
            <a:r>
              <a:rPr lang="ru-RU" dirty="0" err="1"/>
              <a:t>краси</a:t>
            </a:r>
            <a:r>
              <a:rPr lang="ru-RU" dirty="0"/>
              <a:t>. У </a:t>
            </a:r>
            <a:r>
              <a:rPr lang="ru-RU" dirty="0" err="1"/>
              <a:t>культурі</a:t>
            </a:r>
            <a:r>
              <a:rPr lang="ru-RU" dirty="0"/>
              <a:t> </a:t>
            </a:r>
            <a:r>
              <a:rPr lang="ru-RU" dirty="0" err="1"/>
              <a:t>надійно</a:t>
            </a:r>
            <a:r>
              <a:rPr lang="ru-RU" dirty="0"/>
              <a:t> утвердилась </a:t>
            </a:r>
            <a:r>
              <a:rPr lang="ru-RU" dirty="0" err="1"/>
              <a:t>ідея</a:t>
            </a:r>
            <a:r>
              <a:rPr lang="ru-RU" dirty="0"/>
              <a:t> </a:t>
            </a:r>
            <a:r>
              <a:rPr lang="ru-RU" dirty="0" err="1"/>
              <a:t>універсалізму</a:t>
            </a:r>
            <a:r>
              <a:rPr lang="ru-RU" dirty="0"/>
              <a:t> і </a:t>
            </a:r>
            <a:r>
              <a:rPr lang="ru-RU" dirty="0" err="1"/>
              <a:t>могутності</a:t>
            </a:r>
            <a:r>
              <a:rPr lang="ru-RU" dirty="0"/>
              <a:t> Риму,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всесвітнього</a:t>
            </a:r>
            <a:r>
              <a:rPr lang="ru-RU" dirty="0"/>
              <a:t> </a:t>
            </a:r>
            <a:r>
              <a:rPr lang="ru-RU" dirty="0" err="1"/>
              <a:t>володарювання</a:t>
            </a:r>
            <a:r>
              <a:rPr lang="ru-RU" dirty="0"/>
              <a:t> й </a:t>
            </a:r>
            <a:r>
              <a:rPr lang="ru-RU" dirty="0" err="1"/>
              <a:t>нездоланності</a:t>
            </a:r>
            <a:r>
              <a:rPr lang="ru-RU" dirty="0"/>
              <a:t>.</a:t>
            </a:r>
          </a:p>
        </p:txBody>
      </p:sp>
      <p:pic>
        <p:nvPicPr>
          <p:cNvPr id="2050" name="Picture 2" descr="D:\фото\нана\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81128"/>
            <a:ext cx="281558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6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1342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Мистецтво Давнього Риму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Мистецтво Давнього Риму </dc:title>
  <dc:creator>DeadSpace</dc:creator>
  <cp:lastModifiedBy>DeadSpace</cp:lastModifiedBy>
  <cp:revision>3</cp:revision>
  <dcterms:created xsi:type="dcterms:W3CDTF">2020-03-23T13:55:19Z</dcterms:created>
  <dcterms:modified xsi:type="dcterms:W3CDTF">2020-03-31T13:33:55Z</dcterms:modified>
</cp:coreProperties>
</file>