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6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84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Виконала Анастасія </a:t>
            </a:r>
            <a:r>
              <a:rPr lang="uk-UA" dirty="0" err="1" smtClean="0"/>
              <a:t>Яковлева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068960"/>
            <a:ext cx="6629400" cy="1219201"/>
          </a:xfrm>
        </p:spPr>
        <p:txBody>
          <a:bodyPr/>
          <a:lstStyle/>
          <a:p>
            <a:r>
              <a:rPr lang="ru-RU" sz="2400" b="1" dirty="0">
                <a:solidFill>
                  <a:schemeClr val="accent2"/>
                </a:solidFill>
              </a:rPr>
              <a:t>Роль </a:t>
            </a:r>
            <a:r>
              <a:rPr lang="ru-RU" sz="2400" b="1" dirty="0" err="1">
                <a:solidFill>
                  <a:schemeClr val="accent2"/>
                </a:solidFill>
              </a:rPr>
              <a:t>мистецтва</a:t>
            </a:r>
            <a:r>
              <a:rPr lang="ru-RU" sz="2400" b="1" dirty="0">
                <a:solidFill>
                  <a:schemeClr val="accent2"/>
                </a:solidFill>
              </a:rPr>
              <a:t> в ритуально-</a:t>
            </a:r>
            <a:r>
              <a:rPr lang="ru-RU" sz="2400" b="1" dirty="0" err="1">
                <a:solidFill>
                  <a:schemeClr val="accent2"/>
                </a:solidFill>
              </a:rPr>
              <a:t>культовій</a:t>
            </a:r>
            <a:r>
              <a:rPr lang="ru-RU" sz="2400" b="1" dirty="0">
                <a:solidFill>
                  <a:schemeClr val="accent2"/>
                </a:solidFill>
              </a:rPr>
              <a:t> </a:t>
            </a:r>
            <a:r>
              <a:rPr lang="ru-RU" sz="2400" b="1" dirty="0" err="1">
                <a:solidFill>
                  <a:schemeClr val="accent2"/>
                </a:solidFill>
              </a:rPr>
              <a:t>сфері</a:t>
            </a:r>
            <a:r>
              <a:rPr lang="ru-RU" sz="2400" b="1" dirty="0">
                <a:solidFill>
                  <a:schemeClr val="accent2"/>
                </a:solidFill>
              </a:rPr>
              <a:t> </a:t>
            </a:r>
            <a:r>
              <a:rPr lang="ru-RU" sz="2400" b="1" dirty="0" err="1">
                <a:solidFill>
                  <a:schemeClr val="accent2"/>
                </a:solidFill>
              </a:rPr>
              <a:t>первісних</a:t>
            </a:r>
            <a:r>
              <a:rPr lang="ru-RU" sz="2400" b="1" dirty="0">
                <a:solidFill>
                  <a:schemeClr val="accent2"/>
                </a:solidFill>
              </a:rPr>
              <a:t> людей.</a:t>
            </a:r>
          </a:p>
        </p:txBody>
      </p:sp>
    </p:spTree>
    <p:extLst>
      <p:ext uri="{BB962C8B-B14F-4D97-AF65-F5344CB8AC3E}">
        <p14:creationId xmlns:p14="http://schemas.microsoft.com/office/powerpoint/2010/main" val="98587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2516135"/>
            <a:ext cx="8229600" cy="4373563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глини</a:t>
            </a:r>
            <a:r>
              <a:rPr lang="ru-RU" dirty="0"/>
              <a:t> для </a:t>
            </a:r>
            <a:r>
              <a:rPr lang="ru-RU" dirty="0" err="1"/>
              <a:t>виробництва</a:t>
            </a:r>
            <a:r>
              <a:rPr lang="ru-RU" dirty="0"/>
              <a:t> </a:t>
            </a:r>
            <a:r>
              <a:rPr lang="ru-RU" dirty="0" err="1"/>
              <a:t>домашнього</a:t>
            </a:r>
            <a:r>
              <a:rPr lang="ru-RU" dirty="0"/>
              <a:t> посуду, а </a:t>
            </a:r>
            <a:r>
              <a:rPr lang="ru-RU" dirty="0" err="1"/>
              <a:t>згодом</a:t>
            </a:r>
            <a:r>
              <a:rPr lang="ru-RU" dirty="0"/>
              <a:t> </a:t>
            </a:r>
            <a:r>
              <a:rPr lang="ru-RU" dirty="0" err="1"/>
              <a:t>винахід</a:t>
            </a:r>
            <a:r>
              <a:rPr lang="ru-RU" dirty="0"/>
              <a:t> гончарного круга покликали до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нову</a:t>
            </a:r>
            <a:r>
              <a:rPr lang="ru-RU" dirty="0"/>
              <a:t> </a:t>
            </a:r>
            <a:r>
              <a:rPr lang="ru-RU" dirty="0" err="1"/>
              <a:t>галузь</a:t>
            </a:r>
            <a:r>
              <a:rPr lang="ru-RU" dirty="0"/>
              <a:t> </a:t>
            </a:r>
            <a:r>
              <a:rPr lang="ru-RU" dirty="0" err="1"/>
              <a:t>ремісництва</a:t>
            </a:r>
            <a:r>
              <a:rPr lang="ru-RU" dirty="0"/>
              <a:t> і </a:t>
            </a:r>
            <a:r>
              <a:rPr lang="ru-RU" dirty="0" err="1"/>
              <a:t>мистецтва</a:t>
            </a:r>
            <a:r>
              <a:rPr lang="ru-RU" dirty="0"/>
              <a:t> – </a:t>
            </a:r>
            <a:r>
              <a:rPr lang="ru-RU" dirty="0" err="1"/>
              <a:t>кераміку</a:t>
            </a:r>
            <a:r>
              <a:rPr lang="ru-RU" dirty="0"/>
              <a:t>. </a:t>
            </a:r>
            <a:r>
              <a:rPr lang="ru-RU" dirty="0" err="1"/>
              <a:t>Мистецтво</a:t>
            </a:r>
            <a:r>
              <a:rPr lang="ru-RU" dirty="0"/>
              <a:t> </a:t>
            </a:r>
            <a:r>
              <a:rPr lang="ru-RU" dirty="0" err="1"/>
              <a:t>кераміки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у </a:t>
            </a:r>
            <a:r>
              <a:rPr lang="ru-RU" dirty="0" err="1"/>
              <a:t>своєму</a:t>
            </a:r>
            <a:r>
              <a:rPr lang="ru-RU" dirty="0"/>
              <a:t> </a:t>
            </a:r>
            <a:r>
              <a:rPr lang="ru-RU" dirty="0" err="1"/>
              <a:t>генезисі</a:t>
            </a:r>
            <a:r>
              <a:rPr lang="ru-RU" dirty="0"/>
              <a:t> </a:t>
            </a:r>
            <a:r>
              <a:rPr lang="ru-RU" dirty="0" err="1"/>
              <a:t>функціональне</a:t>
            </a:r>
            <a:r>
              <a:rPr lang="ru-RU" dirty="0"/>
              <a:t> й </a:t>
            </a:r>
            <a:r>
              <a:rPr lang="ru-RU" dirty="0" err="1"/>
              <a:t>імітативне</a:t>
            </a:r>
            <a:r>
              <a:rPr lang="ru-RU" dirty="0"/>
              <a:t>, стало </a:t>
            </a:r>
            <a:r>
              <a:rPr lang="ru-RU" dirty="0" err="1"/>
              <a:t>найелементарнішим</a:t>
            </a:r>
            <a:r>
              <a:rPr lang="ru-RU" dirty="0"/>
              <a:t> видом прикладного </a:t>
            </a:r>
            <a:r>
              <a:rPr lang="ru-RU" dirty="0" err="1"/>
              <a:t>мистецтва,яке</a:t>
            </a:r>
            <a:r>
              <a:rPr lang="ru-RU" dirty="0"/>
              <a:t> у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перетворилося</a:t>
            </a:r>
            <a:r>
              <a:rPr lang="ru-RU" dirty="0"/>
              <a:t> в </a:t>
            </a:r>
            <a:r>
              <a:rPr lang="ru-RU" dirty="0" err="1"/>
              <a:t>одне</a:t>
            </a:r>
            <a:r>
              <a:rPr lang="ru-RU" dirty="0"/>
              <a:t> з </a:t>
            </a:r>
            <a:r>
              <a:rPr lang="ru-RU" dirty="0" err="1"/>
              <a:t>найабстрактніших</a:t>
            </a:r>
            <a:r>
              <a:rPr lang="ru-RU" dirty="0"/>
              <a:t> </a:t>
            </a:r>
            <a:r>
              <a:rPr lang="ru-RU" dirty="0" err="1"/>
              <a:t>мистецтв</a:t>
            </a:r>
            <a:r>
              <a:rPr lang="ru-RU" dirty="0"/>
              <a:t>, </a:t>
            </a:r>
            <a:r>
              <a:rPr lang="ru-RU" dirty="0" err="1"/>
              <a:t>сягнувши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вільних</a:t>
            </a:r>
            <a:r>
              <a:rPr lang="ru-RU" dirty="0"/>
              <a:t> форм, </a:t>
            </a:r>
            <a:r>
              <a:rPr lang="ru-RU" dirty="0" err="1"/>
              <a:t>ніж</a:t>
            </a:r>
            <a:r>
              <a:rPr lang="ru-RU" dirty="0"/>
              <a:t> скульптура.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особливість</a:t>
            </a:r>
            <a:r>
              <a:rPr lang="ru-RU" dirty="0"/>
              <a:t> </a:t>
            </a:r>
            <a:r>
              <a:rPr lang="ru-RU" dirty="0" err="1"/>
              <a:t>кераміки</a:t>
            </a:r>
            <a:r>
              <a:rPr lang="ru-RU" dirty="0"/>
              <a:t>, абсолютна </a:t>
            </a:r>
            <a:r>
              <a:rPr lang="ru-RU" dirty="0" err="1"/>
              <a:t>рухливість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форм дали право </a:t>
            </a:r>
            <a:r>
              <a:rPr lang="ru-RU" dirty="0" err="1"/>
              <a:t>відомому</a:t>
            </a:r>
            <a:r>
              <a:rPr lang="ru-RU" dirty="0"/>
              <a:t> </a:t>
            </a:r>
            <a:r>
              <a:rPr lang="ru-RU" dirty="0" err="1"/>
              <a:t>американському</a:t>
            </a:r>
            <a:r>
              <a:rPr lang="ru-RU" dirty="0"/>
              <a:t> </a:t>
            </a:r>
            <a:r>
              <a:rPr lang="ru-RU" dirty="0" err="1"/>
              <a:t>мистецтвознавцю</a:t>
            </a:r>
            <a:r>
              <a:rPr lang="ru-RU" dirty="0"/>
              <a:t> </a:t>
            </a:r>
            <a:r>
              <a:rPr lang="ru-RU" dirty="0" err="1"/>
              <a:t>Фінкельстайну</a:t>
            </a:r>
            <a:r>
              <a:rPr lang="ru-RU" dirty="0"/>
              <a:t> </a:t>
            </a:r>
            <a:r>
              <a:rPr lang="ru-RU" dirty="0" err="1"/>
              <a:t>назвати</a:t>
            </a:r>
            <a:r>
              <a:rPr lang="ru-RU" dirty="0"/>
              <a:t> </a:t>
            </a:r>
            <a:r>
              <a:rPr lang="ru-RU" dirty="0" err="1"/>
              <a:t>кераміку</a:t>
            </a:r>
            <a:r>
              <a:rPr lang="ru-RU" dirty="0"/>
              <a:t> «</a:t>
            </a:r>
            <a:r>
              <a:rPr lang="ru-RU" dirty="0" err="1"/>
              <a:t>кристалізацією</a:t>
            </a:r>
            <a:r>
              <a:rPr lang="ru-RU" dirty="0"/>
              <a:t> </a:t>
            </a:r>
            <a:r>
              <a:rPr lang="ru-RU" dirty="0" err="1"/>
              <a:t>людської</a:t>
            </a:r>
            <a:r>
              <a:rPr lang="ru-RU" dirty="0"/>
              <a:t> думки». </a:t>
            </a:r>
            <a:r>
              <a:rPr lang="ru-RU" dirty="0" err="1"/>
              <a:t>Кераміка</a:t>
            </a:r>
            <a:r>
              <a:rPr lang="ru-RU" dirty="0"/>
              <a:t> і метал (бронза, </a:t>
            </a:r>
            <a:r>
              <a:rPr lang="ru-RU" dirty="0" err="1"/>
              <a:t>срібло</a:t>
            </a:r>
            <a:r>
              <a:rPr lang="ru-RU" dirty="0"/>
              <a:t>, золото) ставали </a:t>
            </a:r>
            <a:r>
              <a:rPr lang="ru-RU" dirty="0" err="1"/>
              <a:t>основним</a:t>
            </a:r>
            <a:r>
              <a:rPr lang="ru-RU" dirty="0"/>
              <a:t> </a:t>
            </a:r>
            <a:r>
              <a:rPr lang="ru-RU" dirty="0" err="1"/>
              <a:t>матеріалом</a:t>
            </a:r>
            <a:r>
              <a:rPr lang="ru-RU" dirty="0"/>
              <a:t> </a:t>
            </a:r>
            <a:r>
              <a:rPr lang="ru-RU" dirty="0" err="1"/>
              <a:t>мистецтва</a:t>
            </a:r>
            <a:r>
              <a:rPr lang="ru-RU" dirty="0"/>
              <a:t>. Ось </a:t>
            </a:r>
            <a:r>
              <a:rPr lang="ru-RU" dirty="0" err="1"/>
              <a:t>чому</a:t>
            </a:r>
            <a:r>
              <a:rPr lang="ru-RU" dirty="0"/>
              <a:t> </a:t>
            </a:r>
            <a:r>
              <a:rPr lang="ru-RU" dirty="0" err="1"/>
              <a:t>скарби</a:t>
            </a:r>
            <a:r>
              <a:rPr lang="ru-RU" dirty="0"/>
              <a:t> </a:t>
            </a:r>
            <a:r>
              <a:rPr lang="ru-RU" dirty="0" err="1"/>
              <a:t>скіфських</a:t>
            </a:r>
            <a:r>
              <a:rPr lang="ru-RU" dirty="0"/>
              <a:t> </a:t>
            </a:r>
            <a:r>
              <a:rPr lang="ru-RU" dirty="0" err="1"/>
              <a:t>курганів</a:t>
            </a:r>
            <a:r>
              <a:rPr lang="ru-RU" dirty="0"/>
              <a:t> – </a:t>
            </a:r>
            <a:r>
              <a:rPr lang="ru-RU" dirty="0" err="1"/>
              <a:t>кінська</a:t>
            </a:r>
            <a:r>
              <a:rPr lang="ru-RU" dirty="0"/>
              <a:t> </a:t>
            </a:r>
            <a:r>
              <a:rPr lang="ru-RU" dirty="0" err="1"/>
              <a:t>збруя</a:t>
            </a:r>
            <a:r>
              <a:rPr lang="ru-RU" dirty="0"/>
              <a:t>, </a:t>
            </a:r>
            <a:r>
              <a:rPr lang="ru-RU" dirty="0" err="1"/>
              <a:t>зброя</a:t>
            </a:r>
            <a:r>
              <a:rPr lang="ru-RU" dirty="0"/>
              <a:t>, </a:t>
            </a:r>
            <a:r>
              <a:rPr lang="ru-RU" dirty="0" err="1"/>
              <a:t>одяг</a:t>
            </a:r>
            <a:r>
              <a:rPr lang="ru-RU" dirty="0"/>
              <a:t> і </a:t>
            </a:r>
            <a:r>
              <a:rPr lang="ru-RU" dirty="0" err="1"/>
              <a:t>прикраси</a:t>
            </a:r>
            <a:r>
              <a:rPr lang="ru-RU" dirty="0"/>
              <a:t>, посуд – є предметами прикладного </a:t>
            </a:r>
            <a:r>
              <a:rPr lang="ru-RU" dirty="0" err="1"/>
              <a:t>мистецтва</a:t>
            </a:r>
            <a:r>
              <a:rPr lang="ru-RU" dirty="0"/>
              <a:t>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19" y="260648"/>
            <a:ext cx="2736304" cy="2056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55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60672" cy="1039427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484437"/>
            <a:ext cx="8229600" cy="4373563"/>
          </a:xfrm>
        </p:spPr>
        <p:txBody>
          <a:bodyPr/>
          <a:lstStyle/>
          <a:p>
            <a:r>
              <a:rPr lang="ru-RU" dirty="0" err="1"/>
              <a:t>Мистецтву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історичного</a:t>
            </a:r>
            <a:r>
              <a:rPr lang="ru-RU" dirty="0"/>
              <a:t> </a:t>
            </a:r>
            <a:r>
              <a:rPr lang="ru-RU" dirty="0" err="1"/>
              <a:t>періоду</a:t>
            </a:r>
            <a:r>
              <a:rPr lang="ru-RU" dirty="0"/>
              <a:t> </a:t>
            </a:r>
            <a:r>
              <a:rPr lang="ru-RU" dirty="0" err="1"/>
              <a:t>притаманні</a:t>
            </a:r>
            <a:r>
              <a:rPr lang="ru-RU" dirty="0"/>
              <a:t> </a:t>
            </a:r>
            <a:r>
              <a:rPr lang="ru-RU" dirty="0" err="1"/>
              <a:t>єдність</a:t>
            </a:r>
            <a:r>
              <a:rPr lang="ru-RU" dirty="0"/>
              <a:t> та синкретизм </a:t>
            </a:r>
            <a:r>
              <a:rPr lang="ru-RU" dirty="0" err="1"/>
              <a:t>утилітарного</a:t>
            </a:r>
            <a:r>
              <a:rPr lang="ru-RU" dirty="0"/>
              <a:t> і </a:t>
            </a:r>
            <a:r>
              <a:rPr lang="ru-RU" dirty="0" err="1"/>
              <a:t>художнього</a:t>
            </a:r>
            <a:r>
              <a:rPr lang="ru-RU" dirty="0"/>
              <a:t> </a:t>
            </a:r>
            <a:r>
              <a:rPr lang="ru-RU" dirty="0" err="1"/>
              <a:t>елементів</a:t>
            </a:r>
            <a:r>
              <a:rPr lang="ru-RU" dirty="0"/>
              <a:t>. </a:t>
            </a:r>
            <a:r>
              <a:rPr lang="ru-RU" dirty="0" err="1"/>
              <a:t>Проте</a:t>
            </a:r>
            <a:r>
              <a:rPr lang="ru-RU" dirty="0"/>
              <a:t> сама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подібних</a:t>
            </a:r>
            <a:r>
              <a:rPr lang="ru-RU" dirty="0"/>
              <a:t> </a:t>
            </a:r>
            <a:r>
              <a:rPr lang="ru-RU" dirty="0" err="1"/>
              <a:t>елементів</a:t>
            </a:r>
            <a:r>
              <a:rPr lang="ru-RU" dirty="0"/>
              <a:t>, </a:t>
            </a:r>
            <a:r>
              <a:rPr lang="ru-RU" dirty="0" err="1"/>
              <a:t>безпосередньо</a:t>
            </a:r>
            <a:r>
              <a:rPr lang="ru-RU" dirty="0"/>
              <a:t> не </a:t>
            </a:r>
            <a:r>
              <a:rPr lang="ru-RU" dirty="0" err="1"/>
              <a:t>пов'язаних</a:t>
            </a:r>
            <a:r>
              <a:rPr lang="ru-RU" dirty="0"/>
              <a:t> з </a:t>
            </a:r>
            <a:r>
              <a:rPr lang="ru-RU" dirty="0" err="1"/>
              <a:t>практичним</a:t>
            </a:r>
            <a:r>
              <a:rPr lang="ru-RU" dirty="0"/>
              <a:t> </a:t>
            </a:r>
            <a:r>
              <a:rPr lang="ru-RU" dirty="0" err="1"/>
              <a:t>призначенням</a:t>
            </a:r>
            <a:r>
              <a:rPr lang="ru-RU" dirty="0"/>
              <a:t> предмета, </a:t>
            </a:r>
            <a:r>
              <a:rPr lang="ru-RU" dirty="0" err="1"/>
              <a:t>започатковувала</a:t>
            </a:r>
            <a:r>
              <a:rPr lang="ru-RU" dirty="0"/>
              <a:t> </a:t>
            </a:r>
            <a:r>
              <a:rPr lang="ru-RU" dirty="0" err="1"/>
              <a:t>новий</a:t>
            </a:r>
            <a:r>
              <a:rPr lang="ru-RU" dirty="0"/>
              <a:t> </a:t>
            </a:r>
            <a:r>
              <a:rPr lang="ru-RU" dirty="0" err="1"/>
              <a:t>етап</a:t>
            </a:r>
            <a:r>
              <a:rPr lang="ru-RU" dirty="0"/>
              <a:t> у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людської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 – </a:t>
            </a:r>
            <a:r>
              <a:rPr lang="ru-RU" dirty="0" err="1"/>
              <a:t>появу</a:t>
            </a:r>
            <a:r>
              <a:rPr lang="ru-RU" dirty="0"/>
              <a:t> </a:t>
            </a:r>
            <a:r>
              <a:rPr lang="ru-RU" dirty="0" err="1"/>
              <a:t>відносної</a:t>
            </a:r>
            <a:r>
              <a:rPr lang="ru-RU" dirty="0"/>
              <a:t> </a:t>
            </a:r>
            <a:r>
              <a:rPr lang="ru-RU" dirty="0" err="1"/>
              <a:t>свободи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зрослу</a:t>
            </a:r>
            <a:r>
              <a:rPr lang="ru-RU" dirty="0"/>
              <a:t> </a:t>
            </a:r>
            <a:r>
              <a:rPr lang="ru-RU" dirty="0" err="1"/>
              <a:t>могутність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,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стійкої</a:t>
            </a:r>
            <a:r>
              <a:rPr lang="ru-RU" dirty="0"/>
              <a:t> </a:t>
            </a:r>
            <a:r>
              <a:rPr lang="ru-RU" dirty="0" err="1"/>
              <a:t>естетичної</a:t>
            </a:r>
            <a:r>
              <a:rPr lang="ru-RU" dirty="0"/>
              <a:t> потреби, 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розповсюдженого</a:t>
            </a:r>
            <a:r>
              <a:rPr lang="ru-RU" dirty="0"/>
              <a:t> </a:t>
            </a:r>
            <a:r>
              <a:rPr lang="ru-RU" dirty="0" err="1"/>
              <a:t>художнього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28" y="0"/>
            <a:ext cx="1771650" cy="258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852936"/>
            <a:ext cx="8229600" cy="4373563"/>
          </a:xfrm>
        </p:spPr>
        <p:txBody>
          <a:bodyPr/>
          <a:lstStyle/>
          <a:p>
            <a:r>
              <a:rPr lang="ru-RU" dirty="0" err="1"/>
              <a:t>Що</a:t>
            </a:r>
            <a:r>
              <a:rPr lang="ru-RU" dirty="0"/>
              <a:t> ж </a:t>
            </a:r>
            <a:r>
              <a:rPr lang="ru-RU" dirty="0" err="1"/>
              <a:t>переважало</a:t>
            </a:r>
            <a:r>
              <a:rPr lang="ru-RU" dirty="0"/>
              <a:t> в </a:t>
            </a:r>
            <a:r>
              <a:rPr lang="ru-RU" dirty="0" err="1"/>
              <a:t>мистецтві</a:t>
            </a:r>
            <a:r>
              <a:rPr lang="ru-RU" dirty="0"/>
              <a:t> тих </a:t>
            </a:r>
            <a:r>
              <a:rPr lang="ru-RU" dirty="0" err="1"/>
              <a:t>часів</a:t>
            </a:r>
            <a:r>
              <a:rPr lang="ru-RU" dirty="0"/>
              <a:t>? </a:t>
            </a:r>
            <a:r>
              <a:rPr lang="ru-RU" dirty="0" err="1"/>
              <a:t>Передусім</a:t>
            </a:r>
            <a:r>
              <a:rPr lang="ru-RU" dirty="0"/>
              <a:t> </a:t>
            </a:r>
            <a:r>
              <a:rPr lang="ru-RU" dirty="0" err="1"/>
              <a:t>зооморфні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, </a:t>
            </a:r>
            <a:r>
              <a:rPr lang="ru-RU" dirty="0" err="1"/>
              <a:t>рослинний</a:t>
            </a:r>
            <a:r>
              <a:rPr lang="ru-RU" dirty="0"/>
              <a:t> і </a:t>
            </a:r>
            <a:r>
              <a:rPr lang="ru-RU" dirty="0" err="1"/>
              <a:t>тваринний</a:t>
            </a:r>
            <a:r>
              <a:rPr lang="ru-RU" dirty="0"/>
              <a:t> орнамент,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поступово</a:t>
            </a:r>
            <a:r>
              <a:rPr lang="ru-RU" dirty="0"/>
              <a:t> </a:t>
            </a:r>
            <a:r>
              <a:rPr lang="ru-RU" dirty="0" err="1"/>
              <a:t>набував</a:t>
            </a:r>
            <a:r>
              <a:rPr lang="ru-RU" dirty="0"/>
              <a:t> абстрактного характеру. </a:t>
            </a:r>
            <a:r>
              <a:rPr lang="ru-RU" dirty="0" err="1"/>
              <a:t>Поряд</a:t>
            </a:r>
            <a:r>
              <a:rPr lang="ru-RU" dirty="0"/>
              <a:t> з </a:t>
            </a:r>
            <a:r>
              <a:rPr lang="ru-RU" dirty="0" err="1"/>
              <a:t>тваринами</a:t>
            </a:r>
            <a:r>
              <a:rPr lang="ru-RU" dirty="0"/>
              <a:t> і </a:t>
            </a:r>
            <a:r>
              <a:rPr lang="ru-RU" dirty="0" err="1"/>
              <a:t>рослинами</a:t>
            </a:r>
            <a:r>
              <a:rPr lang="ru-RU" dirty="0"/>
              <a:t> </a:t>
            </a:r>
            <a:r>
              <a:rPr lang="ru-RU" dirty="0" err="1"/>
              <a:t>зображення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подавалось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умовно</a:t>
            </a:r>
            <a:r>
              <a:rPr lang="ru-RU" dirty="0"/>
              <a:t> і </a:t>
            </a:r>
            <a:r>
              <a:rPr lang="ru-RU" dirty="0" err="1"/>
              <a:t>схематизовано</a:t>
            </a:r>
            <a:r>
              <a:rPr lang="ru-RU" dirty="0"/>
              <a:t>. </a:t>
            </a:r>
            <a:r>
              <a:rPr lang="ru-RU" dirty="0" err="1"/>
              <a:t>Таке</a:t>
            </a:r>
            <a:r>
              <a:rPr lang="ru-RU" dirty="0"/>
              <a:t> </a:t>
            </a:r>
            <a:r>
              <a:rPr lang="ru-RU" dirty="0" err="1"/>
              <a:t>поєднання</a:t>
            </a:r>
            <a:r>
              <a:rPr lang="ru-RU" dirty="0"/>
              <a:t> </a:t>
            </a:r>
            <a:r>
              <a:rPr lang="ru-RU" dirty="0" err="1"/>
              <a:t>зображень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зовнішнім</a:t>
            </a:r>
            <a:r>
              <a:rPr lang="ru-RU" dirty="0"/>
              <a:t> </a:t>
            </a:r>
            <a:r>
              <a:rPr lang="ru-RU" dirty="0" err="1"/>
              <a:t>світом</a:t>
            </a:r>
            <a:r>
              <a:rPr lang="ru-RU" dirty="0"/>
              <a:t> </a:t>
            </a:r>
            <a:r>
              <a:rPr lang="ru-RU" dirty="0" err="1"/>
              <a:t>свідчило</a:t>
            </a:r>
            <a:r>
              <a:rPr lang="ru-RU" dirty="0"/>
              <a:t> про те, </a:t>
            </a:r>
            <a:r>
              <a:rPr lang="ru-RU" dirty="0" err="1"/>
              <a:t>що</a:t>
            </a:r>
            <a:r>
              <a:rPr lang="ru-RU" dirty="0"/>
              <a:t> образ </a:t>
            </a:r>
            <a:r>
              <a:rPr lang="ru-RU" dirty="0" err="1"/>
              <a:t>самої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не </a:t>
            </a:r>
            <a:r>
              <a:rPr lang="ru-RU" dirty="0" err="1"/>
              <a:t>сформувався</a:t>
            </a:r>
            <a:r>
              <a:rPr lang="ru-RU" dirty="0"/>
              <a:t> і </a:t>
            </a:r>
            <a:r>
              <a:rPr lang="ru-RU" dirty="0" err="1"/>
              <a:t>розглядався</a:t>
            </a:r>
            <a:r>
              <a:rPr lang="ru-RU" dirty="0"/>
              <a:t> як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навколишнього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2474" y="260648"/>
            <a:ext cx="1809750" cy="252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88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276872"/>
            <a:ext cx="8229600" cy="4373563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Одним з перших </a:t>
            </a:r>
            <a:r>
              <a:rPr lang="ru-RU" dirty="0" err="1"/>
              <a:t>кроків</a:t>
            </a:r>
            <a:r>
              <a:rPr lang="ru-RU" dirty="0"/>
              <a:t> до </a:t>
            </a:r>
            <a:r>
              <a:rPr lang="ru-RU" dirty="0" err="1"/>
              <a:t>художнього</a:t>
            </a:r>
            <a:r>
              <a:rPr lang="ru-RU" dirty="0"/>
              <a:t> </a:t>
            </a:r>
            <a:r>
              <a:rPr lang="ru-RU" dirty="0" err="1"/>
              <a:t>узагальнення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спроба</a:t>
            </a:r>
            <a:r>
              <a:rPr lang="ru-RU" dirty="0"/>
              <a:t> </a:t>
            </a:r>
            <a:r>
              <a:rPr lang="ru-RU" dirty="0" err="1"/>
              <a:t>упорядкування</a:t>
            </a:r>
            <a:r>
              <a:rPr lang="ru-RU" dirty="0"/>
              <a:t> та </a:t>
            </a:r>
            <a:r>
              <a:rPr lang="ru-RU" dirty="0" err="1"/>
              <a:t>групування</a:t>
            </a:r>
            <a:r>
              <a:rPr lang="ru-RU" dirty="0"/>
              <a:t> </a:t>
            </a:r>
            <a:r>
              <a:rPr lang="ru-RU" dirty="0" err="1"/>
              <a:t>явищ</a:t>
            </a:r>
            <a:r>
              <a:rPr lang="ru-RU" dirty="0"/>
              <a:t> </a:t>
            </a:r>
            <a:r>
              <a:rPr lang="ru-RU" dirty="0" err="1"/>
              <a:t>навколишнього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 з </a:t>
            </a:r>
            <a:r>
              <a:rPr lang="ru-RU" dirty="0" err="1"/>
              <a:t>допомогою</a:t>
            </a:r>
            <a:r>
              <a:rPr lang="ru-RU" dirty="0"/>
              <a:t> ритму. </a:t>
            </a:r>
            <a:r>
              <a:rPr lang="ru-RU" dirty="0" err="1"/>
              <a:t>Відчуття</a:t>
            </a:r>
            <a:r>
              <a:rPr lang="ru-RU" dirty="0"/>
              <a:t> ритму </a:t>
            </a:r>
            <a:r>
              <a:rPr lang="ru-RU" dirty="0" err="1"/>
              <a:t>властиве</a:t>
            </a:r>
            <a:r>
              <a:rPr lang="ru-RU" dirty="0"/>
              <a:t> </a:t>
            </a:r>
            <a:r>
              <a:rPr lang="ru-RU" dirty="0" err="1"/>
              <a:t>людині</a:t>
            </a:r>
            <a:r>
              <a:rPr lang="ru-RU" dirty="0"/>
              <a:t> так само, як </a:t>
            </a:r>
            <a:r>
              <a:rPr lang="ru-RU" dirty="0" err="1"/>
              <a:t>зір</a:t>
            </a:r>
            <a:r>
              <a:rPr lang="ru-RU" dirty="0"/>
              <a:t>, слух, </a:t>
            </a:r>
            <a:r>
              <a:rPr lang="ru-RU" dirty="0" err="1"/>
              <a:t>дотик</a:t>
            </a:r>
            <a:r>
              <a:rPr lang="ru-RU" dirty="0"/>
              <a:t>, </a:t>
            </a:r>
            <a:r>
              <a:rPr lang="ru-RU" dirty="0" err="1"/>
              <a:t>однак</a:t>
            </a:r>
            <a:r>
              <a:rPr lang="ru-RU" dirty="0"/>
              <a:t> </a:t>
            </a:r>
            <a:r>
              <a:rPr lang="ru-RU" dirty="0" err="1"/>
              <a:t>набагато</a:t>
            </a:r>
            <a:r>
              <a:rPr lang="ru-RU" dirty="0"/>
              <a:t> </a:t>
            </a:r>
            <a:r>
              <a:rPr lang="ru-RU" dirty="0" err="1"/>
              <a:t>складніше</a:t>
            </a:r>
            <a:r>
              <a:rPr lang="ru-RU" dirty="0"/>
              <a:t> </a:t>
            </a:r>
            <a:r>
              <a:rPr lang="ru-RU" dirty="0" err="1"/>
              <a:t>виявилось</a:t>
            </a:r>
            <a:r>
              <a:rPr lang="ru-RU" dirty="0"/>
              <a:t> образно </a:t>
            </a:r>
            <a:r>
              <a:rPr lang="ru-RU" dirty="0" err="1"/>
              <a:t>опредметити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. Ми </a:t>
            </a:r>
            <a:r>
              <a:rPr lang="ru-RU" dirty="0" err="1"/>
              <a:t>схильні</a:t>
            </a:r>
            <a:r>
              <a:rPr lang="ru-RU" dirty="0"/>
              <a:t> </a:t>
            </a:r>
            <a:r>
              <a:rPr lang="ru-RU" dirty="0" err="1"/>
              <a:t>думати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відчуття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пов'язане</a:t>
            </a:r>
            <a:r>
              <a:rPr lang="ru-RU" dirty="0"/>
              <a:t> </a:t>
            </a:r>
            <a:r>
              <a:rPr lang="ru-RU" dirty="0" err="1"/>
              <a:t>передусім</a:t>
            </a:r>
            <a:r>
              <a:rPr lang="ru-RU" dirty="0"/>
              <a:t> з </a:t>
            </a:r>
            <a:r>
              <a:rPr lang="ru-RU" dirty="0" err="1"/>
              <a:t>руховим</a:t>
            </a:r>
            <a:r>
              <a:rPr lang="ru-RU" dirty="0"/>
              <a:t> ритмом. </a:t>
            </a:r>
            <a:r>
              <a:rPr lang="ru-RU" dirty="0" err="1"/>
              <a:t>Звуковий</a:t>
            </a:r>
            <a:r>
              <a:rPr lang="ru-RU" dirty="0"/>
              <a:t> </a:t>
            </a:r>
            <a:r>
              <a:rPr lang="ru-RU" dirty="0" err="1"/>
              <a:t>прийшов</a:t>
            </a:r>
            <a:r>
              <a:rPr lang="ru-RU" dirty="0"/>
              <a:t> </a:t>
            </a:r>
            <a:r>
              <a:rPr lang="ru-RU" dirty="0" err="1"/>
              <a:t>значно</a:t>
            </a:r>
            <a:r>
              <a:rPr lang="ru-RU" dirty="0"/>
              <a:t> </a:t>
            </a:r>
            <a:r>
              <a:rPr lang="ru-RU" dirty="0" err="1"/>
              <a:t>пізніше</a:t>
            </a:r>
            <a:r>
              <a:rPr lang="ru-RU" dirty="0"/>
              <a:t>. В </a:t>
            </a:r>
            <a:r>
              <a:rPr lang="ru-RU" dirty="0" err="1"/>
              <a:t>палеолітичних</a:t>
            </a:r>
            <a:r>
              <a:rPr lang="ru-RU" dirty="0"/>
              <a:t> </a:t>
            </a:r>
            <a:r>
              <a:rPr lang="ru-RU" dirty="0" err="1"/>
              <a:t>зображеннях</a:t>
            </a:r>
            <a:r>
              <a:rPr lang="ru-RU" dirty="0"/>
              <a:t> ритму не </a:t>
            </a:r>
            <a:r>
              <a:rPr lang="ru-RU" dirty="0" err="1"/>
              <a:t>відчуваємо</a:t>
            </a:r>
            <a:r>
              <a:rPr lang="ru-RU" dirty="0"/>
              <a:t> </a:t>
            </a:r>
            <a:r>
              <a:rPr lang="ru-RU" dirty="0" err="1"/>
              <a:t>зовсім</a:t>
            </a:r>
            <a:r>
              <a:rPr lang="ru-RU" dirty="0"/>
              <a:t>. </a:t>
            </a:r>
            <a:r>
              <a:rPr lang="ru-RU" dirty="0" err="1"/>
              <a:t>З'являється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аж в </a:t>
            </a:r>
            <a:r>
              <a:rPr lang="ru-RU" dirty="0" err="1"/>
              <a:t>неолітичних</a:t>
            </a:r>
            <a:r>
              <a:rPr lang="ru-RU" dirty="0"/>
              <a:t> </a:t>
            </a:r>
            <a:r>
              <a:rPr lang="ru-RU" dirty="0" err="1"/>
              <a:t>пам'ятках</a:t>
            </a:r>
            <a:r>
              <a:rPr lang="ru-RU" dirty="0"/>
              <a:t>, </a:t>
            </a:r>
            <a:r>
              <a:rPr lang="ru-RU" dirty="0" err="1"/>
              <a:t>проступаючи</a:t>
            </a:r>
            <a:r>
              <a:rPr lang="ru-RU" dirty="0"/>
              <a:t> як </a:t>
            </a:r>
            <a:r>
              <a:rPr lang="ru-RU" dirty="0" err="1"/>
              <a:t>намагання</a:t>
            </a:r>
            <a:r>
              <a:rPr lang="ru-RU" dirty="0"/>
              <a:t> </a:t>
            </a:r>
            <a:r>
              <a:rPr lang="ru-RU" dirty="0" err="1"/>
              <a:t>впорядкувати</a:t>
            </a:r>
            <a:r>
              <a:rPr lang="ru-RU" dirty="0"/>
              <a:t>, </a:t>
            </a:r>
            <a:r>
              <a:rPr lang="ru-RU" dirty="0" err="1"/>
              <a:t>організувати</a:t>
            </a:r>
            <a:r>
              <a:rPr lang="ru-RU" dirty="0"/>
              <a:t> </a:t>
            </a:r>
            <a:r>
              <a:rPr lang="ru-RU" dirty="0" err="1"/>
              <a:t>площину</a:t>
            </a:r>
            <a:r>
              <a:rPr lang="ru-RU" dirty="0"/>
              <a:t> (на </a:t>
            </a:r>
            <a:r>
              <a:rPr lang="ru-RU" dirty="0" err="1"/>
              <a:t>керамічних</a:t>
            </a:r>
            <a:r>
              <a:rPr lang="ru-RU" dirty="0"/>
              <a:t> </a:t>
            </a:r>
            <a:r>
              <a:rPr lang="ru-RU" dirty="0" err="1"/>
              <a:t>виробах</a:t>
            </a:r>
            <a:r>
              <a:rPr lang="ru-RU" dirty="0"/>
              <a:t>) і </a:t>
            </a:r>
            <a:r>
              <a:rPr lang="ru-RU" dirty="0" err="1"/>
              <a:t>простір</a:t>
            </a:r>
            <a:r>
              <a:rPr lang="ru-RU" dirty="0"/>
              <a:t> (в </a:t>
            </a:r>
            <a:r>
              <a:rPr lang="ru-RU" dirty="0" err="1"/>
              <a:t>архітектурі</a:t>
            </a:r>
            <a:r>
              <a:rPr lang="ru-RU" dirty="0"/>
              <a:t>).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332656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67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484437"/>
            <a:ext cx="8229600" cy="4373563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/>
              <a:t>Саме</a:t>
            </a:r>
            <a:r>
              <a:rPr lang="ru-RU" dirty="0"/>
              <a:t> тому </a:t>
            </a:r>
            <a:r>
              <a:rPr lang="ru-RU" dirty="0" err="1"/>
              <a:t>образи</a:t>
            </a:r>
            <a:r>
              <a:rPr lang="ru-RU" dirty="0"/>
              <a:t> </a:t>
            </a:r>
            <a:r>
              <a:rPr lang="ru-RU" dirty="0" err="1"/>
              <a:t>мистецтва</a:t>
            </a:r>
            <a:r>
              <a:rPr lang="ru-RU" dirty="0"/>
              <a:t>, як і </a:t>
            </a:r>
            <a:r>
              <a:rPr lang="ru-RU" dirty="0" err="1"/>
              <a:t>магіко-міфологічні</a:t>
            </a:r>
            <a:r>
              <a:rPr lang="ru-RU" dirty="0"/>
              <a:t> </a:t>
            </a:r>
            <a:r>
              <a:rPr lang="ru-RU" dirty="0" err="1"/>
              <a:t>образи</a:t>
            </a:r>
            <a:r>
              <a:rPr lang="ru-RU" dirty="0"/>
              <a:t>, </a:t>
            </a:r>
            <a:r>
              <a:rPr lang="ru-RU" dirty="0" err="1"/>
              <a:t>діють</a:t>
            </a:r>
            <a:r>
              <a:rPr lang="ru-RU" dirty="0"/>
              <a:t> на </a:t>
            </a:r>
            <a:r>
              <a:rPr lang="ru-RU" dirty="0" err="1"/>
              <a:t>людину</a:t>
            </a:r>
            <a:r>
              <a:rPr lang="ru-RU" dirty="0"/>
              <a:t> </a:t>
            </a:r>
            <a:r>
              <a:rPr lang="ru-RU" dirty="0" err="1"/>
              <a:t>магічно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ж </a:t>
            </a:r>
            <a:r>
              <a:rPr lang="ru-RU" dirty="0" err="1"/>
              <a:t>мова</a:t>
            </a:r>
            <a:r>
              <a:rPr lang="ru-RU" dirty="0"/>
              <a:t>, а </a:t>
            </a:r>
            <a:r>
              <a:rPr lang="ru-RU" dirty="0" err="1"/>
              <a:t>отже</a:t>
            </a:r>
            <a:r>
              <a:rPr lang="ru-RU" dirty="0"/>
              <a:t>, і </a:t>
            </a:r>
            <a:r>
              <a:rPr lang="ru-RU" dirty="0" err="1"/>
              <a:t>мистецтво</a:t>
            </a:r>
            <a:r>
              <a:rPr lang="ru-RU" dirty="0"/>
              <a:t> </a:t>
            </a:r>
            <a:r>
              <a:rPr lang="ru-RU" dirty="0" err="1"/>
              <a:t>відриваються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спільного</a:t>
            </a:r>
            <a:r>
              <a:rPr lang="ru-RU" dirty="0"/>
              <a:t> з </a:t>
            </a:r>
            <a:r>
              <a:rPr lang="ru-RU" dirty="0" err="1"/>
              <a:t>міфом</a:t>
            </a:r>
            <a:r>
              <a:rPr lang="ru-RU" dirty="0"/>
              <a:t> </a:t>
            </a:r>
            <a:r>
              <a:rPr lang="ru-RU" dirty="0" err="1"/>
              <a:t>підґрунтя</a:t>
            </a:r>
            <a:r>
              <a:rPr lang="ru-RU" dirty="0"/>
              <a:t> і </a:t>
            </a:r>
            <a:r>
              <a:rPr lang="ru-RU" dirty="0" err="1"/>
              <a:t>починають</a:t>
            </a:r>
            <a:r>
              <a:rPr lang="ru-RU" dirty="0"/>
              <a:t> </a:t>
            </a:r>
            <a:r>
              <a:rPr lang="ru-RU" dirty="0" err="1"/>
              <a:t>розвиватися</a:t>
            </a:r>
            <a:r>
              <a:rPr lang="ru-RU" dirty="0"/>
              <a:t> в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напрямах</a:t>
            </a:r>
            <a:r>
              <a:rPr lang="ru-RU" dirty="0"/>
              <a:t>, то </a:t>
            </a:r>
            <a:r>
              <a:rPr lang="ru-RU" dirty="0" err="1"/>
              <a:t>це</a:t>
            </a:r>
            <a:r>
              <a:rPr lang="ru-RU" dirty="0"/>
              <a:t> аж </a:t>
            </a:r>
            <a:r>
              <a:rPr lang="ru-RU" dirty="0" err="1"/>
              <a:t>ніяк</a:t>
            </a:r>
            <a:r>
              <a:rPr lang="ru-RU" dirty="0"/>
              <a:t> не </a:t>
            </a:r>
            <a:r>
              <a:rPr lang="ru-RU" dirty="0" err="1"/>
              <a:t>означає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вони </a:t>
            </a:r>
            <a:r>
              <a:rPr lang="ru-RU" dirty="0" err="1"/>
              <a:t>роз'єднуються</a:t>
            </a:r>
            <a:r>
              <a:rPr lang="ru-RU" dirty="0"/>
              <a:t> остаточно. </a:t>
            </a:r>
            <a:r>
              <a:rPr lang="ru-RU" dirty="0" err="1"/>
              <a:t>Мова</a:t>
            </a:r>
            <a:r>
              <a:rPr lang="ru-RU" dirty="0"/>
              <a:t> є </a:t>
            </a:r>
            <a:r>
              <a:rPr lang="ru-RU" dirty="0" err="1"/>
              <a:t>знаряддям</a:t>
            </a:r>
            <a:r>
              <a:rPr lang="ru-RU" dirty="0"/>
              <a:t> </a:t>
            </a:r>
            <a:r>
              <a:rPr lang="ru-RU" dirty="0" err="1"/>
              <a:t>мислення</a:t>
            </a:r>
            <a:r>
              <a:rPr lang="ru-RU" dirty="0"/>
              <a:t>, вона </a:t>
            </a:r>
            <a:r>
              <a:rPr lang="ru-RU" dirty="0" err="1"/>
              <a:t>формує</a:t>
            </a:r>
            <a:r>
              <a:rPr lang="ru-RU" dirty="0"/>
              <a:t> </a:t>
            </a:r>
            <a:r>
              <a:rPr lang="ru-RU" dirty="0" err="1"/>
              <a:t>поняття</a:t>
            </a:r>
            <a:r>
              <a:rPr lang="ru-RU" dirty="0"/>
              <a:t> і </a:t>
            </a:r>
            <a:r>
              <a:rPr lang="ru-RU" dirty="0" err="1"/>
              <a:t>судження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за умов </a:t>
            </a:r>
            <a:r>
              <a:rPr lang="ru-RU" dirty="0" err="1"/>
              <a:t>відмови</a:t>
            </a:r>
            <a:r>
              <a:rPr lang="ru-RU" dirty="0"/>
              <a:t> слова, </a:t>
            </a:r>
            <a:r>
              <a:rPr lang="ru-RU" dirty="0" err="1"/>
              <a:t>мови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повноти</a:t>
            </a:r>
            <a:r>
              <a:rPr lang="ru-RU" dirty="0"/>
              <a:t> </a:t>
            </a:r>
            <a:r>
              <a:rPr lang="ru-RU" dirty="0" err="1"/>
              <a:t>безпосереднього</a:t>
            </a:r>
            <a:r>
              <a:rPr lang="ru-RU" dirty="0"/>
              <a:t> </a:t>
            </a:r>
            <a:r>
              <a:rPr lang="ru-RU" dirty="0" err="1"/>
              <a:t>досвіду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абстракції</a:t>
            </a:r>
            <a:r>
              <a:rPr lang="ru-RU" dirty="0"/>
              <a:t>. Але ж </a:t>
            </a:r>
            <a:r>
              <a:rPr lang="ru-RU" dirty="0" err="1"/>
              <a:t>мистецтво</a:t>
            </a:r>
            <a:r>
              <a:rPr lang="ru-RU" dirty="0"/>
              <a:t> слова, </a:t>
            </a:r>
            <a:r>
              <a:rPr lang="ru-RU" dirty="0" err="1"/>
              <a:t>література</a:t>
            </a:r>
            <a:r>
              <a:rPr lang="ru-RU" dirty="0"/>
              <a:t> є </a:t>
            </a:r>
            <a:r>
              <a:rPr lang="ru-RU" dirty="0" err="1"/>
              <a:t>тією</a:t>
            </a:r>
            <a:r>
              <a:rPr lang="ru-RU" dirty="0"/>
              <a:t> сферою духу, де </a:t>
            </a:r>
            <a:r>
              <a:rPr lang="ru-RU" dirty="0" err="1"/>
              <a:t>мовне</a:t>
            </a:r>
            <a:r>
              <a:rPr lang="ru-RU" dirty="0"/>
              <a:t> </a:t>
            </a:r>
            <a:r>
              <a:rPr lang="ru-RU" dirty="0" err="1"/>
              <a:t>знаряддя</a:t>
            </a:r>
            <a:r>
              <a:rPr lang="ru-RU" dirty="0"/>
              <a:t> не </a:t>
            </a:r>
            <a:r>
              <a:rPr lang="ru-RU" dirty="0" err="1"/>
              <a:t>тільки</a:t>
            </a:r>
            <a:r>
              <a:rPr lang="ru-RU" dirty="0"/>
              <a:t> не </a:t>
            </a:r>
            <a:r>
              <a:rPr lang="ru-RU" dirty="0" err="1"/>
              <a:t>втрачає</a:t>
            </a:r>
            <a:r>
              <a:rPr lang="ru-RU" dirty="0"/>
              <a:t> свою </a:t>
            </a:r>
            <a:r>
              <a:rPr lang="ru-RU" dirty="0" err="1"/>
              <a:t>зображальну</a:t>
            </a:r>
            <a:r>
              <a:rPr lang="ru-RU" dirty="0"/>
              <a:t> силу, а й </a:t>
            </a:r>
            <a:r>
              <a:rPr lang="ru-RU" dirty="0" err="1"/>
              <a:t>постійно</a:t>
            </a:r>
            <a:r>
              <a:rPr lang="ru-RU" dirty="0"/>
              <a:t> </a:t>
            </a:r>
            <a:r>
              <a:rPr lang="ru-RU" dirty="0" err="1"/>
              <a:t>розвиває</a:t>
            </a:r>
            <a:r>
              <a:rPr lang="ru-RU" dirty="0"/>
              <a:t> і </a:t>
            </a:r>
            <a:r>
              <a:rPr lang="ru-RU" dirty="0" err="1"/>
              <a:t>оновлює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. </a:t>
            </a:r>
            <a:r>
              <a:rPr lang="ru-RU" dirty="0" err="1"/>
              <a:t>Саме</a:t>
            </a:r>
            <a:r>
              <a:rPr lang="ru-RU" dirty="0"/>
              <a:t> тут слово </a:t>
            </a:r>
            <a:r>
              <a:rPr lang="ru-RU" dirty="0" err="1"/>
              <a:t>здобуває</a:t>
            </a:r>
            <a:r>
              <a:rPr lang="ru-RU" dirty="0"/>
              <a:t> </a:t>
            </a:r>
            <a:r>
              <a:rPr lang="ru-RU" dirty="0" err="1"/>
              <a:t>нову</a:t>
            </a:r>
            <a:r>
              <a:rPr lang="ru-RU" dirty="0"/>
              <a:t> </a:t>
            </a:r>
            <a:r>
              <a:rPr lang="ru-RU" dirty="0" err="1"/>
              <a:t>повноту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,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естетично</a:t>
            </a:r>
            <a:r>
              <a:rPr lang="ru-RU" dirty="0"/>
              <a:t> </a:t>
            </a:r>
            <a:r>
              <a:rPr lang="ru-RU" dirty="0" err="1"/>
              <a:t>вільного</a:t>
            </a:r>
            <a:r>
              <a:rPr lang="ru-RU" dirty="0"/>
              <a:t>, не </a:t>
            </a:r>
            <a:r>
              <a:rPr lang="ru-RU" dirty="0" err="1"/>
              <a:t>пов'язаного</a:t>
            </a:r>
            <a:r>
              <a:rPr lang="ru-RU" dirty="0"/>
              <a:t> з </a:t>
            </a:r>
            <a:r>
              <a:rPr lang="ru-RU" dirty="0" err="1"/>
              <a:t>міфами</a:t>
            </a:r>
            <a:r>
              <a:rPr lang="ru-RU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404664"/>
            <a:ext cx="4248472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64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068960"/>
            <a:ext cx="8229600" cy="4373563"/>
          </a:xfrm>
        </p:spPr>
        <p:txBody>
          <a:bodyPr/>
          <a:lstStyle/>
          <a:p>
            <a:r>
              <a:rPr lang="ru-RU" dirty="0" err="1"/>
              <a:t>Міфи</a:t>
            </a:r>
            <a:r>
              <a:rPr lang="ru-RU" dirty="0"/>
              <a:t> </a:t>
            </a:r>
            <a:r>
              <a:rPr lang="ru-RU" dirty="0" err="1"/>
              <a:t>лишаються</a:t>
            </a:r>
            <a:r>
              <a:rPr lang="ru-RU" dirty="0"/>
              <a:t> для </a:t>
            </a:r>
            <a:r>
              <a:rPr lang="ru-RU" dirty="0" err="1"/>
              <a:t>мистецтва</a:t>
            </a:r>
            <a:r>
              <a:rPr lang="ru-RU" dirty="0"/>
              <a:t> скарбницею </a:t>
            </a:r>
            <a:r>
              <a:rPr lang="ru-RU" dirty="0" err="1"/>
              <a:t>сюжетів</a:t>
            </a:r>
            <a:r>
              <a:rPr lang="ru-RU" dirty="0"/>
              <a:t>, </a:t>
            </a:r>
            <a:r>
              <a:rPr lang="ru-RU" dirty="0" err="1"/>
              <a:t>образів</a:t>
            </a:r>
            <a:r>
              <a:rPr lang="ru-RU" dirty="0"/>
              <a:t>, </a:t>
            </a:r>
            <a:r>
              <a:rPr lang="ru-RU" dirty="0" err="1"/>
              <a:t>фантазії</a:t>
            </a:r>
            <a:r>
              <a:rPr lang="ru-RU" dirty="0"/>
              <a:t>, </a:t>
            </a:r>
            <a:r>
              <a:rPr lang="ru-RU" dirty="0" err="1"/>
              <a:t>джерелом</a:t>
            </a:r>
            <a:r>
              <a:rPr lang="ru-RU" dirty="0"/>
              <a:t> </a:t>
            </a:r>
            <a:r>
              <a:rPr lang="ru-RU" dirty="0" err="1"/>
              <a:t>поетичного</a:t>
            </a:r>
            <a:r>
              <a:rPr lang="ru-RU" dirty="0"/>
              <a:t> </a:t>
            </a:r>
            <a:r>
              <a:rPr lang="ru-RU" dirty="0" err="1"/>
              <a:t>натхнення</a:t>
            </a:r>
            <a:r>
              <a:rPr lang="ru-RU" dirty="0"/>
              <a:t>.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знайомі</a:t>
            </a:r>
            <a:r>
              <a:rPr lang="ru-RU" dirty="0"/>
              <a:t> нам </a:t>
            </a:r>
            <a:r>
              <a:rPr lang="ru-RU" dirty="0" err="1"/>
              <a:t>міфи</a:t>
            </a:r>
            <a:r>
              <a:rPr lang="ru-RU" dirty="0"/>
              <a:t> </a:t>
            </a:r>
            <a:r>
              <a:rPr lang="ru-RU" dirty="0" err="1"/>
              <a:t>давньої</a:t>
            </a:r>
            <a:r>
              <a:rPr lang="ru-RU" dirty="0"/>
              <a:t> </a:t>
            </a:r>
            <a:r>
              <a:rPr lang="ru-RU" dirty="0" err="1"/>
              <a:t>Греції</a:t>
            </a:r>
            <a:r>
              <a:rPr lang="ru-RU" dirty="0"/>
              <a:t> </a:t>
            </a:r>
            <a:r>
              <a:rPr lang="ru-RU" dirty="0" err="1"/>
              <a:t>збереглися</a:t>
            </a:r>
            <a:r>
              <a:rPr lang="ru-RU" dirty="0"/>
              <a:t> </a:t>
            </a:r>
            <a:r>
              <a:rPr lang="ru-RU" dirty="0" err="1"/>
              <a:t>завдяки</a:t>
            </a:r>
            <a:r>
              <a:rPr lang="ru-RU" dirty="0"/>
              <a:t> тому, </a:t>
            </a:r>
            <a:r>
              <a:rPr lang="ru-RU" dirty="0" err="1"/>
              <a:t>що</a:t>
            </a:r>
            <a:r>
              <a:rPr lang="ru-RU" dirty="0"/>
              <a:t> вони </a:t>
            </a:r>
            <a:r>
              <a:rPr lang="ru-RU" dirty="0" err="1"/>
              <a:t>багаторазово</a:t>
            </a:r>
            <a:r>
              <a:rPr lang="ru-RU" dirty="0"/>
              <a:t> </a:t>
            </a:r>
            <a:r>
              <a:rPr lang="ru-RU" dirty="0" err="1"/>
              <a:t>відтворювалися</a:t>
            </a:r>
            <a:r>
              <a:rPr lang="ru-RU" dirty="0"/>
              <a:t> не </a:t>
            </a:r>
            <a:r>
              <a:rPr lang="ru-RU" dirty="0" err="1"/>
              <a:t>тільки</a:t>
            </a:r>
            <a:r>
              <a:rPr lang="ru-RU" dirty="0"/>
              <a:t> у </a:t>
            </a:r>
            <a:r>
              <a:rPr lang="ru-RU" dirty="0" err="1"/>
              <a:t>виниклих</a:t>
            </a:r>
            <a:r>
              <a:rPr lang="ru-RU" dirty="0"/>
              <a:t> </a:t>
            </a:r>
            <a:r>
              <a:rPr lang="ru-RU" dirty="0" err="1"/>
              <a:t>пізніше</a:t>
            </a:r>
            <a:r>
              <a:rPr lang="ru-RU" dirty="0"/>
              <a:t> </a:t>
            </a:r>
            <a:r>
              <a:rPr lang="ru-RU" dirty="0" err="1"/>
              <a:t>давньогрецьких</a:t>
            </a:r>
            <a:r>
              <a:rPr lang="ru-RU" dirty="0"/>
              <a:t> </a:t>
            </a:r>
            <a:r>
              <a:rPr lang="ru-RU" dirty="0" err="1"/>
              <a:t>епосі</a:t>
            </a:r>
            <a:r>
              <a:rPr lang="ru-RU" dirty="0"/>
              <a:t>, </a:t>
            </a:r>
            <a:r>
              <a:rPr lang="ru-RU" dirty="0" err="1"/>
              <a:t>трагедії</a:t>
            </a:r>
            <a:r>
              <a:rPr lang="ru-RU" dirty="0"/>
              <a:t> та </a:t>
            </a:r>
            <a:r>
              <a:rPr lang="ru-RU" dirty="0" err="1"/>
              <a:t>ліриці</a:t>
            </a:r>
            <a:r>
              <a:rPr lang="ru-RU" dirty="0"/>
              <a:t>, а й </a:t>
            </a:r>
            <a:r>
              <a:rPr lang="ru-RU" dirty="0" err="1"/>
              <a:t>надихали</a:t>
            </a:r>
            <a:r>
              <a:rPr lang="ru-RU" dirty="0"/>
              <a:t> </a:t>
            </a:r>
            <a:r>
              <a:rPr lang="ru-RU" dirty="0" err="1"/>
              <a:t>європейських</a:t>
            </a:r>
            <a:r>
              <a:rPr lang="ru-RU" dirty="0"/>
              <a:t> </a:t>
            </a:r>
            <a:r>
              <a:rPr lang="ru-RU" dirty="0" err="1"/>
              <a:t>митців</a:t>
            </a:r>
            <a:r>
              <a:rPr lang="ru-RU" dirty="0"/>
              <a:t> на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художнє</a:t>
            </a:r>
            <a:r>
              <a:rPr lang="ru-RU" dirty="0"/>
              <a:t> </a:t>
            </a:r>
            <a:r>
              <a:rPr lang="ru-RU" dirty="0" err="1"/>
              <a:t>оновлення</a:t>
            </a:r>
            <a:r>
              <a:rPr lang="ru-RU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116632"/>
            <a:ext cx="1809750" cy="252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69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D:\хрень\укукукуууукуку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060848"/>
            <a:ext cx="6141254" cy="3439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475656" y="447055"/>
            <a:ext cx="684076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Дякуємо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за </a:t>
            </a:r>
            <a:r>
              <a:rPr lang="ru-RU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увагу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0238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Проблема ритуалу та </a:t>
            </a:r>
            <a:r>
              <a:rPr lang="ru-RU" b="1" dirty="0" err="1"/>
              <a:t>ритуальної</a:t>
            </a:r>
            <a:r>
              <a:rPr lang="ru-RU" b="1" dirty="0"/>
              <a:t> </a:t>
            </a:r>
            <a:r>
              <a:rPr lang="ru-RU" b="1" dirty="0" err="1"/>
              <a:t>символiки</a:t>
            </a:r>
            <a:r>
              <a:rPr lang="ru-RU" b="1" dirty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2839" y="3108226"/>
            <a:ext cx="8445624" cy="4805611"/>
          </a:xfrm>
        </p:spPr>
        <p:txBody>
          <a:bodyPr/>
          <a:lstStyle/>
          <a:p>
            <a:pPr algn="just"/>
            <a:r>
              <a:rPr lang="ru-RU" b="1" dirty="0" err="1"/>
              <a:t>безумовно</a:t>
            </a:r>
            <a:r>
              <a:rPr lang="ru-RU" b="1" dirty="0"/>
              <a:t> одна з </a:t>
            </a:r>
            <a:r>
              <a:rPr lang="ru-RU" b="1" dirty="0" err="1"/>
              <a:t>важливих</a:t>
            </a:r>
            <a:r>
              <a:rPr lang="ru-RU" b="1" dirty="0"/>
              <a:t> проблем </a:t>
            </a:r>
            <a:r>
              <a:rPr lang="ru-RU" b="1" dirty="0" err="1"/>
              <a:t>сучасної</a:t>
            </a:r>
            <a:r>
              <a:rPr lang="ru-RU" b="1" dirty="0"/>
              <a:t> </a:t>
            </a:r>
            <a:r>
              <a:rPr lang="ru-RU" b="1" dirty="0" err="1"/>
              <a:t>етнології</a:t>
            </a:r>
            <a:r>
              <a:rPr lang="ru-RU" b="1" dirty="0"/>
              <a:t>, </a:t>
            </a:r>
            <a:r>
              <a:rPr lang="ru-RU" b="1" dirty="0" err="1"/>
              <a:t>оскільки</a:t>
            </a:r>
            <a:r>
              <a:rPr lang="ru-RU" b="1" dirty="0"/>
              <a:t> </a:t>
            </a:r>
            <a:r>
              <a:rPr lang="ru-RU" b="1" dirty="0" err="1"/>
              <a:t>має</a:t>
            </a:r>
            <a:r>
              <a:rPr lang="ru-RU" b="1" dirty="0"/>
              <a:t> </a:t>
            </a:r>
            <a:r>
              <a:rPr lang="ru-RU" b="1" dirty="0" err="1"/>
              <a:t>безпосереднiй</a:t>
            </a:r>
            <a:r>
              <a:rPr lang="ru-RU" b="1" dirty="0"/>
              <a:t> </a:t>
            </a:r>
            <a:r>
              <a:rPr lang="ru-RU" b="1" dirty="0" err="1"/>
              <a:t>вихiд</a:t>
            </a:r>
            <a:r>
              <a:rPr lang="ru-RU" b="1" dirty="0"/>
              <a:t> у сферу </a:t>
            </a:r>
            <a:r>
              <a:rPr lang="ru-RU" b="1" dirty="0" err="1"/>
              <a:t>актуальних</a:t>
            </a:r>
            <a:r>
              <a:rPr lang="ru-RU" b="1" dirty="0"/>
              <a:t> </a:t>
            </a:r>
            <a:r>
              <a:rPr lang="ru-RU" b="1" dirty="0" err="1"/>
              <a:t>питань</a:t>
            </a:r>
            <a:r>
              <a:rPr lang="ru-RU" b="1" dirty="0"/>
              <a:t> </a:t>
            </a:r>
            <a:r>
              <a:rPr lang="ru-RU" b="1" dirty="0" err="1"/>
              <a:t>сучасної</a:t>
            </a:r>
            <a:r>
              <a:rPr lang="ru-RU" b="1" dirty="0"/>
              <a:t> </a:t>
            </a:r>
            <a:r>
              <a:rPr lang="ru-RU" b="1" dirty="0" err="1"/>
              <a:t>фiлософiї</a:t>
            </a:r>
            <a:r>
              <a:rPr lang="ru-RU" b="1" dirty="0"/>
              <a:t>, </a:t>
            </a:r>
            <a:r>
              <a:rPr lang="ru-RU" b="1" dirty="0" err="1"/>
              <a:t>естетики</a:t>
            </a:r>
            <a:r>
              <a:rPr lang="ru-RU" b="1" dirty="0"/>
              <a:t>, </a:t>
            </a:r>
            <a:r>
              <a:rPr lang="ru-RU" b="1" dirty="0" err="1"/>
              <a:t>психологiї</a:t>
            </a:r>
            <a:r>
              <a:rPr lang="ru-RU" b="1" dirty="0"/>
              <a:t>, </a:t>
            </a:r>
            <a:r>
              <a:rPr lang="ru-RU" b="1" dirty="0" err="1"/>
              <a:t>історії</a:t>
            </a:r>
            <a:r>
              <a:rPr lang="ru-RU" b="1" dirty="0"/>
              <a:t> </a:t>
            </a:r>
            <a:r>
              <a:rPr lang="ru-RU" b="1" dirty="0" err="1"/>
              <a:t>культури</a:t>
            </a:r>
            <a:r>
              <a:rPr lang="ru-RU" b="1" dirty="0"/>
              <a:t>. Ритуал і символ </a:t>
            </a:r>
            <a:r>
              <a:rPr lang="ru-RU" b="1" dirty="0" err="1"/>
              <a:t>виконують</a:t>
            </a:r>
            <a:r>
              <a:rPr lang="ru-RU" b="1" dirty="0"/>
              <a:t> ряд </a:t>
            </a:r>
            <a:r>
              <a:rPr lang="ru-RU" b="1" dirty="0" err="1"/>
              <a:t>життєво</a:t>
            </a:r>
            <a:r>
              <a:rPr lang="ru-RU" b="1" dirty="0"/>
              <a:t> </a:t>
            </a:r>
            <a:r>
              <a:rPr lang="ru-RU" b="1" dirty="0" err="1"/>
              <a:t>важливих</a:t>
            </a:r>
            <a:r>
              <a:rPr lang="ru-RU" b="1" dirty="0"/>
              <a:t> </a:t>
            </a:r>
            <a:r>
              <a:rPr lang="ru-RU" b="1" dirty="0" err="1"/>
              <a:t>функцій</a:t>
            </a:r>
            <a:r>
              <a:rPr lang="ru-RU" b="1" dirty="0"/>
              <a:t> у </a:t>
            </a:r>
            <a:r>
              <a:rPr lang="ru-RU" b="1" dirty="0" err="1"/>
              <a:t>культурі</a:t>
            </a:r>
            <a:r>
              <a:rPr lang="ru-RU" b="1" dirty="0"/>
              <a:t>: вони </a:t>
            </a:r>
            <a:r>
              <a:rPr lang="ru-RU" b="1" dirty="0" err="1"/>
              <a:t>виступають</a:t>
            </a:r>
            <a:r>
              <a:rPr lang="ru-RU" b="1" dirty="0"/>
              <a:t> </a:t>
            </a:r>
            <a:r>
              <a:rPr lang="ru-RU" b="1" dirty="0" err="1"/>
              <a:t>активними</a:t>
            </a:r>
            <a:r>
              <a:rPr lang="ru-RU" b="1" dirty="0"/>
              <a:t> регуляторами </a:t>
            </a:r>
            <a:r>
              <a:rPr lang="ru-RU" b="1" dirty="0" err="1"/>
              <a:t>соціальної</a:t>
            </a:r>
            <a:r>
              <a:rPr lang="ru-RU" b="1" dirty="0"/>
              <a:t> </a:t>
            </a:r>
            <a:r>
              <a:rPr lang="ru-RU" b="1" dirty="0" err="1"/>
              <a:t>поведінки</a:t>
            </a:r>
            <a:r>
              <a:rPr lang="ru-RU" b="1" dirty="0"/>
              <a:t> </a:t>
            </a:r>
            <a:r>
              <a:rPr lang="ru-RU" b="1" dirty="0" err="1"/>
              <a:t>людини</a:t>
            </a:r>
            <a:r>
              <a:rPr lang="ru-RU" b="1" dirty="0"/>
              <a:t>, </a:t>
            </a:r>
            <a:r>
              <a:rPr lang="ru-RU" b="1" dirty="0" err="1"/>
              <a:t>інструментом</a:t>
            </a:r>
            <a:r>
              <a:rPr lang="ru-RU" b="1" dirty="0"/>
              <a:t> </a:t>
            </a:r>
            <a:r>
              <a:rPr lang="ru-RU" b="1" dirty="0" err="1"/>
              <a:t>її</a:t>
            </a:r>
            <a:r>
              <a:rPr lang="ru-RU" b="1" dirty="0"/>
              <a:t> </a:t>
            </a:r>
            <a:r>
              <a:rPr lang="ru-RU" b="1" dirty="0" err="1"/>
              <a:t>адаптації</a:t>
            </a:r>
            <a:r>
              <a:rPr lang="ru-RU" b="1" dirty="0"/>
              <a:t> в </a:t>
            </a:r>
            <a:r>
              <a:rPr lang="ru-RU" b="1" dirty="0" err="1"/>
              <a:t>етнокультурі</a:t>
            </a:r>
            <a:r>
              <a:rPr lang="ru-RU" b="1" dirty="0"/>
              <a:t>, </a:t>
            </a:r>
            <a:r>
              <a:rPr lang="ru-RU" b="1" dirty="0" err="1"/>
              <a:t>центрують</a:t>
            </a:r>
            <a:r>
              <a:rPr lang="ru-RU" b="1" dirty="0"/>
              <a:t> </a:t>
            </a:r>
            <a:r>
              <a:rPr lang="ru-RU" b="1" dirty="0" err="1"/>
              <a:t>ідейно-ціннісні</a:t>
            </a:r>
            <a:r>
              <a:rPr lang="ru-RU" b="1" dirty="0"/>
              <a:t> </a:t>
            </a:r>
            <a:r>
              <a:rPr lang="ru-RU" b="1" dirty="0" err="1"/>
              <a:t>орієнтації</a:t>
            </a:r>
            <a:r>
              <a:rPr lang="ru-RU" b="1" dirty="0"/>
              <a:t>. </a:t>
            </a:r>
            <a:endParaRPr lang="ru-RU" dirty="0"/>
          </a:p>
        </p:txBody>
      </p:sp>
      <p:pic>
        <p:nvPicPr>
          <p:cNvPr id="1026" name="Picture 2" descr="D:\хрень\2332в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412776"/>
            <a:ext cx="2695575" cy="169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636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401" y="2996952"/>
            <a:ext cx="7139136" cy="334523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dirty="0"/>
              <a:t>Роль </a:t>
            </a:r>
            <a:r>
              <a:rPr lang="ru-RU" b="1" dirty="0" err="1"/>
              <a:t>символів</a:t>
            </a:r>
            <a:r>
              <a:rPr lang="ru-RU" b="1" dirty="0"/>
              <a:t> як </a:t>
            </a:r>
            <a:r>
              <a:rPr lang="ru-RU" b="1" dirty="0" err="1"/>
              <a:t>дієвого</a:t>
            </a:r>
            <a:r>
              <a:rPr lang="ru-RU" b="1" dirty="0"/>
              <a:t> </a:t>
            </a:r>
            <a:r>
              <a:rPr lang="ru-RU" b="1" dirty="0" err="1"/>
              <a:t>стабілізаційного</a:t>
            </a:r>
            <a:r>
              <a:rPr lang="ru-RU" b="1" dirty="0"/>
              <a:t> </a:t>
            </a:r>
            <a:r>
              <a:rPr lang="ru-RU" b="1" dirty="0" err="1"/>
              <a:t>інструмента</a:t>
            </a:r>
            <a:r>
              <a:rPr lang="ru-RU" b="1" dirty="0"/>
              <a:t> </a:t>
            </a:r>
            <a:r>
              <a:rPr lang="ru-RU" b="1" dirty="0" err="1"/>
              <a:t>культури</a:t>
            </a:r>
            <a:r>
              <a:rPr lang="ru-RU" b="1" dirty="0"/>
              <a:t> особливо </a:t>
            </a:r>
            <a:r>
              <a:rPr lang="ru-RU" b="1" dirty="0" err="1"/>
              <a:t>посилюється</a:t>
            </a:r>
            <a:r>
              <a:rPr lang="ru-RU" b="1" dirty="0"/>
              <a:t> в </a:t>
            </a:r>
            <a:r>
              <a:rPr lang="ru-RU" b="1" dirty="0" err="1"/>
              <a:t>періоди</a:t>
            </a:r>
            <a:r>
              <a:rPr lang="ru-RU" b="1" dirty="0"/>
              <a:t> </a:t>
            </a:r>
            <a:r>
              <a:rPr lang="ru-RU" b="1" dirty="0" err="1"/>
              <a:t>кардинальних</a:t>
            </a:r>
            <a:r>
              <a:rPr lang="ru-RU" b="1" dirty="0"/>
              <a:t> </a:t>
            </a:r>
            <a:r>
              <a:rPr lang="ru-RU" b="1" dirty="0" err="1"/>
              <a:t>соціальних</a:t>
            </a:r>
            <a:r>
              <a:rPr lang="ru-RU" b="1" dirty="0"/>
              <a:t> </a:t>
            </a:r>
            <a:r>
              <a:rPr lang="ru-RU" b="1" dirty="0" err="1"/>
              <a:t>змін</a:t>
            </a:r>
            <a:r>
              <a:rPr lang="ru-RU" b="1" dirty="0"/>
              <a:t> та </a:t>
            </a:r>
            <a:r>
              <a:rPr lang="ru-RU" b="1" dirty="0" err="1"/>
              <a:t>екологічних</a:t>
            </a:r>
            <a:r>
              <a:rPr lang="ru-RU" b="1" dirty="0"/>
              <a:t> криз. </a:t>
            </a:r>
            <a:r>
              <a:rPr lang="ru-RU" b="1" dirty="0" err="1"/>
              <a:t>Адже</a:t>
            </a:r>
            <a:r>
              <a:rPr lang="ru-RU" b="1" dirty="0"/>
              <a:t> </a:t>
            </a:r>
            <a:r>
              <a:rPr lang="ru-RU" b="1" dirty="0" err="1"/>
              <a:t>саме</a:t>
            </a:r>
            <a:r>
              <a:rPr lang="ru-RU" b="1" dirty="0"/>
              <a:t> через </a:t>
            </a:r>
            <a:r>
              <a:rPr lang="ru-RU" b="1" dirty="0" err="1"/>
              <a:t>символи</a:t>
            </a:r>
            <a:r>
              <a:rPr lang="ru-RU" b="1" dirty="0"/>
              <a:t> </a:t>
            </a:r>
            <a:r>
              <a:rPr lang="ru-RU" b="1" dirty="0" err="1"/>
              <a:t>носіїї</a:t>
            </a:r>
            <a:r>
              <a:rPr lang="ru-RU" b="1" dirty="0"/>
              <a:t> </a:t>
            </a:r>
            <a:r>
              <a:rPr lang="ru-RU" b="1" dirty="0" err="1"/>
              <a:t>традиції</a:t>
            </a:r>
            <a:r>
              <a:rPr lang="ru-RU" b="1" dirty="0"/>
              <a:t> </a:t>
            </a:r>
            <a:r>
              <a:rPr lang="ru-RU" b="1" dirty="0" err="1"/>
              <a:t>моделюють</a:t>
            </a:r>
            <a:r>
              <a:rPr lang="ru-RU" b="1" dirty="0"/>
              <a:t> </a:t>
            </a:r>
            <a:r>
              <a:rPr lang="ru-RU" b="1" dirty="0" err="1"/>
              <a:t>світ</a:t>
            </a:r>
            <a:r>
              <a:rPr lang="ru-RU" b="1" dirty="0"/>
              <a:t>, і таким чином </a:t>
            </a:r>
            <a:r>
              <a:rPr lang="ru-RU" b="1" dirty="0" err="1"/>
              <a:t>підпорядковують</a:t>
            </a:r>
            <a:r>
              <a:rPr lang="ru-RU" b="1" dirty="0"/>
              <a:t> </a:t>
            </a:r>
            <a:r>
              <a:rPr lang="ru-RU" b="1" dirty="0" err="1"/>
              <a:t>його</a:t>
            </a:r>
            <a:r>
              <a:rPr lang="ru-RU" b="1" dirty="0"/>
              <a:t> </a:t>
            </a:r>
            <a:r>
              <a:rPr lang="ru-RU" b="1" dirty="0" err="1"/>
              <a:t>собі</a:t>
            </a:r>
            <a:r>
              <a:rPr lang="ru-RU" b="1" dirty="0"/>
              <a:t>. </a:t>
            </a:r>
            <a:r>
              <a:rPr lang="ru-RU" b="1" dirty="0" err="1"/>
              <a:t>Традиційні</a:t>
            </a:r>
            <a:r>
              <a:rPr lang="ru-RU" b="1" dirty="0"/>
              <a:t> </a:t>
            </a:r>
            <a:r>
              <a:rPr lang="ru-RU" b="1" dirty="0" err="1"/>
              <a:t>символи</a:t>
            </a:r>
            <a:r>
              <a:rPr lang="ru-RU" b="1" dirty="0"/>
              <a:t> </a:t>
            </a:r>
            <a:r>
              <a:rPr lang="ru-RU" b="1" dirty="0" err="1"/>
              <a:t>українців</a:t>
            </a:r>
            <a:r>
              <a:rPr lang="ru-RU" b="1" dirty="0"/>
              <a:t>: </a:t>
            </a:r>
            <a:r>
              <a:rPr lang="ru-RU" b="1" dirty="0" err="1"/>
              <a:t>державні</a:t>
            </a:r>
            <a:r>
              <a:rPr lang="ru-RU" b="1" dirty="0"/>
              <a:t>, </a:t>
            </a:r>
            <a:r>
              <a:rPr lang="ru-RU" b="1" dirty="0" err="1"/>
              <a:t>релігійні</a:t>
            </a:r>
            <a:r>
              <a:rPr lang="ru-RU" b="1" dirty="0"/>
              <a:t>, </a:t>
            </a:r>
            <a:r>
              <a:rPr lang="ru-RU" b="1" dirty="0" err="1"/>
              <a:t>міфологічні</a:t>
            </a:r>
            <a:r>
              <a:rPr lang="ru-RU" b="1" dirty="0"/>
              <a:t>, </a:t>
            </a:r>
            <a:r>
              <a:rPr lang="ru-RU" b="1" dirty="0" err="1"/>
              <a:t>обрядові</a:t>
            </a:r>
            <a:r>
              <a:rPr lang="ru-RU" b="1" dirty="0"/>
              <a:t> </a:t>
            </a:r>
            <a:r>
              <a:rPr lang="ru-RU" b="1" dirty="0" err="1"/>
              <a:t>визначають</a:t>
            </a:r>
            <a:r>
              <a:rPr lang="ru-RU" b="1" dirty="0"/>
              <a:t> </a:t>
            </a:r>
            <a:r>
              <a:rPr lang="ru-RU" b="1" dirty="0" err="1"/>
              <a:t>життєвi</a:t>
            </a:r>
            <a:r>
              <a:rPr lang="ru-RU" b="1" dirty="0"/>
              <a:t> і </a:t>
            </a:r>
            <a:r>
              <a:rPr lang="ru-RU" b="1" dirty="0" err="1"/>
              <a:t>духовні</a:t>
            </a:r>
            <a:r>
              <a:rPr lang="ru-RU" b="1" dirty="0"/>
              <a:t> </a:t>
            </a:r>
            <a:r>
              <a:rPr lang="ru-RU" b="1" dirty="0" err="1"/>
              <a:t>координати</a:t>
            </a:r>
            <a:r>
              <a:rPr lang="ru-RU" b="1" dirty="0"/>
              <a:t> </a:t>
            </a:r>
            <a:r>
              <a:rPr lang="ru-RU" b="1" dirty="0" err="1"/>
              <a:t>народної</a:t>
            </a:r>
            <a:r>
              <a:rPr lang="ru-RU" b="1" dirty="0"/>
              <a:t> </a:t>
            </a:r>
            <a:r>
              <a:rPr lang="ru-RU" b="1" dirty="0" err="1"/>
              <a:t>культури</a:t>
            </a:r>
            <a:r>
              <a:rPr lang="ru-RU" b="1" dirty="0"/>
              <a:t>, </a:t>
            </a:r>
            <a:r>
              <a:rPr lang="ru-RU" b="1" dirty="0" err="1"/>
              <a:t>стверджують</a:t>
            </a:r>
            <a:r>
              <a:rPr lang="ru-RU" b="1" dirty="0"/>
              <a:t> </a:t>
            </a:r>
            <a:r>
              <a:rPr lang="ru-RU" b="1" dirty="0" err="1"/>
              <a:t>її</a:t>
            </a:r>
            <a:r>
              <a:rPr lang="ru-RU" b="1" dirty="0"/>
              <a:t> </a:t>
            </a:r>
            <a:r>
              <a:rPr lang="ru-RU" b="1" dirty="0" err="1"/>
              <a:t>глибинність</a:t>
            </a:r>
            <a:r>
              <a:rPr lang="ru-RU" b="1" dirty="0"/>
              <a:t> і </a:t>
            </a:r>
            <a:r>
              <a:rPr lang="ru-RU" b="1" dirty="0" err="1"/>
              <a:t>своєрідність</a:t>
            </a:r>
            <a:r>
              <a:rPr lang="ru-RU" b="1" dirty="0"/>
              <a:t>, </a:t>
            </a:r>
            <a:r>
              <a:rPr lang="ru-RU" b="1" dirty="0" err="1"/>
              <a:t>надають</a:t>
            </a:r>
            <a:r>
              <a:rPr lang="ru-RU" b="1" dirty="0"/>
              <a:t> </a:t>
            </a:r>
            <a:r>
              <a:rPr lang="ru-RU" b="1" dirty="0" err="1"/>
              <a:t>сенс</a:t>
            </a:r>
            <a:r>
              <a:rPr lang="ru-RU" b="1" dirty="0"/>
              <a:t> </a:t>
            </a:r>
            <a:r>
              <a:rPr lang="ru-RU" b="1" dirty="0" err="1"/>
              <a:t>всьому</a:t>
            </a:r>
            <a:r>
              <a:rPr lang="ru-RU" b="1" dirty="0"/>
              <a:t>, </a:t>
            </a:r>
            <a:r>
              <a:rPr lang="ru-RU" b="1" dirty="0" err="1"/>
              <a:t>що</a:t>
            </a:r>
            <a:r>
              <a:rPr lang="ru-RU" b="1" dirty="0"/>
              <a:t> </a:t>
            </a:r>
            <a:r>
              <a:rPr lang="ru-RU" b="1" dirty="0" err="1"/>
              <a:t>вiдбувається</a:t>
            </a:r>
            <a:r>
              <a:rPr lang="ru-RU" b="1" dirty="0"/>
              <a:t> у </a:t>
            </a:r>
            <a:r>
              <a:rPr lang="ru-RU" b="1" dirty="0" err="1"/>
              <a:t>життi</a:t>
            </a:r>
            <a:r>
              <a:rPr lang="ru-RU" b="1" dirty="0"/>
              <a:t> </a:t>
            </a:r>
            <a:r>
              <a:rPr lang="ru-RU" b="1" dirty="0" err="1"/>
              <a:t>носiїв</a:t>
            </a:r>
            <a:r>
              <a:rPr lang="ru-RU" b="1" dirty="0"/>
              <a:t> </a:t>
            </a:r>
            <a:r>
              <a:rPr lang="ru-RU" b="1" dirty="0" err="1"/>
              <a:t>традицiї</a:t>
            </a:r>
            <a:r>
              <a:rPr lang="ru-RU" b="1" dirty="0"/>
              <a:t>.</a:t>
            </a:r>
            <a:endParaRPr lang="ru-RU" dirty="0"/>
          </a:p>
        </p:txBody>
      </p:sp>
      <p:pic>
        <p:nvPicPr>
          <p:cNvPr id="2050" name="Picture 2" descr="D:\хрень\5554455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24744"/>
            <a:ext cx="2628900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D:\хрень\3232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141275"/>
            <a:ext cx="1819275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D:\хрень\уці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620688"/>
            <a:ext cx="2800350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D:\хрень\2324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892174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132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13895"/>
            <a:ext cx="8229600" cy="4373563"/>
          </a:xfrm>
        </p:spPr>
        <p:txBody>
          <a:bodyPr/>
          <a:lstStyle/>
          <a:p>
            <a:pPr algn="just"/>
            <a:r>
              <a:rPr lang="ru-RU" b="1" dirty="0" err="1"/>
              <a:t>Символи</a:t>
            </a:r>
            <a:r>
              <a:rPr lang="ru-RU" b="1" dirty="0"/>
              <a:t> </a:t>
            </a:r>
            <a:r>
              <a:rPr lang="ru-RU" b="1" dirty="0" err="1"/>
              <a:t>знаходять</a:t>
            </a:r>
            <a:r>
              <a:rPr lang="ru-RU" b="1" dirty="0"/>
              <a:t> </a:t>
            </a:r>
            <a:r>
              <a:rPr lang="ru-RU" b="1" dirty="0" err="1"/>
              <a:t>найповніше</a:t>
            </a:r>
            <a:r>
              <a:rPr lang="ru-RU" b="1" dirty="0"/>
              <a:t> </a:t>
            </a:r>
            <a:r>
              <a:rPr lang="ru-RU" b="1" dirty="0" err="1"/>
              <a:t>вираження</a:t>
            </a:r>
            <a:r>
              <a:rPr lang="ru-RU" b="1" dirty="0"/>
              <a:t> </a:t>
            </a:r>
            <a:r>
              <a:rPr lang="ru-RU" b="1" dirty="0" err="1"/>
              <a:t>своїх</a:t>
            </a:r>
            <a:r>
              <a:rPr lang="ru-RU" b="1" dirty="0"/>
              <a:t> </a:t>
            </a:r>
            <a:r>
              <a:rPr lang="ru-RU" b="1" dirty="0" err="1"/>
              <a:t>сутнiсних</a:t>
            </a:r>
            <a:r>
              <a:rPr lang="ru-RU" b="1" dirty="0"/>
              <a:t> характеристик i </a:t>
            </a:r>
            <a:r>
              <a:rPr lang="ru-RU" b="1" dirty="0" err="1"/>
              <a:t>властивостей</a:t>
            </a:r>
            <a:r>
              <a:rPr lang="ru-RU" b="1" dirty="0"/>
              <a:t> </a:t>
            </a:r>
            <a:r>
              <a:rPr lang="ru-RU" b="1" dirty="0" err="1"/>
              <a:t>саме</a:t>
            </a:r>
            <a:r>
              <a:rPr lang="ru-RU" b="1" dirty="0"/>
              <a:t> у </a:t>
            </a:r>
            <a:r>
              <a:rPr lang="ru-RU" b="1" dirty="0" err="1"/>
              <a:t>звичаєвообрядовій</a:t>
            </a:r>
            <a:r>
              <a:rPr lang="ru-RU" b="1" dirty="0"/>
              <a:t> </a:t>
            </a:r>
            <a:r>
              <a:rPr lang="ru-RU" b="1" dirty="0" err="1"/>
              <a:t>сфері</a:t>
            </a:r>
            <a:r>
              <a:rPr lang="ru-RU" b="1" dirty="0"/>
              <a:t> </a:t>
            </a:r>
            <a:r>
              <a:rPr lang="ru-RU" b="1" dirty="0" err="1"/>
              <a:t>діяльності</a:t>
            </a:r>
            <a:r>
              <a:rPr lang="ru-RU" b="1" dirty="0"/>
              <a:t> </a:t>
            </a:r>
            <a:r>
              <a:rPr lang="ru-RU" b="1" dirty="0" err="1"/>
              <a:t>людини</a:t>
            </a:r>
            <a:r>
              <a:rPr lang="ru-RU" b="1" dirty="0"/>
              <a:t>. </a:t>
            </a:r>
            <a:r>
              <a:rPr lang="ru-RU" b="1" dirty="0" err="1"/>
              <a:t>Серед</a:t>
            </a:r>
            <a:r>
              <a:rPr lang="ru-RU" b="1" dirty="0"/>
              <a:t> </a:t>
            </a:r>
            <a:r>
              <a:rPr lang="ru-RU" b="1" dirty="0" err="1"/>
              <a:t>значної</a:t>
            </a:r>
            <a:r>
              <a:rPr lang="ru-RU" b="1" dirty="0"/>
              <a:t> </a:t>
            </a:r>
            <a:r>
              <a:rPr lang="ru-RU" b="1" dirty="0" err="1"/>
              <a:t>кількості</a:t>
            </a:r>
            <a:r>
              <a:rPr lang="ru-RU" b="1" dirty="0"/>
              <a:t> </a:t>
            </a:r>
            <a:r>
              <a:rPr lang="ru-RU" b="1" dirty="0" err="1"/>
              <a:t>обрядових</a:t>
            </a:r>
            <a:r>
              <a:rPr lang="ru-RU" b="1" dirty="0"/>
              <a:t> </a:t>
            </a:r>
            <a:r>
              <a:rPr lang="ru-RU" b="1" dirty="0" err="1"/>
              <a:t>предметних</a:t>
            </a:r>
            <a:r>
              <a:rPr lang="ru-RU" b="1" dirty="0"/>
              <a:t> </a:t>
            </a:r>
            <a:r>
              <a:rPr lang="ru-RU" b="1" dirty="0" err="1"/>
              <a:t>символів</a:t>
            </a:r>
            <a:r>
              <a:rPr lang="ru-RU" b="1" dirty="0"/>
              <a:t>, ми </a:t>
            </a:r>
            <a:r>
              <a:rPr lang="ru-RU" b="1" dirty="0" err="1"/>
              <a:t>зосередимо</a:t>
            </a:r>
            <a:r>
              <a:rPr lang="ru-RU" b="1" dirty="0"/>
              <a:t> </a:t>
            </a:r>
            <a:r>
              <a:rPr lang="ru-RU" b="1" dirty="0" err="1"/>
              <a:t>увагу</a:t>
            </a:r>
            <a:r>
              <a:rPr lang="ru-RU" b="1" dirty="0"/>
              <a:t> на </a:t>
            </a:r>
            <a:r>
              <a:rPr lang="ru-RU" b="1" dirty="0" err="1"/>
              <a:t>виробах</a:t>
            </a:r>
            <a:r>
              <a:rPr lang="ru-RU" b="1" dirty="0"/>
              <a:t> </a:t>
            </a:r>
            <a:r>
              <a:rPr lang="ru-RU" b="1" dirty="0" err="1"/>
              <a:t>домашнього</a:t>
            </a:r>
            <a:r>
              <a:rPr lang="ru-RU" b="1" dirty="0"/>
              <a:t> </a:t>
            </a:r>
            <a:r>
              <a:rPr lang="ru-RU" b="1" dirty="0" err="1"/>
              <a:t>ткацтва</a:t>
            </a:r>
            <a:r>
              <a:rPr lang="ru-RU" b="1" dirty="0"/>
              <a:t> - продуктах одного з </a:t>
            </a:r>
            <a:r>
              <a:rPr lang="ru-RU" b="1" dirty="0" err="1"/>
              <a:t>найдавніших</a:t>
            </a:r>
            <a:r>
              <a:rPr lang="ru-RU" b="1" dirty="0"/>
              <a:t> </a:t>
            </a:r>
            <a:r>
              <a:rPr lang="ru-RU" b="1" dirty="0" err="1"/>
              <a:t>жіночих</a:t>
            </a:r>
            <a:r>
              <a:rPr lang="ru-RU" b="1" dirty="0"/>
              <a:t> </a:t>
            </a:r>
            <a:r>
              <a:rPr lang="ru-RU" b="1" dirty="0" err="1"/>
              <a:t>ритуалізованих</a:t>
            </a:r>
            <a:r>
              <a:rPr lang="ru-RU" b="1" dirty="0"/>
              <a:t> ремесел, в </a:t>
            </a:r>
            <a:r>
              <a:rPr lang="ru-RU" b="1" dirty="0" err="1"/>
              <a:t>яких</a:t>
            </a:r>
            <a:r>
              <a:rPr lang="ru-RU" b="1" dirty="0"/>
              <a:t> </a:t>
            </a:r>
            <a:r>
              <a:rPr lang="ru-RU" b="1" dirty="0" err="1"/>
              <a:t>законсервувались</a:t>
            </a:r>
            <a:r>
              <a:rPr lang="ru-RU" b="1" dirty="0"/>
              <a:t> </a:t>
            </a:r>
            <a:r>
              <a:rPr lang="ru-RU" b="1" dirty="0" err="1"/>
              <a:t>первісні</a:t>
            </a:r>
            <a:r>
              <a:rPr lang="ru-RU" b="1" dirty="0"/>
              <a:t> </a:t>
            </a:r>
            <a:r>
              <a:rPr lang="ru-RU" b="1" dirty="0" err="1"/>
              <a:t>міфопоетичні</a:t>
            </a:r>
            <a:r>
              <a:rPr lang="ru-RU" b="1" dirty="0"/>
              <a:t> </a:t>
            </a:r>
            <a:r>
              <a:rPr lang="ru-RU" b="1" dirty="0" err="1"/>
              <a:t>уявлення</a:t>
            </a:r>
            <a:r>
              <a:rPr lang="ru-RU" b="1" dirty="0"/>
              <a:t> про </a:t>
            </a:r>
            <a:r>
              <a:rPr lang="ru-RU" b="1" dirty="0" err="1"/>
              <a:t>будову</a:t>
            </a:r>
            <a:r>
              <a:rPr lang="ru-RU" b="1" dirty="0"/>
              <a:t> </a:t>
            </a:r>
            <a:r>
              <a:rPr lang="ru-RU" b="1" dirty="0" err="1"/>
              <a:t>Всесвіту</a:t>
            </a:r>
            <a:r>
              <a:rPr lang="ru-RU" b="1" dirty="0"/>
              <a:t>.</a:t>
            </a:r>
          </a:p>
          <a:p>
            <a:endParaRPr lang="ru-RU" dirty="0"/>
          </a:p>
        </p:txBody>
      </p:sp>
      <p:pic>
        <p:nvPicPr>
          <p:cNvPr id="3074" name="Picture 2" descr="D:\хрень\ваіпаруекп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941168"/>
            <a:ext cx="2470026" cy="1567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D:\хрень\224424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6042" y="4848794"/>
            <a:ext cx="260985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D:\хрень\23244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5151853"/>
            <a:ext cx="2465006" cy="1706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982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b="1" dirty="0" smtClean="0">
                <a:solidFill>
                  <a:schemeClr val="accent2"/>
                </a:solidFill>
              </a:rPr>
              <a:t>Значення </a:t>
            </a:r>
            <a:r>
              <a:rPr lang="uk-UA" sz="4000" b="1" dirty="0" err="1" smtClean="0">
                <a:solidFill>
                  <a:schemeClr val="accent2"/>
                </a:solidFill>
              </a:rPr>
              <a:t>ПОнять</a:t>
            </a:r>
            <a:endParaRPr lang="ru-RU" sz="4000" b="1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ru-RU" b="1" dirty="0"/>
              <a:t>ПРОДУКУЮЧІ (</a:t>
            </a:r>
            <a:r>
              <a:rPr lang="ru-RU" b="1" dirty="0" err="1"/>
              <a:t>карпогонічні</a:t>
            </a:r>
            <a:r>
              <a:rPr lang="ru-RU" b="1" dirty="0"/>
              <a:t>) </a:t>
            </a:r>
            <a:r>
              <a:rPr lang="ru-RU" b="1" dirty="0" err="1"/>
              <a:t>ритуали</a:t>
            </a:r>
            <a:r>
              <a:rPr lang="ru-RU" b="1" dirty="0"/>
              <a:t>, - </a:t>
            </a:r>
            <a:r>
              <a:rPr lang="ru-RU" b="1" dirty="0" err="1"/>
              <a:t>ритуали</a:t>
            </a:r>
            <a:r>
              <a:rPr lang="ru-RU" b="1" dirty="0"/>
              <a:t>, </a:t>
            </a:r>
            <a:r>
              <a:rPr lang="ru-RU" b="1" dirty="0" err="1"/>
              <a:t>що</a:t>
            </a:r>
            <a:r>
              <a:rPr lang="ru-RU" b="1" dirty="0"/>
              <a:t> </a:t>
            </a:r>
            <a:r>
              <a:rPr lang="ru-RU" b="1" dirty="0" err="1"/>
              <a:t>мають</a:t>
            </a:r>
            <a:r>
              <a:rPr lang="ru-RU" b="1" dirty="0"/>
              <a:t> </a:t>
            </a:r>
            <a:r>
              <a:rPr lang="ru-RU" b="1" dirty="0" err="1"/>
              <a:t>стимулювати</a:t>
            </a:r>
            <a:r>
              <a:rPr lang="ru-RU" b="1" dirty="0"/>
              <a:t> </a:t>
            </a:r>
            <a:r>
              <a:rPr lang="ru-RU" b="1" dirty="0" err="1"/>
              <a:t>родючість</a:t>
            </a:r>
            <a:r>
              <a:rPr lang="ru-RU" b="1" dirty="0"/>
              <a:t>;</a:t>
            </a:r>
          </a:p>
          <a:p>
            <a:pPr algn="just"/>
            <a:r>
              <a:rPr lang="ru-RU" b="1" dirty="0"/>
              <a:t> АМУЛЕТ - (лат. </a:t>
            </a:r>
            <a:r>
              <a:rPr lang="ru-RU" b="1" dirty="0" err="1"/>
              <a:t>amuletum</a:t>
            </a:r>
            <a:r>
              <a:rPr lang="ru-RU" b="1" dirty="0"/>
              <a:t>) </a:t>
            </a:r>
            <a:r>
              <a:rPr lang="ru-RU" b="1" dirty="0" err="1"/>
              <a:t>оберіг</a:t>
            </a:r>
            <a:r>
              <a:rPr lang="ru-RU" b="1" dirty="0"/>
              <a:t>, </a:t>
            </a:r>
            <a:r>
              <a:rPr lang="ru-RU" b="1" dirty="0" err="1"/>
              <a:t>який</a:t>
            </a:r>
            <a:r>
              <a:rPr lang="ru-RU" b="1" dirty="0"/>
              <a:t> за </a:t>
            </a:r>
            <a:r>
              <a:rPr lang="ru-RU" b="1" dirty="0" err="1"/>
              <a:t>віруваннями</a:t>
            </a:r>
            <a:r>
              <a:rPr lang="ru-RU" b="1" dirty="0"/>
              <a:t> </a:t>
            </a:r>
            <a:r>
              <a:rPr lang="ru-RU" b="1" dirty="0" err="1"/>
              <a:t>охороняє</a:t>
            </a:r>
            <a:r>
              <a:rPr lang="ru-RU" b="1" dirty="0"/>
              <a:t> </a:t>
            </a:r>
            <a:r>
              <a:rPr lang="ru-RU" b="1" dirty="0" err="1"/>
              <a:t>його</a:t>
            </a:r>
            <a:r>
              <a:rPr lang="ru-RU" b="1" dirty="0"/>
              <a:t> </a:t>
            </a:r>
            <a:r>
              <a:rPr lang="ru-RU" b="1" dirty="0" err="1"/>
              <a:t>власника</a:t>
            </a:r>
            <a:r>
              <a:rPr lang="ru-RU" b="1" dirty="0"/>
              <a:t> </a:t>
            </a:r>
            <a:r>
              <a:rPr lang="ru-RU" b="1" dirty="0" err="1"/>
              <a:t>від</a:t>
            </a:r>
            <a:r>
              <a:rPr lang="ru-RU" b="1" dirty="0"/>
              <a:t> </a:t>
            </a:r>
            <a:r>
              <a:rPr lang="ru-RU" b="1" dirty="0" err="1"/>
              <a:t>бід</a:t>
            </a:r>
            <a:r>
              <a:rPr lang="ru-RU" b="1" dirty="0"/>
              <a:t>; </a:t>
            </a:r>
          </a:p>
          <a:p>
            <a:pPr algn="just"/>
            <a:r>
              <a:rPr lang="ru-RU" b="1" dirty="0"/>
              <a:t>ЗНАК - предмет, </a:t>
            </a:r>
            <a:r>
              <a:rPr lang="ru-RU" b="1" dirty="0" err="1"/>
              <a:t>який</a:t>
            </a:r>
            <a:r>
              <a:rPr lang="ru-RU" b="1" dirty="0"/>
              <a:t> </a:t>
            </a:r>
            <a:r>
              <a:rPr lang="ru-RU" b="1" dirty="0" err="1"/>
              <a:t>виступає</a:t>
            </a:r>
            <a:r>
              <a:rPr lang="ru-RU" b="1" dirty="0"/>
              <a:t> </a:t>
            </a:r>
            <a:r>
              <a:rPr lang="ru-RU" b="1" dirty="0" err="1"/>
              <a:t>представником</a:t>
            </a:r>
            <a:r>
              <a:rPr lang="ru-RU" b="1" dirty="0"/>
              <a:t> </a:t>
            </a:r>
            <a:r>
              <a:rPr lang="ru-RU" b="1" dirty="0" err="1"/>
              <a:t>іншого</a:t>
            </a:r>
            <a:r>
              <a:rPr lang="ru-RU" b="1" dirty="0"/>
              <a:t> предмету, </a:t>
            </a:r>
            <a:r>
              <a:rPr lang="ru-RU" b="1" dirty="0" err="1"/>
              <a:t>властивості</a:t>
            </a:r>
            <a:r>
              <a:rPr lang="ru-RU" b="1" dirty="0"/>
              <a:t> </a:t>
            </a:r>
            <a:r>
              <a:rPr lang="ru-RU" b="1" dirty="0" err="1"/>
              <a:t>чи</a:t>
            </a:r>
            <a:r>
              <a:rPr lang="ru-RU" b="1" dirty="0"/>
              <a:t> </a:t>
            </a:r>
            <a:r>
              <a:rPr lang="ru-RU" b="1" dirty="0" err="1"/>
              <a:t>відношення</a:t>
            </a:r>
            <a:r>
              <a:rPr lang="ru-RU" b="1" dirty="0"/>
              <a:t>: знак-</a:t>
            </a:r>
            <a:r>
              <a:rPr lang="ru-RU" b="1" dirty="0" err="1"/>
              <a:t>копія</a:t>
            </a:r>
            <a:r>
              <a:rPr lang="ru-RU" b="1" dirty="0"/>
              <a:t>, </a:t>
            </a:r>
            <a:r>
              <a:rPr lang="ru-RU" b="1" dirty="0" err="1"/>
              <a:t>знакприкмета</a:t>
            </a:r>
            <a:r>
              <a:rPr lang="ru-RU" b="1" dirty="0"/>
              <a:t>, знак-символ; </a:t>
            </a:r>
            <a:r>
              <a:rPr lang="ru-RU" b="1" dirty="0" err="1"/>
              <a:t>характерний</a:t>
            </a:r>
            <a:r>
              <a:rPr lang="ru-RU" b="1" dirty="0"/>
              <a:t> </a:t>
            </a:r>
            <a:r>
              <a:rPr lang="ru-RU" b="1" dirty="0" err="1"/>
              <a:t>однозначністю</a:t>
            </a:r>
            <a:r>
              <a:rPr lang="ru-RU" b="1" dirty="0"/>
              <a:t> </a:t>
            </a:r>
            <a:r>
              <a:rPr lang="ru-RU" b="1" dirty="0" err="1"/>
              <a:t>змісту</a:t>
            </a:r>
            <a:r>
              <a:rPr lang="ru-RU" b="1" dirty="0"/>
              <a:t>. </a:t>
            </a:r>
            <a:r>
              <a:rPr lang="ru-RU" b="1" dirty="0" err="1"/>
              <a:t>Ч.Пірс</a:t>
            </a:r>
            <a:r>
              <a:rPr lang="ru-RU" b="1" dirty="0"/>
              <a:t> </a:t>
            </a:r>
            <a:r>
              <a:rPr lang="ru-RU" b="1" dirty="0" err="1"/>
              <a:t>подає</a:t>
            </a:r>
            <a:r>
              <a:rPr lang="ru-RU" b="1" dirty="0"/>
              <a:t> 3 </a:t>
            </a:r>
            <a:r>
              <a:rPr lang="ru-RU" b="1" dirty="0" err="1"/>
              <a:t>види</a:t>
            </a:r>
            <a:r>
              <a:rPr lang="ru-RU" b="1" dirty="0"/>
              <a:t> </a:t>
            </a:r>
            <a:r>
              <a:rPr lang="ru-RU" b="1" dirty="0" err="1"/>
              <a:t>знаків</a:t>
            </a:r>
            <a:r>
              <a:rPr lang="ru-RU" b="1" dirty="0"/>
              <a:t>: знаки-</a:t>
            </a:r>
            <a:r>
              <a:rPr lang="ru-RU" b="1" dirty="0" err="1"/>
              <a:t>ікони</a:t>
            </a:r>
            <a:r>
              <a:rPr lang="ru-RU" b="1" dirty="0"/>
              <a:t> (</a:t>
            </a:r>
            <a:r>
              <a:rPr lang="ru-RU" b="1" dirty="0" err="1"/>
              <a:t>мають</a:t>
            </a:r>
            <a:r>
              <a:rPr lang="ru-RU" b="1" dirty="0"/>
              <a:t> </a:t>
            </a:r>
            <a:r>
              <a:rPr lang="ru-RU" b="1" dirty="0" err="1"/>
              <a:t>аналогію</a:t>
            </a:r>
            <a:r>
              <a:rPr lang="ru-RU" b="1" dirty="0"/>
              <a:t> у </a:t>
            </a:r>
            <a:r>
              <a:rPr lang="ru-RU" b="1" dirty="0" err="1"/>
              <a:t>навколишньому</a:t>
            </a:r>
            <a:r>
              <a:rPr lang="ru-RU" b="1" dirty="0"/>
              <a:t> </a:t>
            </a:r>
            <a:r>
              <a:rPr lang="ru-RU" b="1" dirty="0" err="1"/>
              <a:t>середовищі</a:t>
            </a:r>
            <a:r>
              <a:rPr lang="ru-RU" b="1" dirty="0"/>
              <a:t>); знаки-</a:t>
            </a:r>
            <a:r>
              <a:rPr lang="ru-RU" b="1" dirty="0" err="1"/>
              <a:t>символи</a:t>
            </a:r>
            <a:r>
              <a:rPr lang="ru-RU" b="1" dirty="0"/>
              <a:t> (</a:t>
            </a:r>
            <a:r>
              <a:rPr lang="ru-RU" b="1" dirty="0" err="1"/>
              <a:t>абстрактні</a:t>
            </a:r>
            <a:r>
              <a:rPr lang="ru-RU" b="1" dirty="0"/>
              <a:t> </a:t>
            </a:r>
            <a:r>
              <a:rPr lang="ru-RU" b="1" dirty="0" err="1"/>
              <a:t>зображення</a:t>
            </a:r>
            <a:r>
              <a:rPr lang="ru-RU" b="1" dirty="0"/>
              <a:t> </a:t>
            </a:r>
            <a:r>
              <a:rPr lang="ru-RU" b="1" dirty="0" err="1"/>
              <a:t>які</a:t>
            </a:r>
            <a:r>
              <a:rPr lang="ru-RU" b="1" dirty="0"/>
              <a:t> не </a:t>
            </a:r>
            <a:r>
              <a:rPr lang="ru-RU" b="1" dirty="0" err="1"/>
              <a:t>мають</a:t>
            </a:r>
            <a:r>
              <a:rPr lang="ru-RU" b="1" dirty="0"/>
              <a:t> </a:t>
            </a:r>
            <a:r>
              <a:rPr lang="ru-RU" b="1" dirty="0" err="1"/>
              <a:t>аналогій</a:t>
            </a:r>
            <a:r>
              <a:rPr lang="ru-RU" b="1" dirty="0"/>
              <a:t>); знаки-</a:t>
            </a:r>
            <a:r>
              <a:rPr lang="ru-RU" b="1" dirty="0" err="1"/>
              <a:t>індекси</a:t>
            </a:r>
            <a:r>
              <a:rPr lang="ru-RU" b="1" dirty="0"/>
              <a:t> (</a:t>
            </a:r>
            <a:r>
              <a:rPr lang="ru-RU" b="1" dirty="0" err="1"/>
              <a:t>натякають</a:t>
            </a:r>
            <a:r>
              <a:rPr lang="ru-RU" b="1" dirty="0"/>
              <a:t> на </a:t>
            </a:r>
            <a:r>
              <a:rPr lang="ru-RU" b="1" dirty="0" err="1"/>
              <a:t>якийсь</a:t>
            </a:r>
            <a:r>
              <a:rPr lang="ru-RU" b="1" dirty="0"/>
              <a:t> предмет </a:t>
            </a:r>
            <a:r>
              <a:rPr lang="ru-RU" b="1" dirty="0" err="1"/>
              <a:t>чи</a:t>
            </a:r>
            <a:r>
              <a:rPr lang="ru-RU" b="1" dirty="0"/>
              <a:t> </a:t>
            </a:r>
            <a:r>
              <a:rPr lang="ru-RU" b="1" dirty="0" err="1"/>
              <a:t>явище</a:t>
            </a:r>
            <a:r>
              <a:rPr lang="ru-RU" b="1" dirty="0"/>
              <a:t>); </a:t>
            </a:r>
          </a:p>
          <a:p>
            <a:pPr algn="just"/>
            <a:r>
              <a:rPr lang="ru-RU" b="1" dirty="0"/>
              <a:t>КОСМОГЕНЕЗ – </a:t>
            </a:r>
            <a:r>
              <a:rPr lang="ru-RU" b="1" dirty="0" err="1"/>
              <a:t>міфосистема</a:t>
            </a:r>
            <a:r>
              <a:rPr lang="ru-RU" b="1" dirty="0"/>
              <a:t> </a:t>
            </a:r>
            <a:r>
              <a:rPr lang="ru-RU" b="1" dirty="0" err="1"/>
              <a:t>уявлень</a:t>
            </a:r>
            <a:r>
              <a:rPr lang="ru-RU" b="1" dirty="0"/>
              <a:t> про </a:t>
            </a:r>
            <a:r>
              <a:rPr lang="ru-RU" b="1" dirty="0" err="1"/>
              <a:t>походження</a:t>
            </a:r>
            <a:r>
              <a:rPr lang="ru-RU" b="1" dirty="0"/>
              <a:t> </a:t>
            </a:r>
            <a:r>
              <a:rPr lang="ru-RU" b="1" dirty="0" err="1"/>
              <a:t>світу</a:t>
            </a:r>
            <a:r>
              <a:rPr lang="ru-RU" b="1" dirty="0"/>
              <a:t>. </a:t>
            </a:r>
            <a:r>
              <a:rPr lang="ru-RU" b="1" dirty="0" err="1"/>
              <a:t>Моделюється</a:t>
            </a:r>
            <a:r>
              <a:rPr lang="ru-RU" b="1" dirty="0"/>
              <a:t> в ритуалах. </a:t>
            </a:r>
          </a:p>
          <a:p>
            <a:pPr algn="just"/>
            <a:r>
              <a:rPr lang="ru-RU" b="1" dirty="0"/>
              <a:t>МАНА (</a:t>
            </a:r>
            <a:r>
              <a:rPr lang="ru-RU" b="1" dirty="0" err="1"/>
              <a:t>mana</a:t>
            </a:r>
            <a:r>
              <a:rPr lang="ru-RU" b="1" dirty="0"/>
              <a:t>) - у </a:t>
            </a:r>
            <a:r>
              <a:rPr lang="ru-RU" b="1" dirty="0" err="1"/>
              <a:t>віруваннях</a:t>
            </a:r>
            <a:r>
              <a:rPr lang="ru-RU" b="1" dirty="0"/>
              <a:t> </a:t>
            </a:r>
            <a:r>
              <a:rPr lang="ru-RU" b="1" dirty="0" err="1"/>
              <a:t>багатьох</a:t>
            </a:r>
            <a:r>
              <a:rPr lang="ru-RU" b="1" dirty="0"/>
              <a:t> </a:t>
            </a:r>
            <a:r>
              <a:rPr lang="ru-RU" b="1" dirty="0" err="1"/>
              <a:t>народів</a:t>
            </a:r>
            <a:r>
              <a:rPr lang="ru-RU" b="1" dirty="0"/>
              <a:t> </a:t>
            </a:r>
            <a:r>
              <a:rPr lang="ru-RU" b="1" dirty="0" err="1"/>
              <a:t>світу</a:t>
            </a:r>
            <a:r>
              <a:rPr lang="ru-RU" b="1" dirty="0"/>
              <a:t> </a:t>
            </a:r>
            <a:r>
              <a:rPr lang="ru-RU" b="1" dirty="0" err="1"/>
              <a:t>надприродна</a:t>
            </a:r>
            <a:r>
              <a:rPr lang="ru-RU" b="1" dirty="0"/>
              <a:t> </a:t>
            </a:r>
            <a:r>
              <a:rPr lang="ru-RU" b="1" dirty="0" err="1"/>
              <a:t>магічна</a:t>
            </a:r>
            <a:r>
              <a:rPr lang="ru-RU" b="1" dirty="0"/>
              <a:t> сила, </a:t>
            </a:r>
            <a:r>
              <a:rPr lang="ru-RU" b="1" dirty="0" err="1"/>
              <a:t>властива</a:t>
            </a:r>
            <a:r>
              <a:rPr lang="ru-RU" b="1" dirty="0"/>
              <a:t> </a:t>
            </a:r>
            <a:r>
              <a:rPr lang="ru-RU" b="1" dirty="0" err="1"/>
              <a:t>деяким</a:t>
            </a:r>
            <a:r>
              <a:rPr lang="ru-RU" b="1" dirty="0"/>
              <a:t> людям, предметам, духам; </a:t>
            </a:r>
            <a:r>
              <a:rPr lang="ru-RU" b="1" dirty="0" err="1"/>
              <a:t>мана</a:t>
            </a:r>
            <a:r>
              <a:rPr lang="ru-RU" b="1" dirty="0"/>
              <a:t> - </a:t>
            </a:r>
            <a:r>
              <a:rPr lang="ru-RU" b="1" dirty="0" err="1"/>
              <a:t>узагальнений</a:t>
            </a:r>
            <a:r>
              <a:rPr lang="ru-RU" b="1" dirty="0"/>
              <a:t> </a:t>
            </a:r>
            <a:r>
              <a:rPr lang="ru-RU" b="1" dirty="0" err="1"/>
              <a:t>операційний</a:t>
            </a:r>
            <a:r>
              <a:rPr lang="ru-RU" b="1" dirty="0"/>
              <a:t> </a:t>
            </a:r>
            <a:r>
              <a:rPr lang="ru-RU" b="1" dirty="0" err="1"/>
              <a:t>термін</a:t>
            </a:r>
            <a:r>
              <a:rPr lang="ru-RU" b="1" dirty="0"/>
              <a:t> на </a:t>
            </a:r>
            <a:r>
              <a:rPr lang="ru-RU" b="1" dirty="0" err="1"/>
              <a:t>означення</a:t>
            </a:r>
            <a:r>
              <a:rPr lang="ru-RU" b="1" dirty="0"/>
              <a:t> </a:t>
            </a:r>
            <a:r>
              <a:rPr lang="ru-RU" b="1" dirty="0" err="1"/>
              <a:t>надприродної</a:t>
            </a:r>
            <a:r>
              <a:rPr lang="ru-RU" b="1" dirty="0"/>
              <a:t>, </a:t>
            </a:r>
            <a:r>
              <a:rPr lang="ru-RU" b="1" dirty="0" err="1"/>
              <a:t>понадчуттєвої</a:t>
            </a:r>
            <a:r>
              <a:rPr lang="ru-RU" b="1" dirty="0"/>
              <a:t> </a:t>
            </a:r>
            <a:r>
              <a:rPr lang="ru-RU" b="1" dirty="0" err="1"/>
              <a:t>магічної</a:t>
            </a:r>
            <a:r>
              <a:rPr lang="ru-RU" b="1" dirty="0"/>
              <a:t> </a:t>
            </a:r>
            <a:r>
              <a:rPr lang="ru-RU" b="1" dirty="0" err="1"/>
              <a:t>сили</a:t>
            </a:r>
            <a:r>
              <a:rPr lang="ru-RU" b="1" dirty="0"/>
              <a:t> (</a:t>
            </a:r>
            <a:r>
              <a:rPr lang="ru-RU" b="1" dirty="0" err="1"/>
              <a:t>позитивної</a:t>
            </a:r>
            <a:r>
              <a:rPr lang="ru-RU" b="1" dirty="0"/>
              <a:t> </a:t>
            </a:r>
            <a:r>
              <a:rPr lang="ru-RU" b="1" dirty="0" err="1"/>
              <a:t>або</a:t>
            </a:r>
            <a:r>
              <a:rPr lang="ru-RU" b="1" dirty="0"/>
              <a:t> </a:t>
            </a:r>
            <a:r>
              <a:rPr lang="ru-RU" b="1" dirty="0" err="1"/>
              <a:t>негативної</a:t>
            </a:r>
            <a:r>
              <a:rPr lang="ru-RU" b="1" dirty="0"/>
              <a:t>), </a:t>
            </a:r>
            <a:r>
              <a:rPr lang="ru-RU" b="1" dirty="0" err="1"/>
              <a:t>наявної</a:t>
            </a:r>
            <a:r>
              <a:rPr lang="ru-RU" b="1" dirty="0"/>
              <a:t> в </a:t>
            </a:r>
            <a:r>
              <a:rPr lang="ru-RU" b="1" dirty="0" err="1"/>
              <a:t>людині</a:t>
            </a:r>
            <a:r>
              <a:rPr lang="ru-RU" b="1" dirty="0"/>
              <a:t>, </a:t>
            </a:r>
            <a:r>
              <a:rPr lang="ru-RU" b="1" dirty="0" err="1"/>
              <a:t>об'єкті</a:t>
            </a:r>
            <a:r>
              <a:rPr lang="ru-RU" b="1" dirty="0"/>
              <a:t> </a:t>
            </a:r>
            <a:r>
              <a:rPr lang="ru-RU" b="1" dirty="0" err="1"/>
              <a:t>чи</a:t>
            </a:r>
            <a:r>
              <a:rPr lang="ru-RU" b="1" dirty="0"/>
              <a:t> </a:t>
            </a:r>
            <a:r>
              <a:rPr lang="ru-RU" b="1" dirty="0" err="1"/>
              <a:t>предметі</a:t>
            </a:r>
            <a:r>
              <a:rPr lang="ru-RU" b="1" dirty="0"/>
              <a:t>, </a:t>
            </a:r>
            <a:r>
              <a:rPr lang="ru-RU" b="1" dirty="0" err="1"/>
              <a:t>віра</a:t>
            </a:r>
            <a:r>
              <a:rPr lang="ru-RU" b="1" dirty="0"/>
              <a:t> в </a:t>
            </a:r>
            <a:r>
              <a:rPr lang="ru-RU" b="1" dirty="0" err="1"/>
              <a:t>її</a:t>
            </a:r>
            <a:r>
              <a:rPr lang="ru-RU" b="1" dirty="0"/>
              <a:t> </a:t>
            </a:r>
            <a:r>
              <a:rPr lang="ru-RU" b="1" dirty="0" err="1"/>
              <a:t>існування</a:t>
            </a:r>
            <a:r>
              <a:rPr lang="ru-RU" b="1" dirty="0"/>
              <a:t> </a:t>
            </a:r>
            <a:r>
              <a:rPr lang="ru-RU" b="1" dirty="0" err="1"/>
              <a:t>зумовлює</a:t>
            </a:r>
            <a:r>
              <a:rPr lang="ru-RU" b="1" dirty="0"/>
              <a:t> </a:t>
            </a:r>
            <a:r>
              <a:rPr lang="ru-RU" b="1" dirty="0" err="1"/>
              <a:t>цілеспрямований</a:t>
            </a:r>
            <a:r>
              <a:rPr lang="ru-RU" b="1" dirty="0"/>
              <a:t> </a:t>
            </a:r>
            <a:r>
              <a:rPr lang="ru-RU" b="1" dirty="0" err="1"/>
              <a:t>магічно-ритуальний</a:t>
            </a:r>
            <a:r>
              <a:rPr lang="ru-RU" b="1" dirty="0"/>
              <a:t> акт; </a:t>
            </a:r>
          </a:p>
          <a:p>
            <a:pPr algn="just"/>
            <a:r>
              <a:rPr lang="ru-RU" b="1" dirty="0"/>
              <a:t>ОБРЯД - </a:t>
            </a:r>
            <a:r>
              <a:rPr lang="ru-RU" b="1" dirty="0" err="1"/>
              <a:t>традиційні</a:t>
            </a:r>
            <a:r>
              <a:rPr lang="ru-RU" b="1" dirty="0"/>
              <a:t> </a:t>
            </a:r>
            <a:r>
              <a:rPr lang="ru-RU" b="1" dirty="0" err="1"/>
              <a:t>дії</a:t>
            </a:r>
            <a:r>
              <a:rPr lang="ru-RU" b="1" dirty="0"/>
              <a:t>, </a:t>
            </a:r>
            <a:r>
              <a:rPr lang="ru-RU" b="1" dirty="0" err="1"/>
              <a:t>що</a:t>
            </a:r>
            <a:r>
              <a:rPr lang="ru-RU" b="1" dirty="0"/>
              <a:t> </a:t>
            </a:r>
            <a:r>
              <a:rPr lang="ru-RU" b="1" dirty="0" err="1"/>
              <a:t>супроводжують</a:t>
            </a:r>
            <a:r>
              <a:rPr lang="ru-RU" b="1" dirty="0"/>
              <a:t> </a:t>
            </a:r>
            <a:r>
              <a:rPr lang="ru-RU" b="1" dirty="0" err="1"/>
              <a:t>важливі</a:t>
            </a:r>
            <a:r>
              <a:rPr lang="ru-RU" b="1" dirty="0"/>
              <a:t> </a:t>
            </a:r>
            <a:r>
              <a:rPr lang="ru-RU" b="1" dirty="0" err="1"/>
              <a:t>моменти</a:t>
            </a:r>
            <a:r>
              <a:rPr lang="ru-RU" b="1" dirty="0"/>
              <a:t> </a:t>
            </a:r>
            <a:r>
              <a:rPr lang="ru-RU" b="1" dirty="0" err="1"/>
              <a:t>життя</a:t>
            </a:r>
            <a:r>
              <a:rPr lang="ru-RU" b="1" dirty="0"/>
              <a:t> </a:t>
            </a:r>
            <a:r>
              <a:rPr lang="ru-RU" b="1" dirty="0" err="1"/>
              <a:t>колективу</a:t>
            </a:r>
            <a:r>
              <a:rPr lang="ru-RU" b="1" dirty="0"/>
              <a:t> </a:t>
            </a:r>
          </a:p>
          <a:p>
            <a:pPr algn="just"/>
            <a:r>
              <a:rPr lang="ru-RU" b="1" dirty="0"/>
              <a:t>РИТУАЛ - (</a:t>
            </a:r>
            <a:r>
              <a:rPr lang="ru-RU" b="1" dirty="0" err="1"/>
              <a:t>вужчий</a:t>
            </a:r>
            <a:r>
              <a:rPr lang="ru-RU" b="1" dirty="0"/>
              <a:t> </a:t>
            </a:r>
            <a:r>
              <a:rPr lang="ru-RU" b="1" dirty="0" err="1"/>
              <a:t>синонім</a:t>
            </a:r>
            <a:r>
              <a:rPr lang="ru-RU" b="1" dirty="0"/>
              <a:t> обряду); Форма </a:t>
            </a:r>
            <a:r>
              <a:rPr lang="ru-RU" b="1" dirty="0" err="1"/>
              <a:t>символічної</a:t>
            </a:r>
            <a:r>
              <a:rPr lang="ru-RU" b="1" dirty="0"/>
              <a:t> </a:t>
            </a:r>
            <a:r>
              <a:rPr lang="ru-RU" b="1" dirty="0" err="1"/>
              <a:t>поведінки</a:t>
            </a:r>
            <a:r>
              <a:rPr lang="ru-RU" b="1" dirty="0"/>
              <a:t>, </a:t>
            </a:r>
            <a:r>
              <a:rPr lang="ru-RU" b="1" dirty="0" err="1"/>
              <a:t>упорядкована</a:t>
            </a:r>
            <a:r>
              <a:rPr lang="ru-RU" b="1" dirty="0"/>
              <a:t> система </a:t>
            </a:r>
            <a:r>
              <a:rPr lang="ru-RU" b="1" dirty="0" err="1"/>
              <a:t>дій</a:t>
            </a:r>
            <a:r>
              <a:rPr lang="ru-RU" b="1" dirty="0"/>
              <a:t>, </a:t>
            </a:r>
            <a:r>
              <a:rPr lang="ru-RU" b="1" dirty="0" err="1"/>
              <a:t>що</a:t>
            </a:r>
            <a:r>
              <a:rPr lang="ru-RU" b="1" dirty="0"/>
              <a:t> </a:t>
            </a:r>
            <a:r>
              <a:rPr lang="ru-RU" b="1" dirty="0" err="1"/>
              <a:t>виражає</a:t>
            </a:r>
            <a:r>
              <a:rPr lang="ru-RU" b="1" dirty="0"/>
              <a:t> </a:t>
            </a:r>
            <a:r>
              <a:rPr lang="ru-RU" b="1" dirty="0" err="1"/>
              <a:t>певні</a:t>
            </a:r>
            <a:r>
              <a:rPr lang="ru-RU" b="1" dirty="0"/>
              <a:t> </a:t>
            </a:r>
            <a:r>
              <a:rPr lang="ru-RU" b="1" dirty="0" err="1"/>
              <a:t>соціальні</a:t>
            </a:r>
            <a:r>
              <a:rPr lang="ru-RU" b="1" dirty="0"/>
              <a:t> і </a:t>
            </a:r>
            <a:r>
              <a:rPr lang="ru-RU" b="1" dirty="0" err="1"/>
              <a:t>культурні</a:t>
            </a:r>
            <a:r>
              <a:rPr lang="ru-RU" b="1" dirty="0"/>
              <a:t> </a:t>
            </a:r>
            <a:r>
              <a:rPr lang="ru-RU" b="1" dirty="0" err="1"/>
              <a:t>взаємовідносини</a:t>
            </a:r>
            <a:r>
              <a:rPr lang="ru-RU" b="1" dirty="0"/>
              <a:t> і </a:t>
            </a:r>
            <a:r>
              <a:rPr lang="ru-RU" b="1" dirty="0" err="1"/>
              <a:t>цінності</a:t>
            </a:r>
            <a:r>
              <a:rPr lang="ru-RU" b="1" dirty="0"/>
              <a:t>; ритуал - </a:t>
            </a:r>
            <a:r>
              <a:rPr lang="ru-RU" b="1" dirty="0" err="1"/>
              <a:t>традиційно</a:t>
            </a:r>
            <a:r>
              <a:rPr lang="ru-RU" b="1" dirty="0"/>
              <a:t> </a:t>
            </a:r>
            <a:r>
              <a:rPr lang="ru-RU" b="1" dirty="0" err="1"/>
              <a:t>визначені</a:t>
            </a:r>
            <a:r>
              <a:rPr lang="ru-RU" b="1" dirty="0"/>
              <a:t> </a:t>
            </a:r>
            <a:r>
              <a:rPr lang="ru-RU" b="1" dirty="0" err="1"/>
              <a:t>дії</a:t>
            </a:r>
            <a:r>
              <a:rPr lang="ru-RU" b="1" dirty="0"/>
              <a:t>, </a:t>
            </a:r>
            <a:r>
              <a:rPr lang="ru-RU" b="1" dirty="0" err="1"/>
              <a:t>спрямовані</a:t>
            </a:r>
            <a:r>
              <a:rPr lang="ru-RU" b="1" dirty="0"/>
              <a:t> на </a:t>
            </a:r>
            <a:r>
              <a:rPr lang="ru-RU" b="1" dirty="0" err="1"/>
              <a:t>дійсність</a:t>
            </a:r>
            <a:r>
              <a:rPr lang="ru-RU" b="1" dirty="0"/>
              <a:t>, </a:t>
            </a:r>
            <a:r>
              <a:rPr lang="ru-RU" b="1" dirty="0" err="1"/>
              <a:t>мають</a:t>
            </a:r>
            <a:r>
              <a:rPr lang="ru-RU" b="1" dirty="0"/>
              <a:t> </a:t>
            </a:r>
            <a:r>
              <a:rPr lang="ru-RU" b="1" dirty="0" err="1"/>
              <a:t>символічний</a:t>
            </a:r>
            <a:r>
              <a:rPr lang="ru-RU" b="1" dirty="0"/>
              <a:t>, </a:t>
            </a:r>
            <a:r>
              <a:rPr lang="ru-RU" b="1" dirty="0" err="1"/>
              <a:t>неемпіричний</a:t>
            </a:r>
            <a:r>
              <a:rPr lang="ru-RU" b="1" dirty="0"/>
              <a:t> характер і </a:t>
            </a:r>
            <a:r>
              <a:rPr lang="ru-RU" b="1" dirty="0" err="1"/>
              <a:t>соціально</a:t>
            </a:r>
            <a:r>
              <a:rPr lang="ru-RU" b="1" dirty="0"/>
              <a:t> </a:t>
            </a:r>
            <a:r>
              <a:rPr lang="ru-RU" b="1" dirty="0" err="1"/>
              <a:t>санкціоновані</a:t>
            </a:r>
            <a:r>
              <a:rPr lang="ru-RU" b="1" dirty="0"/>
              <a:t>. </a:t>
            </a:r>
          </a:p>
          <a:p>
            <a:pPr algn="just"/>
            <a:r>
              <a:rPr lang="ru-RU" b="1" dirty="0"/>
              <a:t>СИМВОЛ - </a:t>
            </a:r>
            <a:r>
              <a:rPr lang="ru-RU" b="1" dirty="0" err="1"/>
              <a:t>річ</a:t>
            </a:r>
            <a:r>
              <a:rPr lang="ru-RU" b="1" dirty="0"/>
              <a:t>, в </a:t>
            </a:r>
            <a:r>
              <a:rPr lang="ru-RU" b="1" dirty="0" err="1"/>
              <a:t>якій</a:t>
            </a:r>
            <a:r>
              <a:rPr lang="ru-RU" b="1" dirty="0"/>
              <a:t> образно представлена </a:t>
            </a:r>
            <a:r>
              <a:rPr lang="ru-RU" b="1" dirty="0" err="1"/>
              <a:t>ідея</a:t>
            </a:r>
            <a:r>
              <a:rPr lang="ru-RU" b="1" dirty="0"/>
              <a:t> (</a:t>
            </a:r>
            <a:r>
              <a:rPr lang="ru-RU" b="1" dirty="0" err="1"/>
              <a:t>явище</a:t>
            </a:r>
            <a:r>
              <a:rPr lang="ru-RU" b="1" dirty="0"/>
              <a:t> </a:t>
            </a:r>
            <a:r>
              <a:rPr lang="ru-RU" b="1" dirty="0" err="1"/>
              <a:t>або</a:t>
            </a:r>
            <a:r>
              <a:rPr lang="ru-RU" b="1" dirty="0"/>
              <a:t> предмет), </a:t>
            </a:r>
            <a:r>
              <a:rPr lang="ru-RU" b="1" dirty="0" err="1"/>
              <a:t>що</a:t>
            </a:r>
            <a:r>
              <a:rPr lang="ru-RU" b="1" dirty="0"/>
              <a:t> </a:t>
            </a:r>
            <a:r>
              <a:rPr lang="ru-RU" b="1" dirty="0" err="1"/>
              <a:t>викликає</a:t>
            </a:r>
            <a:r>
              <a:rPr lang="ru-RU" b="1" dirty="0"/>
              <a:t> </a:t>
            </a:r>
            <a:r>
              <a:rPr lang="ru-RU" b="1" dirty="0" err="1"/>
              <a:t>стійке</a:t>
            </a:r>
            <a:r>
              <a:rPr lang="ru-RU" b="1" dirty="0"/>
              <a:t> коло </a:t>
            </a:r>
            <a:r>
              <a:rPr lang="ru-RU" b="1" dirty="0" err="1"/>
              <a:t>асоціацій</a:t>
            </a:r>
            <a:r>
              <a:rPr lang="ru-RU" b="1" dirty="0"/>
              <a:t> в </a:t>
            </a:r>
            <a:r>
              <a:rPr lang="ru-RU" b="1" dirty="0" err="1"/>
              <a:t>певній</a:t>
            </a:r>
            <a:r>
              <a:rPr lang="ru-RU" b="1" dirty="0"/>
              <a:t> </a:t>
            </a:r>
            <a:r>
              <a:rPr lang="ru-RU" b="1" dirty="0" err="1"/>
              <a:t>міфоритуальній</a:t>
            </a:r>
            <a:r>
              <a:rPr lang="ru-RU" b="1" dirty="0"/>
              <a:t> </a:t>
            </a:r>
            <a:r>
              <a:rPr lang="ru-RU" b="1" dirty="0" err="1"/>
              <a:t>системі</a:t>
            </a:r>
            <a:r>
              <a:rPr lang="ru-RU" b="1" dirty="0"/>
              <a:t>, </a:t>
            </a:r>
            <a:r>
              <a:rPr lang="ru-RU" b="1" dirty="0" err="1"/>
              <a:t>характерний</a:t>
            </a:r>
            <a:r>
              <a:rPr lang="ru-RU" b="1" dirty="0"/>
              <a:t> </a:t>
            </a:r>
            <a:r>
              <a:rPr lang="ru-RU" b="1" dirty="0" err="1"/>
              <a:t>багатозначністю</a:t>
            </a:r>
            <a:r>
              <a:rPr lang="ru-RU" b="1" dirty="0"/>
              <a:t> </a:t>
            </a:r>
            <a:r>
              <a:rPr lang="ru-RU" b="1" dirty="0" err="1"/>
              <a:t>змісту</a:t>
            </a:r>
            <a:r>
              <a:rPr lang="ru-RU" b="1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903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373563"/>
          </a:xfrm>
        </p:spPr>
        <p:txBody>
          <a:bodyPr/>
          <a:lstStyle/>
          <a:p>
            <a:r>
              <a:rPr lang="ru-RU" dirty="0" err="1"/>
              <a:t>Наскельні</a:t>
            </a:r>
            <a:r>
              <a:rPr lang="ru-RU" dirty="0"/>
              <a:t> </a:t>
            </a:r>
            <a:r>
              <a:rPr lang="ru-RU" dirty="0" err="1"/>
              <a:t>зображення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 на </a:t>
            </a:r>
            <a:r>
              <a:rPr lang="ru-RU" dirty="0" err="1"/>
              <a:t>повен</a:t>
            </a:r>
            <a:r>
              <a:rPr lang="ru-RU" dirty="0"/>
              <a:t> </a:t>
            </a:r>
            <a:r>
              <a:rPr lang="ru-RU" dirty="0" err="1"/>
              <a:t>зріст</a:t>
            </a:r>
            <a:r>
              <a:rPr lang="ru-RU" dirty="0"/>
              <a:t> </a:t>
            </a:r>
            <a:r>
              <a:rPr lang="ru-RU" dirty="0" err="1"/>
              <a:t>створювались</a:t>
            </a:r>
            <a:r>
              <a:rPr lang="ru-RU" dirty="0"/>
              <a:t>, як </a:t>
            </a:r>
            <a:r>
              <a:rPr lang="ru-RU" dirty="0" err="1"/>
              <a:t>свідчать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вчених</a:t>
            </a:r>
            <a:r>
              <a:rPr lang="ru-RU" dirty="0"/>
              <a:t>, для чисто </a:t>
            </a:r>
            <a:r>
              <a:rPr lang="ru-RU" dirty="0" err="1"/>
              <a:t>практичних</a:t>
            </a:r>
            <a:r>
              <a:rPr lang="ru-RU" dirty="0"/>
              <a:t> потреб – </a:t>
            </a:r>
            <a:r>
              <a:rPr lang="ru-RU" dirty="0" err="1"/>
              <a:t>чи</a:t>
            </a:r>
            <a:r>
              <a:rPr lang="ru-RU" dirty="0"/>
              <a:t> як </a:t>
            </a:r>
            <a:r>
              <a:rPr lang="ru-RU" dirty="0" err="1"/>
              <a:t>мішень</a:t>
            </a:r>
            <a:r>
              <a:rPr lang="ru-RU" dirty="0"/>
              <a:t> для </a:t>
            </a:r>
            <a:r>
              <a:rPr lang="ru-RU" dirty="0" err="1"/>
              <a:t>тренування</a:t>
            </a:r>
            <a:r>
              <a:rPr lang="ru-RU" dirty="0"/>
              <a:t> і </a:t>
            </a:r>
            <a:r>
              <a:rPr lang="ru-RU" dirty="0" err="1"/>
              <a:t>навчання</a:t>
            </a:r>
            <a:r>
              <a:rPr lang="ru-RU" dirty="0"/>
              <a:t> у </a:t>
            </a:r>
            <a:r>
              <a:rPr lang="ru-RU" dirty="0" err="1"/>
              <a:t>метанні</a:t>
            </a:r>
            <a:r>
              <a:rPr lang="ru-RU" dirty="0"/>
              <a:t> </a:t>
            </a:r>
            <a:r>
              <a:rPr lang="ru-RU" dirty="0" err="1"/>
              <a:t>списа</a:t>
            </a:r>
            <a:r>
              <a:rPr lang="ru-RU" dirty="0"/>
              <a:t>, </a:t>
            </a:r>
            <a:r>
              <a:rPr lang="ru-RU" dirty="0" err="1"/>
              <a:t>проведенні</a:t>
            </a:r>
            <a:r>
              <a:rPr lang="ru-RU" dirty="0"/>
              <a:t> ритуального </a:t>
            </a:r>
            <a:r>
              <a:rPr lang="ru-RU" dirty="0" err="1"/>
              <a:t>полювання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ініціацій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як образ </a:t>
            </a:r>
            <a:r>
              <a:rPr lang="ru-RU" dirty="0" err="1"/>
              <a:t>тварини</a:t>
            </a:r>
            <a:r>
              <a:rPr lang="ru-RU" dirty="0"/>
              <a:t> для </a:t>
            </a:r>
            <a:r>
              <a:rPr lang="ru-RU" dirty="0" err="1"/>
              <a:t>ритуальних</a:t>
            </a:r>
            <a:r>
              <a:rPr lang="ru-RU" dirty="0"/>
              <a:t>, </a:t>
            </a:r>
            <a:r>
              <a:rPr lang="ru-RU" dirty="0" err="1"/>
              <a:t>магічних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передували </a:t>
            </a:r>
            <a:r>
              <a:rPr lang="ru-RU" dirty="0" err="1"/>
              <a:t>полюванню</a:t>
            </a:r>
            <a:r>
              <a:rPr lang="ru-RU" dirty="0"/>
              <a:t> і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забезпечити</a:t>
            </a:r>
            <a:r>
              <a:rPr lang="ru-RU" dirty="0"/>
              <a:t> </a:t>
            </a:r>
            <a:r>
              <a:rPr lang="ru-RU" dirty="0" err="1"/>
              <a:t>успіх</a:t>
            </a:r>
            <a:r>
              <a:rPr lang="ru-RU" dirty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4005064"/>
            <a:ext cx="1771650" cy="258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75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494231"/>
            <a:ext cx="8229600" cy="4373563"/>
          </a:xfrm>
        </p:spPr>
        <p:txBody>
          <a:bodyPr>
            <a:normAutofit lnSpcReduction="10000"/>
          </a:bodyPr>
          <a:lstStyle/>
          <a:p>
            <a:r>
              <a:rPr lang="ru-RU" dirty="0" err="1"/>
              <a:t>Чимала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майстерно</a:t>
            </a:r>
            <a:r>
              <a:rPr lang="ru-RU" dirty="0"/>
              <a:t> </a:t>
            </a:r>
            <a:r>
              <a:rPr lang="ru-RU" dirty="0" err="1"/>
              <a:t>виконаних</a:t>
            </a:r>
            <a:r>
              <a:rPr lang="ru-RU" dirty="0"/>
              <a:t> </a:t>
            </a:r>
            <a:r>
              <a:rPr lang="ru-RU" dirty="0" err="1"/>
              <a:t>зображень</a:t>
            </a:r>
            <a:r>
              <a:rPr lang="ru-RU" dirty="0"/>
              <a:t> </a:t>
            </a:r>
            <a:r>
              <a:rPr lang="ru-RU" dirty="0" err="1"/>
              <a:t>періоду</a:t>
            </a:r>
            <a:r>
              <a:rPr lang="ru-RU" dirty="0"/>
              <a:t> </a:t>
            </a:r>
            <a:r>
              <a:rPr lang="ru-RU" dirty="0" err="1"/>
              <a:t>пізнього</a:t>
            </a:r>
            <a:r>
              <a:rPr lang="ru-RU" dirty="0"/>
              <a:t> </a:t>
            </a:r>
            <a:r>
              <a:rPr lang="ru-RU" dirty="0" err="1"/>
              <a:t>палеоліту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періоду</a:t>
            </a:r>
            <a:r>
              <a:rPr lang="ru-RU" dirty="0"/>
              <a:t> </a:t>
            </a:r>
            <a:r>
              <a:rPr lang="ru-RU" dirty="0" err="1"/>
              <a:t>полювання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на </a:t>
            </a:r>
            <a:r>
              <a:rPr lang="ru-RU" dirty="0" err="1"/>
              <a:t>крупних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, на жаль, не </a:t>
            </a:r>
            <a:r>
              <a:rPr lang="ru-RU" dirty="0" err="1"/>
              <a:t>збереглася</a:t>
            </a:r>
            <a:r>
              <a:rPr lang="ru-RU" dirty="0"/>
              <a:t> – вони сильно </a:t>
            </a:r>
            <a:r>
              <a:rPr lang="ru-RU" dirty="0" err="1"/>
              <a:t>потерпали</a:t>
            </a:r>
            <a:r>
              <a:rPr lang="ru-RU" dirty="0"/>
              <a:t> в </a:t>
            </a:r>
            <a:r>
              <a:rPr lang="ru-RU" dirty="0" err="1"/>
              <a:t>часи</a:t>
            </a:r>
            <a:r>
              <a:rPr lang="ru-RU" dirty="0"/>
              <a:t>, коли </a:t>
            </a:r>
            <a:r>
              <a:rPr lang="ru-RU" dirty="0" err="1"/>
              <a:t>людство</a:t>
            </a:r>
            <a:r>
              <a:rPr lang="ru-RU" dirty="0"/>
              <a:t> </a:t>
            </a:r>
            <a:r>
              <a:rPr lang="ru-RU" dirty="0" err="1"/>
              <a:t>перейшло</a:t>
            </a:r>
            <a:r>
              <a:rPr lang="ru-RU" dirty="0"/>
              <a:t> до продуктивного </a:t>
            </a:r>
            <a:r>
              <a:rPr lang="ru-RU" dirty="0" err="1"/>
              <a:t>господарювання</a:t>
            </a:r>
            <a:r>
              <a:rPr lang="ru-RU" dirty="0"/>
              <a:t>. </a:t>
            </a:r>
            <a:r>
              <a:rPr lang="ru-RU" dirty="0" err="1"/>
              <a:t>Безперечно</a:t>
            </a:r>
            <a:r>
              <a:rPr lang="ru-RU" dirty="0"/>
              <a:t>, </a:t>
            </a:r>
            <a:r>
              <a:rPr lang="ru-RU" dirty="0" err="1"/>
              <a:t>зображення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 і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/>
              <a:t>завжди</a:t>
            </a:r>
            <a:r>
              <a:rPr lang="ru-RU" dirty="0"/>
              <a:t> </a:t>
            </a:r>
            <a:r>
              <a:rPr lang="ru-RU" dirty="0" err="1"/>
              <a:t>супроводжували</a:t>
            </a:r>
            <a:r>
              <a:rPr lang="ru-RU" dirty="0"/>
              <a:t> і </a:t>
            </a:r>
            <a:r>
              <a:rPr lang="ru-RU" dirty="0" err="1"/>
              <a:t>супроводжуватимуть</a:t>
            </a:r>
            <a:r>
              <a:rPr lang="ru-RU" dirty="0"/>
              <a:t> </a:t>
            </a:r>
            <a:r>
              <a:rPr lang="ru-RU" dirty="0" err="1"/>
              <a:t>людську</a:t>
            </a:r>
            <a:r>
              <a:rPr lang="ru-RU" dirty="0"/>
              <a:t> культуру, але </a:t>
            </a:r>
            <a:r>
              <a:rPr lang="ru-RU" dirty="0" err="1"/>
              <a:t>реалістичний</a:t>
            </a:r>
            <a:r>
              <a:rPr lang="ru-RU" dirty="0"/>
              <a:t> пафос </a:t>
            </a:r>
            <a:r>
              <a:rPr lang="ru-RU" dirty="0" err="1"/>
              <a:t>палеолітичного</a:t>
            </a:r>
            <a:r>
              <a:rPr lang="ru-RU" dirty="0"/>
              <a:t> </a:t>
            </a:r>
            <a:r>
              <a:rPr lang="ru-RU" dirty="0" err="1"/>
              <a:t>живопису</a:t>
            </a:r>
            <a:r>
              <a:rPr lang="ru-RU" dirty="0"/>
              <a:t> – </a:t>
            </a:r>
            <a:r>
              <a:rPr lang="ru-RU" dirty="0" err="1"/>
              <a:t>унікальний</a:t>
            </a:r>
            <a:r>
              <a:rPr lang="ru-RU" dirty="0"/>
              <a:t> і </a:t>
            </a:r>
            <a:r>
              <a:rPr lang="ru-RU" dirty="0" err="1"/>
              <a:t>неповторний</a:t>
            </a:r>
            <a:r>
              <a:rPr lang="ru-RU" dirty="0"/>
              <a:t>, </a:t>
            </a:r>
            <a:r>
              <a:rPr lang="ru-RU" dirty="0" err="1"/>
              <a:t>адже</a:t>
            </a:r>
            <a:r>
              <a:rPr lang="ru-RU" dirty="0"/>
              <a:t> </a:t>
            </a:r>
            <a:r>
              <a:rPr lang="ru-RU" dirty="0" err="1"/>
              <a:t>знахідкам</a:t>
            </a:r>
            <a:r>
              <a:rPr lang="ru-RU" dirty="0"/>
              <a:t> </a:t>
            </a:r>
            <a:r>
              <a:rPr lang="ru-RU" dirty="0" err="1"/>
              <a:t>пізніших</a:t>
            </a:r>
            <a:r>
              <a:rPr lang="ru-RU" dirty="0"/>
              <a:t> </a:t>
            </a:r>
            <a:r>
              <a:rPr lang="ru-RU" dirty="0" err="1"/>
              <a:t>часів</a:t>
            </a:r>
            <a:r>
              <a:rPr lang="ru-RU" dirty="0"/>
              <a:t> </a:t>
            </a:r>
            <a:r>
              <a:rPr lang="ru-RU" dirty="0" err="1"/>
              <a:t>притаманні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стилізація</a:t>
            </a:r>
            <a:r>
              <a:rPr lang="ru-RU" dirty="0"/>
              <a:t>, </a:t>
            </a:r>
            <a:r>
              <a:rPr lang="ru-RU" dirty="0" err="1"/>
              <a:t>узагальнення</a:t>
            </a:r>
            <a:r>
              <a:rPr lang="ru-RU" dirty="0"/>
              <a:t>, </a:t>
            </a:r>
            <a:r>
              <a:rPr lang="ru-RU" dirty="0" err="1"/>
              <a:t>динамізм</a:t>
            </a:r>
            <a:r>
              <a:rPr lang="ru-RU" dirty="0"/>
              <a:t>, </a:t>
            </a:r>
            <a:r>
              <a:rPr lang="ru-RU" dirty="0" err="1"/>
              <a:t>багатофігурність</a:t>
            </a:r>
            <a:r>
              <a:rPr lang="ru-RU" dirty="0"/>
              <a:t> </a:t>
            </a:r>
            <a:r>
              <a:rPr lang="ru-RU" dirty="0" err="1"/>
              <a:t>композиції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188640"/>
            <a:ext cx="2781300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63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Магічний</a:t>
            </a:r>
            <a:r>
              <a:rPr lang="ru-RU" dirty="0"/>
              <a:t> характер </a:t>
            </a:r>
            <a:r>
              <a:rPr lang="ru-RU" dirty="0" err="1"/>
              <a:t>первісного</a:t>
            </a:r>
            <a:r>
              <a:rPr lang="ru-RU" dirty="0"/>
              <a:t> </a:t>
            </a:r>
            <a:r>
              <a:rPr lang="ru-RU" dirty="0" err="1"/>
              <a:t>мистецтва</a:t>
            </a:r>
            <a:r>
              <a:rPr lang="ru-RU" dirty="0"/>
              <a:t> такою ж </a:t>
            </a:r>
            <a:r>
              <a:rPr lang="ru-RU" dirty="0" err="1"/>
              <a:t>мірою</a:t>
            </a:r>
            <a:r>
              <a:rPr lang="ru-RU" dirty="0"/>
              <a:t> </a:t>
            </a:r>
            <a:r>
              <a:rPr lang="ru-RU" dirty="0" err="1"/>
              <a:t>властивий</a:t>
            </a:r>
            <a:r>
              <a:rPr lang="ru-RU" dirty="0"/>
              <a:t> і </a:t>
            </a:r>
            <a:r>
              <a:rPr lang="ru-RU" dirty="0" err="1"/>
              <a:t>скульптурним</a:t>
            </a:r>
            <a:r>
              <a:rPr lang="ru-RU" dirty="0"/>
              <a:t> </a:t>
            </a:r>
            <a:r>
              <a:rPr lang="ru-RU" dirty="0" err="1"/>
              <a:t>зображенням</a:t>
            </a:r>
            <a:r>
              <a:rPr lang="ru-RU" dirty="0"/>
              <a:t> </a:t>
            </a:r>
            <a:r>
              <a:rPr lang="ru-RU" dirty="0" err="1"/>
              <a:t>жінок</a:t>
            </a:r>
            <a:r>
              <a:rPr lang="ru-RU" dirty="0"/>
              <a:t>, так </a:t>
            </a:r>
            <a:r>
              <a:rPr lang="ru-RU" dirty="0" err="1"/>
              <a:t>званих</a:t>
            </a:r>
            <a:r>
              <a:rPr lang="ru-RU" dirty="0"/>
              <a:t> </a:t>
            </a:r>
            <a:r>
              <a:rPr lang="ru-RU" dirty="0" err="1"/>
              <a:t>неолітичних</a:t>
            </a:r>
            <a:r>
              <a:rPr lang="ru-RU" dirty="0"/>
              <a:t> Венер, </a:t>
            </a:r>
            <a:r>
              <a:rPr lang="ru-RU" dirty="0" err="1"/>
              <a:t>пов'язаних</a:t>
            </a:r>
            <a:r>
              <a:rPr lang="ru-RU" dirty="0"/>
              <a:t> з культом </a:t>
            </a:r>
            <a:r>
              <a:rPr lang="ru-RU" dirty="0" err="1"/>
              <a:t>матері-прародительки</a:t>
            </a:r>
            <a:r>
              <a:rPr lang="ru-RU" dirty="0"/>
              <a:t> і </a:t>
            </a:r>
            <a:r>
              <a:rPr lang="ru-RU" dirty="0" err="1"/>
              <a:t>хранительки</a:t>
            </a:r>
            <a:r>
              <a:rPr lang="ru-RU" dirty="0"/>
              <a:t> </a:t>
            </a:r>
            <a:r>
              <a:rPr lang="ru-RU" dirty="0" err="1"/>
              <a:t>домашнього</a:t>
            </a:r>
            <a:r>
              <a:rPr lang="ru-RU" dirty="0"/>
              <a:t> </a:t>
            </a:r>
            <a:r>
              <a:rPr lang="ru-RU" dirty="0" err="1"/>
              <a:t>вогнища</a:t>
            </a:r>
            <a:r>
              <a:rPr lang="ru-RU" dirty="0"/>
              <a:t>, </a:t>
            </a:r>
            <a:r>
              <a:rPr lang="ru-RU" dirty="0" err="1"/>
              <a:t>ритуальних</a:t>
            </a:r>
            <a:r>
              <a:rPr lang="ru-RU" dirty="0"/>
              <a:t> </a:t>
            </a:r>
            <a:r>
              <a:rPr lang="ru-RU" dirty="0" err="1"/>
              <a:t>танців-дій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дійшли</a:t>
            </a:r>
            <a:r>
              <a:rPr lang="ru-RU" dirty="0"/>
              <a:t> до нас з культурою </a:t>
            </a:r>
            <a:r>
              <a:rPr lang="ru-RU" dirty="0" err="1"/>
              <a:t>реліктових</a:t>
            </a:r>
            <a:r>
              <a:rPr lang="ru-RU" dirty="0"/>
              <a:t> </a:t>
            </a:r>
            <a:r>
              <a:rPr lang="ru-RU" dirty="0" err="1"/>
              <a:t>спільнот</a:t>
            </a:r>
            <a:r>
              <a:rPr lang="ru-RU" dirty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4311479"/>
            <a:ext cx="4392488" cy="201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76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636912"/>
            <a:ext cx="8229600" cy="4373563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Культура </a:t>
            </a:r>
            <a:r>
              <a:rPr lang="ru-RU" dirty="0" err="1"/>
              <a:t>епохи</a:t>
            </a:r>
            <a:r>
              <a:rPr lang="ru-RU" dirty="0"/>
              <a:t> варварства (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називають</a:t>
            </a:r>
            <a:r>
              <a:rPr lang="ru-RU" dirty="0"/>
              <a:t> </a:t>
            </a:r>
            <a:r>
              <a:rPr lang="ru-RU" dirty="0" err="1"/>
              <a:t>енеоліт</a:t>
            </a:r>
            <a:r>
              <a:rPr lang="ru-RU" dirty="0"/>
              <a:t>) </a:t>
            </a:r>
            <a:r>
              <a:rPr lang="ru-RU" dirty="0" err="1"/>
              <a:t>була</a:t>
            </a:r>
            <a:r>
              <a:rPr lang="ru-RU" dirty="0"/>
              <a:t> заснована на продуктивному </a:t>
            </a:r>
            <a:r>
              <a:rPr lang="ru-RU" dirty="0" err="1"/>
              <a:t>господарюванні</a:t>
            </a:r>
            <a:r>
              <a:rPr lang="ru-RU" dirty="0"/>
              <a:t>, яке </a:t>
            </a:r>
            <a:r>
              <a:rPr lang="ru-RU" dirty="0" err="1"/>
              <a:t>принципово</a:t>
            </a:r>
            <a:r>
              <a:rPr lang="ru-RU" dirty="0"/>
              <a:t> </a:t>
            </a:r>
            <a:r>
              <a:rPr lang="ru-RU" dirty="0" err="1"/>
              <a:t>міняло</a:t>
            </a:r>
            <a:r>
              <a:rPr lang="ru-RU" dirty="0"/>
              <a:t> образ </a:t>
            </a:r>
            <a:r>
              <a:rPr lang="ru-RU" dirty="0" err="1"/>
              <a:t>мислення</a:t>
            </a:r>
            <a:r>
              <a:rPr lang="ru-RU" dirty="0"/>
              <a:t> і </a:t>
            </a:r>
            <a:r>
              <a:rPr lang="ru-RU" dirty="0" err="1"/>
              <a:t>дій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. </a:t>
            </a:r>
            <a:r>
              <a:rPr lang="ru-RU" dirty="0" err="1"/>
              <a:t>Перехід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мандрівного</a:t>
            </a:r>
            <a:r>
              <a:rPr lang="ru-RU" dirty="0"/>
              <a:t> до </a:t>
            </a:r>
            <a:r>
              <a:rPr lang="ru-RU" dirty="0" err="1"/>
              <a:t>осілого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породжував</a:t>
            </a:r>
            <a:r>
              <a:rPr lang="ru-RU" dirty="0"/>
              <a:t> </a:t>
            </a:r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/>
              <a:t>матеріальні</a:t>
            </a:r>
            <a:r>
              <a:rPr lang="ru-RU" dirty="0"/>
              <a:t> і </a:t>
            </a:r>
            <a:r>
              <a:rPr lang="ru-RU" dirty="0" err="1"/>
              <a:t>духовні</a:t>
            </a:r>
            <a:r>
              <a:rPr lang="ru-RU" dirty="0"/>
              <a:t> потреби, а </a:t>
            </a:r>
            <a:r>
              <a:rPr lang="ru-RU" dirty="0" err="1"/>
              <a:t>отже</a:t>
            </a:r>
            <a:r>
              <a:rPr lang="ru-RU" dirty="0"/>
              <a:t>, й </a:t>
            </a:r>
            <a:r>
              <a:rPr lang="ru-RU" dirty="0" err="1"/>
              <a:t>відповідні</a:t>
            </a:r>
            <a:r>
              <a:rPr lang="ru-RU" dirty="0"/>
              <a:t> засади для </a:t>
            </a:r>
            <a:r>
              <a:rPr lang="ru-RU" dirty="0" err="1"/>
              <a:t>нових</a:t>
            </a:r>
            <a:r>
              <a:rPr lang="ru-RU" dirty="0"/>
              <a:t> форм </a:t>
            </a:r>
            <a:r>
              <a:rPr lang="ru-RU" dirty="0" err="1"/>
              <a:t>художньої</a:t>
            </a:r>
            <a:r>
              <a:rPr lang="ru-RU" dirty="0"/>
              <a:t> </a:t>
            </a:r>
            <a:r>
              <a:rPr lang="ru-RU" dirty="0" err="1"/>
              <a:t>творчості</a:t>
            </a:r>
            <a:r>
              <a:rPr lang="ru-RU" dirty="0"/>
              <a:t>. Зачатки </a:t>
            </a:r>
            <a:r>
              <a:rPr lang="ru-RU" dirty="0" err="1"/>
              <a:t>архітектури</a:t>
            </a:r>
            <a:r>
              <a:rPr lang="ru-RU" dirty="0"/>
              <a:t>, так </a:t>
            </a:r>
            <a:r>
              <a:rPr lang="ru-RU" dirty="0" err="1"/>
              <a:t>звані</a:t>
            </a:r>
            <a:r>
              <a:rPr lang="ru-RU" dirty="0"/>
              <a:t> </a:t>
            </a:r>
            <a:r>
              <a:rPr lang="ru-RU" dirty="0" err="1"/>
              <a:t>мегалітичні</a:t>
            </a:r>
            <a:r>
              <a:rPr lang="ru-RU" dirty="0"/>
              <a:t> </a:t>
            </a:r>
            <a:r>
              <a:rPr lang="ru-RU" dirty="0" err="1"/>
              <a:t>споруди</a:t>
            </a:r>
            <a:r>
              <a:rPr lang="ru-RU" dirty="0"/>
              <a:t> – </a:t>
            </a:r>
            <a:r>
              <a:rPr lang="ru-RU" dirty="0" err="1"/>
              <a:t>чотирикутні</a:t>
            </a:r>
            <a:r>
              <a:rPr lang="ru-RU" dirty="0"/>
              <a:t> </a:t>
            </a:r>
            <a:r>
              <a:rPr lang="ru-RU" dirty="0" err="1"/>
              <a:t>будови</a:t>
            </a:r>
            <a:r>
              <a:rPr lang="ru-RU" dirty="0"/>
              <a:t> з плит (</a:t>
            </a:r>
            <a:r>
              <a:rPr lang="ru-RU" dirty="0" err="1"/>
              <a:t>дольмени</a:t>
            </a:r>
            <a:r>
              <a:rPr lang="ru-RU" dirty="0"/>
              <a:t>), </a:t>
            </a:r>
            <a:r>
              <a:rPr lang="ru-RU" dirty="0" err="1"/>
              <a:t>вертикальні</a:t>
            </a:r>
            <a:r>
              <a:rPr lang="ru-RU" dirty="0"/>
              <a:t>, </a:t>
            </a:r>
            <a:r>
              <a:rPr lang="ru-RU" dirty="0" err="1"/>
              <a:t>нерідко</a:t>
            </a:r>
            <a:r>
              <a:rPr lang="ru-RU" dirty="0"/>
              <a:t> </a:t>
            </a:r>
            <a:r>
              <a:rPr lang="ru-RU" dirty="0" err="1"/>
              <a:t>вкриті</a:t>
            </a:r>
            <a:r>
              <a:rPr lang="ru-RU" dirty="0"/>
              <a:t> </a:t>
            </a:r>
            <a:r>
              <a:rPr lang="ru-RU" dirty="0" err="1"/>
              <a:t>рельєфами</a:t>
            </a:r>
            <a:r>
              <a:rPr lang="ru-RU" dirty="0"/>
              <a:t>, </a:t>
            </a:r>
            <a:r>
              <a:rPr lang="ru-RU" dirty="0" err="1"/>
              <a:t>стовпи</a:t>
            </a:r>
            <a:r>
              <a:rPr lang="ru-RU" dirty="0"/>
              <a:t> (</a:t>
            </a:r>
            <a:r>
              <a:rPr lang="ru-RU" dirty="0" err="1"/>
              <a:t>менгіри</a:t>
            </a:r>
            <a:r>
              <a:rPr lang="ru-RU" dirty="0"/>
              <a:t>), </a:t>
            </a:r>
            <a:r>
              <a:rPr lang="ru-RU" dirty="0" err="1"/>
              <a:t>стовпи</a:t>
            </a:r>
            <a:r>
              <a:rPr lang="ru-RU" dirty="0"/>
              <a:t>, </a:t>
            </a:r>
            <a:r>
              <a:rPr lang="ru-RU" dirty="0" err="1"/>
              <a:t>розставлені</a:t>
            </a:r>
            <a:r>
              <a:rPr lang="ru-RU" dirty="0"/>
              <a:t> </a:t>
            </a:r>
            <a:r>
              <a:rPr lang="ru-RU" dirty="0" err="1"/>
              <a:t>довкола</a:t>
            </a:r>
            <a:r>
              <a:rPr lang="ru-RU" dirty="0"/>
              <a:t> </a:t>
            </a:r>
            <a:r>
              <a:rPr lang="ru-RU" dirty="0" err="1"/>
              <a:t>жертовного</a:t>
            </a:r>
            <a:r>
              <a:rPr lang="ru-RU" dirty="0"/>
              <a:t> </a:t>
            </a:r>
            <a:r>
              <a:rPr lang="ru-RU" dirty="0" err="1"/>
              <a:t>каменя</a:t>
            </a:r>
            <a:r>
              <a:rPr lang="ru-RU" dirty="0"/>
              <a:t> (кромлехи), </a:t>
            </a:r>
            <a:r>
              <a:rPr lang="ru-RU" dirty="0" err="1"/>
              <a:t>захисні</a:t>
            </a:r>
            <a:r>
              <a:rPr lang="ru-RU" dirty="0"/>
              <a:t> </a:t>
            </a:r>
            <a:r>
              <a:rPr lang="ru-RU" dirty="0" err="1"/>
              <a:t>споруди</a:t>
            </a:r>
            <a:r>
              <a:rPr lang="ru-RU" dirty="0"/>
              <a:t> перших </a:t>
            </a:r>
            <a:r>
              <a:rPr lang="ru-RU" dirty="0" err="1"/>
              <a:t>протоміських</a:t>
            </a:r>
            <a:r>
              <a:rPr lang="ru-RU" dirty="0"/>
              <a:t> </a:t>
            </a:r>
            <a:r>
              <a:rPr lang="ru-RU" dirty="0" err="1"/>
              <a:t>поселень</a:t>
            </a:r>
            <a:r>
              <a:rPr lang="ru-RU" dirty="0"/>
              <a:t>, </a:t>
            </a:r>
            <a:r>
              <a:rPr lang="ru-RU" dirty="0" err="1"/>
              <a:t>могильні</a:t>
            </a:r>
            <a:r>
              <a:rPr lang="ru-RU" dirty="0"/>
              <a:t> </a:t>
            </a:r>
            <a:r>
              <a:rPr lang="ru-RU" dirty="0" err="1"/>
              <a:t>кургани</a:t>
            </a:r>
            <a:r>
              <a:rPr lang="ru-RU" dirty="0"/>
              <a:t> </a:t>
            </a:r>
            <a:r>
              <a:rPr lang="ru-RU" dirty="0" err="1"/>
              <a:t>скіфської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 – стали початком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людиною</a:t>
            </a:r>
            <a:r>
              <a:rPr lang="ru-RU" dirty="0"/>
              <a:t> </a:t>
            </a:r>
            <a:r>
              <a:rPr lang="ru-RU" dirty="0" err="1"/>
              <a:t>соціального</a:t>
            </a:r>
            <a:r>
              <a:rPr lang="ru-RU" dirty="0"/>
              <a:t> простору,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відокремлював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неосвоєного</a:t>
            </a:r>
            <a:r>
              <a:rPr lang="ru-RU" dirty="0"/>
              <a:t> </a:t>
            </a:r>
            <a:r>
              <a:rPr lang="ru-RU" dirty="0" err="1"/>
              <a:t>фізичного</a:t>
            </a:r>
            <a:r>
              <a:rPr lang="ru-RU" dirty="0"/>
              <a:t> і де в </a:t>
            </a:r>
            <a:r>
              <a:rPr lang="ru-RU" dirty="0" err="1"/>
              <a:t>подальшому</a:t>
            </a:r>
            <a:r>
              <a:rPr lang="ru-RU" dirty="0"/>
              <a:t> </a:t>
            </a:r>
            <a:r>
              <a:rPr lang="ru-RU" dirty="0" err="1"/>
              <a:t>протікало</a:t>
            </a:r>
            <a:r>
              <a:rPr lang="ru-RU" dirty="0"/>
              <a:t> все </a:t>
            </a:r>
            <a:r>
              <a:rPr lang="ru-RU" dirty="0" err="1"/>
              <a:t>людське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4664"/>
            <a:ext cx="2514600" cy="181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44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10</TotalTime>
  <Words>1220</Words>
  <Application>Microsoft Office PowerPoint</Application>
  <PresentationFormat>Экран (4:3)</PresentationFormat>
  <Paragraphs>26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Аптека</vt:lpstr>
      <vt:lpstr>Роль мистецтва в ритуально-культовій сфері первісних людей.</vt:lpstr>
      <vt:lpstr>Проблема ритуалу та ритуальної символiки </vt:lpstr>
      <vt:lpstr>Презентация PowerPoint</vt:lpstr>
      <vt:lpstr>Презентация PowerPoint</vt:lpstr>
      <vt:lpstr>Значення ПОнять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мистецтва в ритуально-культовій сфері первісних людей.</dc:title>
  <dc:creator>DeadSpace</dc:creator>
  <cp:lastModifiedBy>DeadSpace</cp:lastModifiedBy>
  <cp:revision>3</cp:revision>
  <dcterms:created xsi:type="dcterms:W3CDTF">2020-03-20T12:03:14Z</dcterms:created>
  <dcterms:modified xsi:type="dcterms:W3CDTF">2020-03-31T13:18:37Z</dcterms:modified>
</cp:coreProperties>
</file>