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uk.wikipedia.org/wiki/%D0%A5%D1%80%D0%B0%D0%B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1%80%D1%85%D1%96%D1%82%D0%B5%D0%BA%D1%82%D1%83%D1%80%D0%B0_%D0%A1%D1%82%D0%B0%D1%80%D0%BE%D0%B4%D0%B0%D0%B2%D0%BD%D1%8C%D0%BE%D1%97_%D0%93%D1%80%D0%B5%D1%86%D1%96%D1%97" TargetMode="External"/><Relationship Id="rId2" Type="http://schemas.openxmlformats.org/officeDocument/2006/relationships/hyperlink" Target="https://uk.wikipedia.org/wiki/%D0%9F%D0%B5%D1%80%D0%B8%D0%BF%D1%82%D0%B5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uk.wikipedia.org/wiki/%D0%90%D1%80%D1%85%D1%96%D1%82%D0%B5%D0%BA%D1%82%D1%83%D1%80%D0%B0_%D0%A1%D1%82%D0%B0%D1%80%D0%BE%D0%B4%D0%B0%D0%B2%D0%BD%D1%8C%D0%BE%D1%97_%D0%93%D1%80%D0%B5%D1%86%D1%96%D1%9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uk.wikipedia.org/wiki/%D0%A5%D0%B0%D1%80%D0%B0%D0%BA%D1%82%D0%B5%D1%8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B%D0%BB%D1%96%D0%BD%D1%96%D0%B7%D0%BC" TargetMode="External"/><Relationship Id="rId2" Type="http://schemas.openxmlformats.org/officeDocument/2006/relationships/hyperlink" Target="https://uk.wikipedia.org/wiki/%D0%95%D1%84%D0%B5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s://uk.wikipedia.org/wiki/%D0%94%D0%B5%D1%81%D0%BF%D0%BE%D1%82%D1%96%D1%8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6%D0%B8%D0%B2%D0%BE%D0%BF%D0%B8%D1%81" TargetMode="External"/><Relationship Id="rId2" Type="http://schemas.openxmlformats.org/officeDocument/2006/relationships/hyperlink" Target="https://uk.wikipedia.org/wiki/%D0%90%D1%80%D1%85%D1%96%D1%82%D0%B5%D0%BA%D1%82%D1%83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uk.wikipedia.org/wiki/%D0%92%D1%96%D0%B4%D1%80%D0%BE%D0%B4%D0%B6%D0%B5%D0%BD%D0%BD%D1%8F" TargetMode="External"/><Relationship Id="rId4" Type="http://schemas.openxmlformats.org/officeDocument/2006/relationships/hyperlink" Target="https://uk.wikipedia.org/wiki/%D0%A4%D0%B0%D0%BD%D0%B0%D1%82%D0%B8%D0%B7%D0%B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96%D0%B4%D0%B2%D0%BE%D0%B4%D0%BD%D0%B0_%D0%B0%D1%80%D1%85%D0%B5%D0%BE%D0%BB%D0%BE%D0%B3%D1%96%D1%8F" TargetMode="External"/><Relationship Id="rId2" Type="http://schemas.openxmlformats.org/officeDocument/2006/relationships/hyperlink" Target="https://uk.wikipedia.org/wiki/%D0%9F%D1%80%D0%BE%D0%B3%D1%80%D0%B5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uk.wikipedia.org/wiki/%D0%96%D0%B8%D0%B2%D0%BE%D0%BF%D0%B8%D1%8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1%80%D1%85%D1%96%D1%82%D0%B5%D0%BA%D1%82%D1%83%D1%80%D0%B0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s://uk.wikipedia.org/wiki/%D0%95%D0%BF%D0%BE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0%B5%D0%B7%D1%96%D1%8F" TargetMode="External"/><Relationship Id="rId5" Type="http://schemas.openxmlformats.org/officeDocument/2006/relationships/hyperlink" Target="https://uk.wikipedia.org/wiki/%D0%A0%D0%B5%D0%BC%D0%B5%D1%81%D0%BB%D0%BE" TargetMode="External"/><Relationship Id="rId4" Type="http://schemas.openxmlformats.org/officeDocument/2006/relationships/hyperlink" Target="https://uk.wikipedia.org/wiki/%D0%A1%D0%BA%D1%83%D0%BB%D1%8C%D0%BF%D1%82%D1%83%D1%80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7%D0%BE%D1%80%D0%BD%D0%BE%D1%84%D1%96%D0%B3%D1%83%D1%80%D0%BD%D0%B8%D0%B9_%D0%B2%D0%B0%D0%B7%D0%BE%D0%BF%D0%B8%D1%81" TargetMode="External"/><Relationship Id="rId2" Type="http://schemas.openxmlformats.org/officeDocument/2006/relationships/hyperlink" Target="https://uk.wikipedia.org/wiki/%D0%90%D1%80%D1%85%D1%96%D1%82%D0%B5%D0%BA%D1%82%D1%83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s://uk.wikipedia.org/wiki/%D0%90%D1%80%D1%85%D1%96%D1%82%D0%B5%D0%BA%D1%82%D1%83%D1%80%D0%B0_%D0%A1%D1%82%D0%B0%D1%80%D0%BE%D0%B4%D0%B0%D0%B2%D0%BD%D1%8C%D0%BE%D1%97_%D0%93%D1%80%D0%B5%D1%86%D1%96%D1%97" TargetMode="External"/><Relationship Id="rId4" Type="http://schemas.openxmlformats.org/officeDocument/2006/relationships/hyperlink" Target="https://uk.wikipedia.org/wiki/%D0%A1%D0%BA%D1%83%D0%BB%D1%8C%D0%BF%D1%82%D1%83%D1%80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Архітектура</a:t>
            </a:r>
            <a:r>
              <a:rPr lang="ru-RU" dirty="0"/>
              <a:t> та скульптура </a:t>
            </a:r>
            <a:r>
              <a:rPr lang="ru-RU" dirty="0" err="1"/>
              <a:t>Стародавньої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517232"/>
            <a:ext cx="6400800" cy="1752600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В</a:t>
            </a:r>
            <a:r>
              <a:rPr lang="ru-RU" sz="1600" b="1" dirty="0" err="1" smtClean="0"/>
              <a:t>иконала</a:t>
            </a:r>
            <a:r>
              <a:rPr lang="ru-RU" sz="1600" b="1" dirty="0" smtClean="0"/>
              <a:t> студентка 131 </a:t>
            </a:r>
            <a:r>
              <a:rPr lang="ru-RU" sz="1600" b="1" dirty="0" err="1" smtClean="0"/>
              <a:t>групи</a:t>
            </a:r>
            <a:endParaRPr lang="ru-RU" sz="1600" b="1" dirty="0" smtClean="0"/>
          </a:p>
          <a:p>
            <a:r>
              <a:rPr lang="ru-RU" sz="1600" b="1" dirty="0" smtClean="0"/>
              <a:t>Яковлева </a:t>
            </a:r>
            <a:r>
              <a:rPr lang="ru-RU" sz="1600" b="1" dirty="0" err="1" smtClean="0"/>
              <a:t>Анаста</a:t>
            </a:r>
            <a:r>
              <a:rPr lang="uk-UA" sz="1600" b="1" dirty="0" err="1" smtClean="0"/>
              <a:t>сія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830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 як </a:t>
            </a:r>
            <a:r>
              <a:rPr lang="ru-RU" dirty="0" err="1"/>
              <a:t>архітектурний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виокремився</a:t>
            </a:r>
            <a:r>
              <a:rPr lang="ru-RU" dirty="0"/>
              <a:t> </a:t>
            </a:r>
            <a:r>
              <a:rPr lang="ru-RU" dirty="0">
                <a:hlinkClick r:id="rId2" tooltip="Храм"/>
              </a:rPr>
              <a:t>храм</a:t>
            </a:r>
            <a:r>
              <a:rPr lang="ru-RU" dirty="0"/>
              <a:t>. Храм та </a:t>
            </a:r>
            <a:r>
              <a:rPr lang="ru-RU" dirty="0" err="1"/>
              <a:t>площа</a:t>
            </a:r>
            <a:r>
              <a:rPr lang="ru-RU" dirty="0"/>
              <a:t> перед храмом </a:t>
            </a:r>
            <a:r>
              <a:rPr lang="ru-RU" dirty="0" err="1"/>
              <a:t>стають</a:t>
            </a:r>
            <a:r>
              <a:rPr lang="ru-RU" dirty="0"/>
              <a:t> центром </a:t>
            </a:r>
            <a:r>
              <a:rPr lang="ru-RU" dirty="0" err="1"/>
              <a:t>релігійного</a:t>
            </a:r>
            <a:r>
              <a:rPr lang="ru-RU" dirty="0"/>
              <a:t> та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поліса-держави</a:t>
            </a:r>
            <a:r>
              <a:rPr lang="ru-RU" dirty="0"/>
              <a:t>. У </a:t>
            </a:r>
            <a:r>
              <a:rPr lang="ru-RU" dirty="0" err="1"/>
              <a:t>кам'яному</a:t>
            </a:r>
            <a:r>
              <a:rPr lang="ru-RU" dirty="0"/>
              <a:t> </a:t>
            </a:r>
            <a:r>
              <a:rPr lang="ru-RU" dirty="0" err="1"/>
              <a:t>храмі</a:t>
            </a:r>
            <a:r>
              <a:rPr lang="ru-RU" dirty="0"/>
              <a:t> </a:t>
            </a:r>
            <a:r>
              <a:rPr lang="ru-RU" dirty="0" err="1"/>
              <a:t>зберігали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скарбницю</a:t>
            </a:r>
            <a:r>
              <a:rPr lang="ru-RU" dirty="0"/>
              <a:t>, </a:t>
            </a:r>
            <a:r>
              <a:rPr lang="ru-RU" dirty="0" err="1"/>
              <a:t>найкращі</a:t>
            </a:r>
            <a:r>
              <a:rPr lang="ru-RU" dirty="0"/>
              <a:t> твори </a:t>
            </a:r>
            <a:r>
              <a:rPr lang="ru-RU" dirty="0" err="1"/>
              <a:t>мистецтва</a:t>
            </a:r>
            <a:r>
              <a:rPr lang="ru-RU" dirty="0"/>
              <a:t>.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 храм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царського</a:t>
            </a:r>
            <a:r>
              <a:rPr lang="ru-RU" dirty="0"/>
              <a:t> святилища і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уособленням</a:t>
            </a:r>
            <a:r>
              <a:rPr lang="ru-RU" dirty="0"/>
              <a:t> </a:t>
            </a:r>
            <a:r>
              <a:rPr lang="ru-RU" dirty="0" err="1"/>
              <a:t>полісного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З храму на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виносять</a:t>
            </a:r>
            <a:r>
              <a:rPr lang="ru-RU" dirty="0"/>
              <a:t> </a:t>
            </a:r>
            <a:r>
              <a:rPr lang="ru-RU" dirty="0" err="1"/>
              <a:t>жертовник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храм не став і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приміщенням</a:t>
            </a:r>
            <a:r>
              <a:rPr lang="ru-RU" dirty="0"/>
              <a:t> для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вірян</a:t>
            </a:r>
            <a:r>
              <a:rPr lang="ru-RU" dirty="0"/>
              <a:t>.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церемоній</a:t>
            </a:r>
            <a:r>
              <a:rPr lang="ru-RU" dirty="0"/>
              <a:t> та </a:t>
            </a:r>
            <a:r>
              <a:rPr lang="ru-RU" dirty="0" err="1"/>
              <a:t>урочистих</a:t>
            </a:r>
            <a:r>
              <a:rPr lang="ru-RU" dirty="0"/>
              <a:t> </a:t>
            </a:r>
            <a:r>
              <a:rPr lang="ru-RU" dirty="0" err="1"/>
              <a:t>процесій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майдан перед храмом просто неба.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і </a:t>
            </a:r>
            <a:r>
              <a:rPr lang="ru-RU" dirty="0" err="1"/>
              <a:t>величні</a:t>
            </a:r>
            <a:r>
              <a:rPr lang="ru-RU" dirty="0"/>
              <a:t> </a:t>
            </a:r>
            <a:r>
              <a:rPr lang="ru-RU" dirty="0" err="1"/>
              <a:t>храми</a:t>
            </a:r>
            <a:r>
              <a:rPr lang="ru-RU" dirty="0"/>
              <a:t>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 таки </a:t>
            </a:r>
            <a:r>
              <a:rPr lang="ru-RU" dirty="0" err="1"/>
              <a:t>вибудують</a:t>
            </a:r>
            <a:r>
              <a:rPr lang="ru-RU" dirty="0"/>
              <a:t>. Але </a:t>
            </a:r>
            <a:r>
              <a:rPr lang="ru-RU" dirty="0" err="1"/>
              <a:t>давньогрецькі</a:t>
            </a:r>
            <a:r>
              <a:rPr lang="ru-RU" dirty="0"/>
              <a:t> </a:t>
            </a:r>
            <a:r>
              <a:rPr lang="ru-RU" dirty="0" err="1"/>
              <a:t>кам'яні</a:t>
            </a:r>
            <a:r>
              <a:rPr lang="ru-RU" dirty="0"/>
              <a:t> </a:t>
            </a:r>
            <a:r>
              <a:rPr lang="ru-RU" dirty="0" err="1"/>
              <a:t>храми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циклопічними</a:t>
            </a:r>
            <a:r>
              <a:rPr lang="ru-RU" dirty="0"/>
              <a:t> </a:t>
            </a:r>
            <a:r>
              <a:rPr lang="ru-RU" dirty="0" err="1"/>
              <a:t>храмовими</a:t>
            </a:r>
            <a:r>
              <a:rPr lang="ru-RU" dirty="0"/>
              <a:t> </a:t>
            </a:r>
            <a:r>
              <a:rPr lang="ru-RU" dirty="0" err="1"/>
              <a:t>спорудами</a:t>
            </a:r>
            <a:r>
              <a:rPr lang="ru-RU" dirty="0"/>
              <a:t> </a:t>
            </a:r>
            <a:r>
              <a:rPr lang="ru-RU" dirty="0" err="1"/>
              <a:t>Стародавнього</a:t>
            </a:r>
            <a:r>
              <a:rPr lang="ru-RU" dirty="0"/>
              <a:t> </a:t>
            </a:r>
            <a:r>
              <a:rPr lang="ru-RU" dirty="0" err="1"/>
              <a:t>Єгипту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.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ідейна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не </a:t>
            </a:r>
            <a:r>
              <a:rPr lang="ru-RU" dirty="0" err="1"/>
              <a:t>приголомшити</a:t>
            </a:r>
            <a:r>
              <a:rPr lang="ru-RU" dirty="0"/>
              <a:t> і </a:t>
            </a:r>
            <a:r>
              <a:rPr lang="ru-RU" dirty="0" err="1"/>
              <a:t>розчавити</a:t>
            </a:r>
            <a:r>
              <a:rPr lang="ru-RU" dirty="0"/>
              <a:t>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, а </a:t>
            </a:r>
            <a:r>
              <a:rPr lang="ru-RU" dirty="0" err="1"/>
              <a:t>уславити</a:t>
            </a:r>
            <a:r>
              <a:rPr lang="ru-RU" dirty="0"/>
              <a:t> </a:t>
            </a:r>
            <a:r>
              <a:rPr lang="ru-RU" dirty="0" err="1"/>
              <a:t>полісний</a:t>
            </a:r>
            <a:r>
              <a:rPr lang="ru-RU" dirty="0"/>
              <a:t> </a:t>
            </a:r>
            <a:r>
              <a:rPr lang="ru-RU" dirty="0" err="1"/>
              <a:t>устрій</a:t>
            </a:r>
            <a:r>
              <a:rPr lang="ru-RU" dirty="0"/>
              <a:t> і </a:t>
            </a:r>
            <a:r>
              <a:rPr lang="ru-RU" dirty="0" err="1"/>
              <a:t>героїчне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 і </a:t>
            </a:r>
            <a:r>
              <a:rPr lang="ru-RU" dirty="0" err="1"/>
              <a:t>героїчне</a:t>
            </a:r>
            <a:r>
              <a:rPr lang="ru-RU" dirty="0"/>
              <a:t> </a:t>
            </a:r>
            <a:r>
              <a:rPr lang="ru-RU" dirty="0" err="1"/>
              <a:t>сьогодення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. </a:t>
            </a:r>
          </a:p>
        </p:txBody>
      </p:sp>
      <p:pic>
        <p:nvPicPr>
          <p:cNvPr id="3074" name="Picture 2" descr="D:\фото\нана\апвап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5005809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7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76672"/>
            <a:ext cx="6688455" cy="424163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Типовим</a:t>
            </a:r>
            <a:r>
              <a:rPr lang="ru-RU" dirty="0"/>
              <a:t> </a:t>
            </a:r>
            <a:r>
              <a:rPr lang="ru-RU" dirty="0" err="1"/>
              <a:t>зразком</a:t>
            </a:r>
            <a:r>
              <a:rPr lang="ru-RU" dirty="0"/>
              <a:t> </a:t>
            </a:r>
            <a:r>
              <a:rPr lang="ru-RU" dirty="0" err="1"/>
              <a:t>давньогрецького</a:t>
            </a:r>
            <a:r>
              <a:rPr lang="ru-RU" dirty="0"/>
              <a:t> храму став </a:t>
            </a:r>
            <a:r>
              <a:rPr lang="ru-RU" dirty="0">
                <a:hlinkClick r:id="rId2" tooltip="Периптер"/>
              </a:rPr>
              <a:t>периптер</a:t>
            </a:r>
            <a:r>
              <a:rPr lang="ru-RU" dirty="0"/>
              <a:t> — </a:t>
            </a:r>
            <a:r>
              <a:rPr lang="ru-RU" dirty="0" err="1"/>
              <a:t>прямокутний</a:t>
            </a:r>
            <a:r>
              <a:rPr lang="ru-RU" dirty="0"/>
              <a:t>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,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</a:t>
            </a:r>
            <a:r>
              <a:rPr lang="ru-RU" dirty="0" err="1"/>
              <a:t>оточений</a:t>
            </a:r>
            <a:r>
              <a:rPr lang="ru-RU" dirty="0"/>
              <a:t> </a:t>
            </a:r>
            <a:r>
              <a:rPr lang="ru-RU" dirty="0" err="1"/>
              <a:t>колонадами</a:t>
            </a:r>
            <a:r>
              <a:rPr lang="ru-RU" dirty="0"/>
              <a:t>. Прототип периптера —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з </a:t>
            </a:r>
            <a:r>
              <a:rPr lang="ru-RU" dirty="0" err="1"/>
              <a:t>глиняними</a:t>
            </a:r>
            <a:r>
              <a:rPr lang="ru-RU" dirty="0"/>
              <a:t> </a:t>
            </a:r>
            <a:r>
              <a:rPr lang="ru-RU" dirty="0" err="1"/>
              <a:t>мурами</a:t>
            </a:r>
            <a:r>
              <a:rPr lang="ru-RU" dirty="0"/>
              <a:t>, </a:t>
            </a:r>
            <a:r>
              <a:rPr lang="ru-RU" dirty="0" err="1"/>
              <a:t>двосхилим</a:t>
            </a:r>
            <a:r>
              <a:rPr lang="ru-RU" dirty="0"/>
              <a:t> </a:t>
            </a:r>
            <a:r>
              <a:rPr lang="ru-RU" dirty="0" err="1"/>
              <a:t>дахом</a:t>
            </a:r>
            <a:r>
              <a:rPr lang="ru-RU" dirty="0"/>
              <a:t> і </a:t>
            </a:r>
            <a:r>
              <a:rPr lang="ru-RU" dirty="0" err="1"/>
              <a:t>дерев'яними</a:t>
            </a:r>
            <a:r>
              <a:rPr lang="ru-RU" dirty="0"/>
              <a:t> </a:t>
            </a:r>
            <a:r>
              <a:rPr lang="ru-RU" dirty="0" err="1"/>
              <a:t>стовпами</a:t>
            </a:r>
            <a:r>
              <a:rPr lang="ru-RU" dirty="0"/>
              <a:t>. В </a:t>
            </a:r>
            <a:r>
              <a:rPr lang="ru-RU" dirty="0" err="1"/>
              <a:t>грецькому</a:t>
            </a:r>
            <a:r>
              <a:rPr lang="ru-RU" dirty="0"/>
              <a:t> </a:t>
            </a:r>
            <a:r>
              <a:rPr lang="ru-RU" dirty="0" err="1"/>
              <a:t>храмі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приведені</a:t>
            </a:r>
            <a:r>
              <a:rPr lang="ru-RU" dirty="0"/>
              <a:t>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несучих</a:t>
            </a:r>
            <a:r>
              <a:rPr lang="ru-RU" dirty="0"/>
              <a:t> та </a:t>
            </a:r>
            <a:r>
              <a:rPr lang="ru-RU" dirty="0" err="1"/>
              <a:t>несомих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, а сама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пройшла</a:t>
            </a:r>
            <a:r>
              <a:rPr lang="ru-RU" dirty="0"/>
              <a:t> </a:t>
            </a:r>
            <a:r>
              <a:rPr lang="ru-RU" dirty="0" err="1"/>
              <a:t>довгий</a:t>
            </a:r>
            <a:r>
              <a:rPr lang="ru-RU" dirty="0"/>
              <a:t> </a:t>
            </a:r>
            <a:r>
              <a:rPr lang="ru-RU" dirty="0" err="1"/>
              <a:t>еволюційний</a:t>
            </a:r>
            <a:r>
              <a:rPr lang="ru-RU" dirty="0"/>
              <a:t> шлях</a:t>
            </a:r>
            <a:r>
              <a:rPr lang="ru-RU" baseline="30000" dirty="0">
                <a:hlinkClick r:id="rId3"/>
              </a:rPr>
              <a:t>[6]</a:t>
            </a:r>
            <a:r>
              <a:rPr lang="ru-RU" dirty="0"/>
              <a:t>. Так,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храм з </a:t>
            </a:r>
            <a:r>
              <a:rPr lang="ru-RU" dirty="0" err="1"/>
              <a:t>колоною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затуляла</a:t>
            </a:r>
            <a:r>
              <a:rPr lang="ru-RU" dirty="0"/>
              <a:t>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двері</a:t>
            </a:r>
            <a:r>
              <a:rPr lang="ru-RU" dirty="0"/>
              <a:t> до храму. </a:t>
            </a:r>
            <a:r>
              <a:rPr lang="ru-RU" dirty="0" err="1"/>
              <a:t>Логічно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не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. </a:t>
            </a:r>
          </a:p>
        </p:txBody>
      </p:sp>
      <p:pic>
        <p:nvPicPr>
          <p:cNvPr id="4098" name="Picture 2" descr="D:\фото\нана\вапв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01008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1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692696"/>
            <a:ext cx="5591592" cy="555610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Смакам</a:t>
            </a:r>
            <a:r>
              <a:rPr lang="ru-RU" dirty="0"/>
              <a:t> </a:t>
            </a:r>
            <a:r>
              <a:rPr lang="ru-RU" dirty="0" err="1"/>
              <a:t>суворих</a:t>
            </a:r>
            <a:r>
              <a:rPr lang="ru-RU" dirty="0"/>
              <a:t> </a:t>
            </a:r>
            <a:r>
              <a:rPr lang="ru-RU" dirty="0" err="1"/>
              <a:t>вояків</a:t>
            </a:r>
            <a:r>
              <a:rPr lang="ru-RU" dirty="0"/>
              <a:t>, </a:t>
            </a:r>
            <a:r>
              <a:rPr lang="ru-RU" dirty="0" err="1"/>
              <a:t>котрими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переважна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греків-чоловіків</a:t>
            </a:r>
            <a:r>
              <a:rPr lang="ru-RU" dirty="0"/>
              <a:t>, </a:t>
            </a:r>
            <a:r>
              <a:rPr lang="ru-RU" dirty="0" err="1"/>
              <a:t>мужнім</a:t>
            </a:r>
            <a:r>
              <a:rPr lang="ru-RU" dirty="0"/>
              <a:t> і </a:t>
            </a:r>
            <a:r>
              <a:rPr lang="ru-RU" dirty="0" err="1"/>
              <a:t>несентиментальним</a:t>
            </a:r>
            <a:r>
              <a:rPr lang="ru-RU" dirty="0"/>
              <a:t>, </a:t>
            </a:r>
            <a:r>
              <a:rPr lang="ru-RU" dirty="0" err="1"/>
              <a:t>імпонувало</a:t>
            </a:r>
            <a:r>
              <a:rPr lang="ru-RU" dirty="0"/>
              <a:t> і </a:t>
            </a:r>
            <a:r>
              <a:rPr lang="ru-RU" dirty="0" err="1"/>
              <a:t>суворе</a:t>
            </a:r>
            <a:r>
              <a:rPr lang="ru-RU" dirty="0"/>
              <a:t> та </a:t>
            </a:r>
            <a:r>
              <a:rPr lang="ru-RU" dirty="0" err="1"/>
              <a:t>урочисто</a:t>
            </a:r>
            <a:r>
              <a:rPr lang="ru-RU" dirty="0"/>
              <a:t> </a:t>
            </a:r>
            <a:r>
              <a:rPr lang="ru-RU" dirty="0" err="1"/>
              <a:t>строге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.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і </a:t>
            </a:r>
            <a:r>
              <a:rPr lang="ru-RU" dirty="0" err="1"/>
              <a:t>запропонувала</a:t>
            </a:r>
            <a:r>
              <a:rPr lang="ru-RU" dirty="0"/>
              <a:t> </a:t>
            </a:r>
            <a:r>
              <a:rPr lang="ru-RU" dirty="0" err="1"/>
              <a:t>дорична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. Вона </a:t>
            </a:r>
            <a:r>
              <a:rPr lang="ru-RU" dirty="0" err="1"/>
              <a:t>рекрутувала</a:t>
            </a:r>
            <a:r>
              <a:rPr lang="ru-RU" dirty="0"/>
              <a:t> до </a:t>
            </a:r>
            <a:r>
              <a:rPr lang="ru-RU" dirty="0" err="1"/>
              <a:t>власних</a:t>
            </a:r>
            <a:r>
              <a:rPr lang="ru-RU" dirty="0"/>
              <a:t> лав низку </a:t>
            </a:r>
            <a:r>
              <a:rPr lang="ru-RU" dirty="0" err="1"/>
              <a:t>талановитих</a:t>
            </a:r>
            <a:r>
              <a:rPr lang="ru-RU" dirty="0"/>
              <a:t> </a:t>
            </a:r>
            <a:r>
              <a:rPr lang="ru-RU" dirty="0" err="1"/>
              <a:t>архітекторів</a:t>
            </a:r>
            <a:r>
              <a:rPr lang="ru-RU" dirty="0"/>
              <a:t> і </a:t>
            </a:r>
            <a:r>
              <a:rPr lang="ru-RU" dirty="0" err="1"/>
              <a:t>дизайнерів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десятиліттями</a:t>
            </a:r>
            <a:r>
              <a:rPr lang="ru-RU" dirty="0"/>
              <a:t> </a:t>
            </a:r>
            <a:r>
              <a:rPr lang="ru-RU" dirty="0" err="1"/>
              <a:t>удосконалювали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і довели до </a:t>
            </a:r>
            <a:r>
              <a:rPr lang="ru-RU" dirty="0" err="1"/>
              <a:t>стрункої</a:t>
            </a:r>
            <a:r>
              <a:rPr lang="ru-RU" dirty="0"/>
              <a:t> і </a:t>
            </a:r>
            <a:r>
              <a:rPr lang="ru-RU" dirty="0" err="1"/>
              <a:t>вивіреної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система </a:t>
            </a:r>
            <a:r>
              <a:rPr lang="ru-RU" dirty="0" err="1"/>
              <a:t>опинилась</a:t>
            </a:r>
            <a:r>
              <a:rPr lang="ru-RU" dirty="0"/>
              <a:t> на </a:t>
            </a:r>
            <a:r>
              <a:rPr lang="ru-RU" dirty="0" err="1"/>
              <a:t>магістральному</a:t>
            </a:r>
            <a:r>
              <a:rPr lang="ru-RU" dirty="0"/>
              <a:t> шляху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давньогрецької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стануть</a:t>
            </a:r>
            <a:r>
              <a:rPr lang="ru-RU" dirty="0"/>
              <a:t> </a:t>
            </a:r>
            <a:r>
              <a:rPr lang="ru-RU" dirty="0" err="1"/>
              <a:t>найкращим</a:t>
            </a:r>
            <a:r>
              <a:rPr lang="ru-RU" dirty="0"/>
              <a:t> </a:t>
            </a:r>
            <a:r>
              <a:rPr lang="ru-RU" dirty="0" err="1"/>
              <a:t>надбанням</a:t>
            </a:r>
            <a:r>
              <a:rPr lang="ru-RU" dirty="0"/>
              <a:t> як </a:t>
            </a:r>
            <a:r>
              <a:rPr lang="ru-RU" dirty="0" err="1"/>
              <a:t>архітектурної</a:t>
            </a:r>
            <a:r>
              <a:rPr lang="ru-RU" dirty="0"/>
              <a:t> практики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, так і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класики</a:t>
            </a:r>
            <a:r>
              <a:rPr lang="ru-RU" baseline="30000" dirty="0">
                <a:hlinkClick r:id="rId2"/>
              </a:rPr>
              <a:t>[8]</a:t>
            </a:r>
            <a:r>
              <a:rPr lang="ru-RU" dirty="0"/>
              <a:t>. </a:t>
            </a:r>
          </a:p>
        </p:txBody>
      </p:sp>
      <p:pic>
        <p:nvPicPr>
          <p:cNvPr id="5122" name="Picture 2" descr="D:\фото\нана\вапв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2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Іонічний</a:t>
            </a:r>
            <a:r>
              <a:rPr lang="ru-RU" dirty="0"/>
              <a:t> ордер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меншу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, </a:t>
            </a:r>
            <a:r>
              <a:rPr lang="ru-RU" dirty="0" err="1"/>
              <a:t>склався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і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у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колоніях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межували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азійськими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потягом до </a:t>
            </a:r>
            <a:r>
              <a:rPr lang="ru-RU" dirty="0" err="1"/>
              <a:t>декоративності</a:t>
            </a:r>
            <a:r>
              <a:rPr lang="ru-RU" dirty="0"/>
              <a:t> і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ідеалів</a:t>
            </a:r>
            <a:r>
              <a:rPr lang="ru-RU" dirty="0"/>
              <a:t> і </a:t>
            </a:r>
            <a:r>
              <a:rPr lang="ru-RU" dirty="0" err="1"/>
              <a:t>прагнень</a:t>
            </a:r>
            <a:r>
              <a:rPr lang="ru-RU" dirty="0"/>
              <a:t>. </a:t>
            </a:r>
            <a:r>
              <a:rPr lang="ru-RU" dirty="0" err="1"/>
              <a:t>Декоративність</a:t>
            </a:r>
            <a:r>
              <a:rPr lang="ru-RU" dirty="0"/>
              <a:t> і </a:t>
            </a:r>
            <a:r>
              <a:rPr lang="ru-RU" dirty="0" err="1"/>
              <a:t>переважала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доричним</a:t>
            </a:r>
            <a:r>
              <a:rPr lang="ru-RU" dirty="0"/>
              <a:t>. </a:t>
            </a:r>
            <a:r>
              <a:rPr lang="ru-RU" dirty="0" err="1"/>
              <a:t>Декоративні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 ордера могли </a:t>
            </a:r>
            <a:r>
              <a:rPr lang="ru-RU" dirty="0" err="1"/>
              <a:t>переінакшити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>
                <a:hlinkClick r:id="rId2" tooltip="Характер"/>
              </a:rPr>
              <a:t>характер</a:t>
            </a:r>
            <a:r>
              <a:rPr lang="ru-RU" dirty="0"/>
              <a:t> </a:t>
            </a:r>
            <a:r>
              <a:rPr lang="ru-RU" dirty="0" err="1"/>
              <a:t>примітивних</a:t>
            </a:r>
            <a:r>
              <a:rPr lang="ru-RU" dirty="0"/>
              <a:t> </a:t>
            </a:r>
            <a:r>
              <a:rPr lang="ru-RU" dirty="0" err="1"/>
              <a:t>архаїчних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навернувши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привітності</a:t>
            </a:r>
            <a:r>
              <a:rPr lang="ru-RU" dirty="0"/>
              <a:t> і </a:t>
            </a:r>
            <a:r>
              <a:rPr lang="ru-RU" dirty="0" err="1"/>
              <a:t>легковажності</a:t>
            </a:r>
            <a:r>
              <a:rPr lang="ru-RU" dirty="0"/>
              <a:t>, але </a:t>
            </a:r>
            <a:r>
              <a:rPr lang="ru-RU" dirty="0" err="1"/>
              <a:t>позбавивши</a:t>
            </a:r>
            <a:r>
              <a:rPr lang="ru-RU" dirty="0"/>
              <a:t> </a:t>
            </a:r>
            <a:r>
              <a:rPr lang="ru-RU" dirty="0" err="1"/>
              <a:t>героїчного</a:t>
            </a:r>
            <a:r>
              <a:rPr lang="ru-RU" dirty="0"/>
              <a:t> і </a:t>
            </a:r>
            <a:r>
              <a:rPr lang="ru-RU" dirty="0" err="1"/>
              <a:t>урочистого</a:t>
            </a:r>
            <a:r>
              <a:rPr lang="ru-RU" dirty="0"/>
              <a:t> характеру. </a:t>
            </a:r>
            <a:r>
              <a:rPr lang="ru-RU" dirty="0" err="1"/>
              <a:t>Протиріччя</a:t>
            </a:r>
            <a:r>
              <a:rPr lang="ru-RU" dirty="0"/>
              <a:t> </a:t>
            </a:r>
            <a:r>
              <a:rPr lang="ru-RU" dirty="0" err="1"/>
              <a:t>іонічного</a:t>
            </a:r>
            <a:r>
              <a:rPr lang="ru-RU" dirty="0"/>
              <a:t> ордера особливо </a:t>
            </a:r>
            <a:r>
              <a:rPr lang="ru-RU" dirty="0" err="1"/>
              <a:t>неприховано</a:t>
            </a:r>
            <a:r>
              <a:rPr lang="ru-RU" dirty="0"/>
              <a:t> </a:t>
            </a:r>
            <a:r>
              <a:rPr lang="ru-RU" dirty="0" err="1"/>
              <a:t>виявились</a:t>
            </a:r>
            <a:r>
              <a:rPr lang="ru-RU" dirty="0"/>
              <a:t> у </a:t>
            </a:r>
            <a:r>
              <a:rPr lang="ru-RU" dirty="0" err="1"/>
              <a:t>спорудах</a:t>
            </a:r>
            <a:r>
              <a:rPr lang="ru-RU" dirty="0"/>
              <a:t>, де в </a:t>
            </a:r>
            <a:r>
              <a:rPr lang="ru-RU" dirty="0" err="1"/>
              <a:t>архітектурі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мужня</a:t>
            </a:r>
            <a:r>
              <a:rPr lang="ru-RU" dirty="0"/>
              <a:t> </a:t>
            </a:r>
            <a:r>
              <a:rPr lang="ru-RU" dirty="0" err="1"/>
              <a:t>велич</a:t>
            </a:r>
            <a:r>
              <a:rPr lang="ru-RU" dirty="0"/>
              <a:t> і </a:t>
            </a:r>
            <a:r>
              <a:rPr lang="ru-RU" dirty="0" err="1"/>
              <a:t>значущість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D:\фото\нана\впва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32656"/>
            <a:ext cx="5458383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Діптер</a:t>
            </a:r>
            <a:r>
              <a:rPr lang="ru-RU" dirty="0"/>
              <a:t> — храм </a:t>
            </a:r>
            <a:r>
              <a:rPr lang="ru-RU" dirty="0" err="1"/>
              <a:t>Артеміди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>
                <a:hlinkClick r:id="rId2" tooltip="Ефес"/>
              </a:rPr>
              <a:t>Ефес</a:t>
            </a:r>
            <a:r>
              <a:rPr lang="ru-RU" dirty="0"/>
              <a:t> —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яскравим</a:t>
            </a:r>
            <a:r>
              <a:rPr lang="ru-RU" dirty="0"/>
              <a:t> прикладом </a:t>
            </a:r>
            <a:r>
              <a:rPr lang="ru-RU" dirty="0" err="1"/>
              <a:t>несумісності</a:t>
            </a:r>
            <a:r>
              <a:rPr lang="ru-RU" dirty="0"/>
              <a:t> </a:t>
            </a:r>
            <a:r>
              <a:rPr lang="ru-RU" dirty="0" err="1"/>
              <a:t>величного</a:t>
            </a:r>
            <a:r>
              <a:rPr lang="ru-RU" dirty="0"/>
              <a:t> за </a:t>
            </a:r>
            <a:r>
              <a:rPr lang="ru-RU" dirty="0" err="1"/>
              <a:t>призначенням</a:t>
            </a:r>
            <a:r>
              <a:rPr lang="ru-RU" dirty="0"/>
              <a:t> храму з </a:t>
            </a:r>
            <a:r>
              <a:rPr lang="ru-RU" dirty="0" err="1"/>
              <a:t>декоративністю</a:t>
            </a:r>
            <a:r>
              <a:rPr lang="ru-RU" dirty="0"/>
              <a:t> </a:t>
            </a:r>
            <a:r>
              <a:rPr lang="ru-RU" dirty="0" err="1"/>
              <a:t>іонічного</a:t>
            </a:r>
            <a:r>
              <a:rPr lang="ru-RU" dirty="0"/>
              <a:t> ордера, </a:t>
            </a:r>
            <a:r>
              <a:rPr lang="ru-RU" dirty="0" err="1"/>
              <a:t>використаного</a:t>
            </a:r>
            <a:r>
              <a:rPr lang="ru-RU" dirty="0"/>
              <a:t> при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побудові</a:t>
            </a:r>
            <a:r>
              <a:rPr lang="ru-RU" dirty="0"/>
              <a:t>. </a:t>
            </a:r>
            <a:r>
              <a:rPr lang="ru-RU" dirty="0" err="1"/>
              <a:t>Іонічний</a:t>
            </a:r>
            <a:r>
              <a:rPr lang="ru-RU" dirty="0"/>
              <a:t> ордер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заміни</a:t>
            </a:r>
            <a:r>
              <a:rPr lang="ru-RU" dirty="0"/>
              <a:t> колон на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, </a:t>
            </a:r>
            <a:r>
              <a:rPr lang="ru-RU" dirty="0" err="1"/>
              <a:t>декоративність</a:t>
            </a:r>
            <a:r>
              <a:rPr lang="ru-RU" dirty="0"/>
              <a:t> </a:t>
            </a:r>
            <a:r>
              <a:rPr lang="ru-RU" dirty="0" err="1"/>
              <a:t>котрих</a:t>
            </a:r>
            <a:r>
              <a:rPr lang="ru-RU" dirty="0"/>
              <a:t> </a:t>
            </a:r>
            <a:r>
              <a:rPr lang="ru-RU" dirty="0" err="1"/>
              <a:t>виступала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неприховано</a:t>
            </a:r>
            <a:r>
              <a:rPr lang="ru-RU" dirty="0"/>
              <a:t>. 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 </a:t>
            </a:r>
            <a:r>
              <a:rPr lang="ru-RU" dirty="0" err="1"/>
              <a:t>іонічний</a:t>
            </a:r>
            <a:r>
              <a:rPr lang="ru-RU" dirty="0"/>
              <a:t> ордер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витіснений</a:t>
            </a:r>
            <a:r>
              <a:rPr lang="ru-RU" dirty="0"/>
              <a:t> у практику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забудуть</a:t>
            </a:r>
            <a:r>
              <a:rPr lang="ru-RU" dirty="0"/>
              <a:t> і </a:t>
            </a:r>
            <a:r>
              <a:rPr lang="ru-RU" dirty="0" err="1"/>
              <a:t>він</a:t>
            </a:r>
            <a:r>
              <a:rPr lang="ru-RU" dirty="0"/>
              <a:t> таки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>
                <a:hlinkClick r:id="rId3" tooltip="Еллінізм"/>
              </a:rPr>
              <a:t>еллінізма</a:t>
            </a:r>
            <a:r>
              <a:rPr lang="ru-RU" dirty="0"/>
              <a:t>, коли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греків</a:t>
            </a:r>
            <a:r>
              <a:rPr lang="ru-RU" dirty="0"/>
              <a:t> остаточно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героїчний</a:t>
            </a:r>
            <a:r>
              <a:rPr lang="ru-RU" dirty="0"/>
              <a:t> характер, а </a:t>
            </a:r>
            <a:r>
              <a:rPr lang="ru-RU" dirty="0" err="1"/>
              <a:t>динамічне</a:t>
            </a:r>
            <a:r>
              <a:rPr lang="ru-RU" dirty="0"/>
              <a:t> </a:t>
            </a:r>
            <a:r>
              <a:rPr lang="ru-RU" dirty="0" err="1"/>
              <a:t>полісне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буде </a:t>
            </a:r>
            <a:r>
              <a:rPr lang="ru-RU" dirty="0" err="1"/>
              <a:t>силоміць</a:t>
            </a:r>
            <a:r>
              <a:rPr lang="ru-RU" dirty="0"/>
              <a:t> </a:t>
            </a:r>
            <a:r>
              <a:rPr lang="ru-RU" dirty="0" err="1"/>
              <a:t>замінене</a:t>
            </a:r>
            <a:r>
              <a:rPr lang="ru-RU" dirty="0"/>
              <a:t> на </a:t>
            </a:r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>
                <a:hlinkClick r:id="rId4" tooltip="Деспотія"/>
              </a:rPr>
              <a:t>деспотій</a:t>
            </a:r>
            <a:r>
              <a:rPr lang="ru-RU" dirty="0"/>
              <a:t> і </a:t>
            </a:r>
            <a:r>
              <a:rPr lang="ru-RU" dirty="0" err="1"/>
              <a:t>зосередженість</a:t>
            </a:r>
            <a:r>
              <a:rPr lang="ru-RU" dirty="0"/>
              <a:t> приватного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дрібницях</a:t>
            </a:r>
            <a:r>
              <a:rPr lang="ru-RU" dirty="0"/>
              <a:t> </a:t>
            </a:r>
            <a:r>
              <a:rPr lang="ru-RU" dirty="0" err="1"/>
              <a:t>родинного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замкненому</a:t>
            </a:r>
            <a:r>
              <a:rPr lang="ru-RU" dirty="0"/>
              <a:t> </a:t>
            </a:r>
            <a:r>
              <a:rPr lang="ru-RU" dirty="0" err="1"/>
              <a:t>колі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і </a:t>
            </a:r>
            <a:r>
              <a:rPr lang="ru-RU" dirty="0" err="1"/>
              <a:t>приятелів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7170" name="Picture 2" descr="D:\фото\нана\ноао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16832"/>
            <a:ext cx="1752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6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Дякую за увагу!!!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769" y="26369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01254"/>
            <a:ext cx="2088232" cy="3138054"/>
          </a:xfrm>
        </p:spPr>
      </p:pic>
      <p:sp>
        <p:nvSpPr>
          <p:cNvPr id="5" name="Прямоугольник 4"/>
          <p:cNvSpPr/>
          <p:nvPr/>
        </p:nvSpPr>
        <p:spPr>
          <a:xfrm>
            <a:off x="3491880" y="1124744"/>
            <a:ext cx="408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Давньогрецькі</a:t>
            </a:r>
            <a:r>
              <a:rPr lang="ru-RU" sz="2000" dirty="0"/>
              <a:t> </a:t>
            </a:r>
            <a:r>
              <a:rPr lang="ru-RU" sz="2000" dirty="0" err="1"/>
              <a:t>скульптури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Давньогрецька</a:t>
            </a:r>
            <a:r>
              <a:rPr lang="ru-RU" sz="2000" dirty="0"/>
              <a:t> скульптура — </a:t>
            </a:r>
            <a:r>
              <a:rPr lang="ru-RU" sz="2000" dirty="0" err="1"/>
              <a:t>уславлена</a:t>
            </a:r>
            <a:r>
              <a:rPr lang="ru-RU" sz="2000" dirty="0"/>
              <a:t> </a:t>
            </a:r>
            <a:r>
              <a:rPr lang="ru-RU" sz="2000" dirty="0" err="1"/>
              <a:t>галузь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 </a:t>
            </a:r>
            <a:r>
              <a:rPr lang="ru-RU" sz="2000" dirty="0" err="1"/>
              <a:t>стародавніх</a:t>
            </a:r>
            <a:r>
              <a:rPr lang="ru-RU" sz="2000" dirty="0"/>
              <a:t> </a:t>
            </a:r>
            <a:r>
              <a:rPr lang="ru-RU" sz="2000" dirty="0" err="1"/>
              <a:t>греків</a:t>
            </a:r>
            <a:r>
              <a:rPr lang="ru-RU" sz="2000" dirty="0"/>
              <a:t>, </a:t>
            </a:r>
            <a:r>
              <a:rPr lang="ru-RU" sz="2000" dirty="0" err="1"/>
              <a:t>базова</a:t>
            </a:r>
            <a:r>
              <a:rPr lang="ru-RU" sz="2000" dirty="0"/>
              <a:t> </a:t>
            </a:r>
            <a:r>
              <a:rPr lang="ru-RU" sz="2000" dirty="0" err="1"/>
              <a:t>галузь</a:t>
            </a:r>
            <a:r>
              <a:rPr lang="ru-RU" sz="2000" dirty="0"/>
              <a:t> </a:t>
            </a:r>
            <a:r>
              <a:rPr lang="ru-RU" sz="2000" dirty="0" err="1"/>
              <a:t>західноєвропейської</a:t>
            </a:r>
            <a:r>
              <a:rPr lang="ru-RU" sz="2000" dirty="0"/>
              <a:t> </a:t>
            </a:r>
            <a:r>
              <a:rPr lang="ru-RU" sz="2000" dirty="0" err="1"/>
              <a:t>скульптури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підмурки</a:t>
            </a:r>
            <a:r>
              <a:rPr lang="ru-RU" sz="2000" dirty="0"/>
              <a:t>, сюжетна основа </a:t>
            </a:r>
            <a:r>
              <a:rPr lang="ru-RU" sz="2000" dirty="0" err="1"/>
              <a:t>європейських</a:t>
            </a:r>
            <a:r>
              <a:rPr lang="ru-RU" sz="2000" dirty="0"/>
              <a:t> </a:t>
            </a:r>
            <a:r>
              <a:rPr lang="ru-RU" sz="2000" dirty="0" err="1"/>
              <a:t>стилів</a:t>
            </a:r>
            <a:r>
              <a:rPr lang="ru-RU" sz="2000" dirty="0"/>
              <a:t> </a:t>
            </a:r>
            <a:r>
              <a:rPr lang="ru-RU" sz="2000" dirty="0" err="1"/>
              <a:t>класицизму</a:t>
            </a:r>
            <a:r>
              <a:rPr lang="ru-RU" sz="2000" dirty="0"/>
              <a:t>, </a:t>
            </a:r>
            <a:r>
              <a:rPr lang="ru-RU" sz="2000" dirty="0" err="1"/>
              <a:t>маньєризму</a:t>
            </a:r>
            <a:r>
              <a:rPr lang="ru-RU" sz="2000" dirty="0"/>
              <a:t>, </a:t>
            </a:r>
            <a:r>
              <a:rPr lang="ru-RU" sz="2000" dirty="0" err="1"/>
              <a:t>академізму</a:t>
            </a:r>
            <a:r>
              <a:rPr lang="ru-RU" sz="2000" dirty="0"/>
              <a:t>, постмодерну </a:t>
            </a:r>
            <a:r>
              <a:rPr lang="ru-RU" sz="2000" dirty="0" err="1"/>
              <a:t>тощо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05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04664"/>
            <a:ext cx="5221208" cy="2880320"/>
          </a:xfrm>
        </p:spPr>
        <p:txBody>
          <a:bodyPr>
            <a:noAutofit/>
          </a:bodyPr>
          <a:lstStyle/>
          <a:p>
            <a:r>
              <a:rPr lang="ru-RU" sz="1600" dirty="0"/>
              <a:t>Скульптура </a:t>
            </a:r>
            <a:r>
              <a:rPr lang="ru-RU" sz="1600" dirty="0" err="1"/>
              <a:t>Стародавньої</a:t>
            </a:r>
            <a:r>
              <a:rPr lang="ru-RU" sz="1600" dirty="0"/>
              <a:t> </a:t>
            </a:r>
            <a:r>
              <a:rPr lang="ru-RU" sz="1600" dirty="0" err="1"/>
              <a:t>Греції</a:t>
            </a:r>
            <a:r>
              <a:rPr lang="ru-RU" sz="1600" dirty="0"/>
              <a:t> </a:t>
            </a:r>
            <a:r>
              <a:rPr lang="ru-RU" sz="1600" dirty="0" err="1"/>
              <a:t>належить</a:t>
            </a:r>
            <a:r>
              <a:rPr lang="ru-RU" sz="1600" dirty="0"/>
              <a:t> до </a:t>
            </a:r>
            <a:r>
              <a:rPr lang="ru-RU" sz="1600" dirty="0" err="1"/>
              <a:t>найвідоміших</a:t>
            </a:r>
            <a:r>
              <a:rPr lang="ru-RU" sz="1600" dirty="0"/>
              <a:t> </a:t>
            </a:r>
            <a:r>
              <a:rPr lang="ru-RU" sz="1600" dirty="0" err="1"/>
              <a:t>пам'яток</a:t>
            </a:r>
            <a:r>
              <a:rPr lang="ru-RU" sz="1600" dirty="0"/>
              <a:t> </a:t>
            </a:r>
            <a:r>
              <a:rPr lang="ru-RU" sz="1600" dirty="0" err="1"/>
              <a:t>зниклої</a:t>
            </a:r>
            <a:r>
              <a:rPr lang="ru-RU" sz="1600" dirty="0"/>
              <a:t> </a:t>
            </a:r>
            <a:r>
              <a:rPr lang="ru-RU" sz="1600" dirty="0" err="1"/>
              <a:t>цивілізації</a:t>
            </a:r>
            <a:r>
              <a:rPr lang="ru-RU" sz="1600" dirty="0"/>
              <a:t>, </a:t>
            </a:r>
            <a:r>
              <a:rPr lang="ru-RU" sz="1600" dirty="0" err="1"/>
              <a:t>більше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>
                <a:hlinkClick r:id="rId2" tooltip="Архітектура"/>
              </a:rPr>
              <a:t>архітектура</a:t>
            </a:r>
            <a:r>
              <a:rPr lang="ru-RU" sz="1600" dirty="0"/>
              <a:t> і, </a:t>
            </a:r>
            <a:r>
              <a:rPr lang="ru-RU" sz="1600" dirty="0" err="1"/>
              <a:t>тим</a:t>
            </a:r>
            <a:r>
              <a:rPr lang="ru-RU" sz="1600" dirty="0"/>
              <a:t> паче, </a:t>
            </a:r>
            <a:r>
              <a:rPr lang="ru-RU" sz="1600" dirty="0" err="1">
                <a:hlinkClick r:id="rId3" tooltip="Живопис"/>
              </a:rPr>
              <a:t>живопис</a:t>
            </a:r>
            <a:r>
              <a:rPr lang="ru-RU" sz="1600" dirty="0"/>
              <a:t>, </a:t>
            </a:r>
            <a:r>
              <a:rPr lang="ru-RU" sz="1600" dirty="0" err="1"/>
              <a:t>котрий</a:t>
            </a:r>
            <a:r>
              <a:rPr lang="ru-RU" sz="1600" dirty="0"/>
              <a:t> </a:t>
            </a:r>
            <a:r>
              <a:rPr lang="ru-RU" sz="1600" dirty="0" err="1"/>
              <a:t>використовував</a:t>
            </a:r>
            <a:r>
              <a:rPr lang="ru-RU" sz="1600" dirty="0"/>
              <a:t> </a:t>
            </a:r>
            <a:r>
              <a:rPr lang="ru-RU" sz="1600" dirty="0" err="1"/>
              <a:t>нетривкі</a:t>
            </a:r>
            <a:r>
              <a:rPr lang="ru-RU" sz="1600" dirty="0"/>
              <a:t> </a:t>
            </a:r>
            <a:r>
              <a:rPr lang="ru-RU" sz="1600" dirty="0" err="1"/>
              <a:t>матеріали</a:t>
            </a:r>
            <a:r>
              <a:rPr lang="ru-RU" sz="1600" dirty="0"/>
              <a:t>. </a:t>
            </a:r>
            <a:r>
              <a:rPr lang="ru-RU" sz="1600" dirty="0" err="1"/>
              <a:t>Хоча</a:t>
            </a:r>
            <a:r>
              <a:rPr lang="ru-RU" sz="1600" dirty="0"/>
              <a:t> </a:t>
            </a:r>
            <a:r>
              <a:rPr lang="ru-RU" sz="1600" dirty="0" err="1"/>
              <a:t>більшість</a:t>
            </a:r>
            <a:r>
              <a:rPr lang="ru-RU" sz="1600" dirty="0"/>
              <a:t> скульптур того </a:t>
            </a:r>
            <a:r>
              <a:rPr lang="ru-RU" sz="1600" dirty="0" err="1"/>
              <a:t>періоду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знищена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дійшла</a:t>
            </a:r>
            <a:r>
              <a:rPr lang="ru-RU" sz="1600" dirty="0"/>
              <a:t> до </a:t>
            </a:r>
            <a:r>
              <a:rPr lang="ru-RU" sz="1600" dirty="0" err="1"/>
              <a:t>нашого</a:t>
            </a:r>
            <a:r>
              <a:rPr lang="ru-RU" sz="1600" dirty="0"/>
              <a:t> часу </a:t>
            </a:r>
            <a:r>
              <a:rPr lang="ru-RU" sz="1600" dirty="0" err="1"/>
              <a:t>пошкодженою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в </a:t>
            </a:r>
            <a:r>
              <a:rPr lang="ru-RU" sz="1600" dirty="0" err="1"/>
              <a:t>уламках</a:t>
            </a:r>
            <a:r>
              <a:rPr lang="ru-RU" sz="1600" dirty="0"/>
              <a:t>. За </a:t>
            </a:r>
            <a:r>
              <a:rPr lang="ru-RU" sz="1600" dirty="0" err="1"/>
              <a:t>припущеннями</a:t>
            </a:r>
            <a:r>
              <a:rPr lang="ru-RU" sz="1600" dirty="0"/>
              <a:t>, </a:t>
            </a:r>
            <a:r>
              <a:rPr lang="ru-RU" sz="1600" dirty="0" err="1"/>
              <a:t>деяка</a:t>
            </a:r>
            <a:r>
              <a:rPr lang="ru-RU" sz="1600" dirty="0"/>
              <a:t> </a:t>
            </a:r>
            <a:r>
              <a:rPr lang="ru-RU" sz="1600" dirty="0" err="1"/>
              <a:t>первісна</a:t>
            </a:r>
            <a:r>
              <a:rPr lang="ru-RU" sz="1600" dirty="0"/>
              <a:t> і схематична скульптура </a:t>
            </a:r>
            <a:r>
              <a:rPr lang="ru-RU" sz="1600" dirty="0" err="1"/>
              <a:t>розбивалась</a:t>
            </a:r>
            <a:r>
              <a:rPr lang="ru-RU" sz="1600" dirty="0"/>
              <a:t> на шматки </a:t>
            </a:r>
            <a:r>
              <a:rPr lang="ru-RU" sz="1600" dirty="0" err="1"/>
              <a:t>ще</a:t>
            </a:r>
            <a:r>
              <a:rPr lang="ru-RU" sz="1600" dirty="0"/>
              <a:t> перед </a:t>
            </a:r>
            <a:r>
              <a:rPr lang="ru-RU" sz="1600" dirty="0" err="1"/>
              <a:t>внесенням</a:t>
            </a:r>
            <a:r>
              <a:rPr lang="ru-RU" sz="1600" dirty="0"/>
              <a:t> до могил. </a:t>
            </a:r>
            <a:r>
              <a:rPr lang="ru-RU" sz="1600" dirty="0" err="1"/>
              <a:t>Активну</a:t>
            </a:r>
            <a:r>
              <a:rPr lang="ru-RU" sz="1600" dirty="0"/>
              <a:t> роль в </a:t>
            </a:r>
            <a:r>
              <a:rPr lang="ru-RU" sz="1600" dirty="0" err="1"/>
              <a:t>нищенні</a:t>
            </a:r>
            <a:r>
              <a:rPr lang="ru-RU" sz="1600" dirty="0"/>
              <a:t> </a:t>
            </a:r>
            <a:r>
              <a:rPr lang="ru-RU" sz="1600" dirty="0" err="1"/>
              <a:t>грецької</a:t>
            </a:r>
            <a:r>
              <a:rPr lang="ru-RU" sz="1600" dirty="0"/>
              <a:t> </a:t>
            </a:r>
            <a:r>
              <a:rPr lang="ru-RU" sz="1600" dirty="0" err="1"/>
              <a:t>скульптури</a:t>
            </a:r>
            <a:r>
              <a:rPr lang="ru-RU" sz="1600" dirty="0"/>
              <a:t> </a:t>
            </a:r>
            <a:r>
              <a:rPr lang="ru-RU" sz="1600" dirty="0" err="1"/>
              <a:t>зіграли</a:t>
            </a:r>
            <a:r>
              <a:rPr lang="ru-RU" sz="1600" dirty="0"/>
              <a:t> </a:t>
            </a:r>
            <a:r>
              <a:rPr lang="ru-RU" sz="1600" dirty="0">
                <a:hlinkClick r:id="rId4" tooltip="Фанатизм"/>
              </a:rPr>
              <a:t>фанатики</a:t>
            </a:r>
            <a:r>
              <a:rPr lang="ru-RU" sz="1600" dirty="0"/>
              <a:t>-</a:t>
            </a:r>
            <a:r>
              <a:rPr lang="ru-RU" sz="1600" dirty="0" err="1"/>
              <a:t>християни</a:t>
            </a:r>
            <a:r>
              <a:rPr lang="ru-RU" sz="1600" dirty="0"/>
              <a:t>, </a:t>
            </a:r>
            <a:r>
              <a:rPr lang="ru-RU" sz="1600" dirty="0" err="1"/>
              <a:t>котрі</a:t>
            </a:r>
            <a:r>
              <a:rPr lang="ru-RU" sz="1600" dirty="0"/>
              <a:t> </a:t>
            </a:r>
            <a:r>
              <a:rPr lang="ru-RU" sz="1600" dirty="0" err="1"/>
              <a:t>нищили</a:t>
            </a:r>
            <a:r>
              <a:rPr lang="ru-RU" sz="1600" dirty="0"/>
              <a:t> </a:t>
            </a:r>
            <a:r>
              <a:rPr lang="ru-RU" sz="1600" dirty="0" err="1"/>
              <a:t>пам'ятки</a:t>
            </a:r>
            <a:r>
              <a:rPr lang="ru-RU" sz="1600" dirty="0"/>
              <a:t> </a:t>
            </a:r>
            <a:r>
              <a:rPr lang="ru-RU" sz="1600" dirty="0" err="1"/>
              <a:t>нехристиян-язичників</a:t>
            </a:r>
            <a:r>
              <a:rPr lang="ru-RU" sz="1600" dirty="0"/>
              <a:t> </a:t>
            </a:r>
            <a:r>
              <a:rPr lang="ru-RU" sz="1600" dirty="0" err="1"/>
              <a:t>скрізь</a:t>
            </a:r>
            <a:r>
              <a:rPr lang="ru-RU" sz="1600" dirty="0"/>
              <a:t>. Низка </a:t>
            </a:r>
            <a:r>
              <a:rPr lang="ru-RU" sz="1600" dirty="0" err="1"/>
              <a:t>грецьких</a:t>
            </a:r>
            <a:r>
              <a:rPr lang="ru-RU" sz="1600" dirty="0"/>
              <a:t> скульптур </a:t>
            </a:r>
            <a:r>
              <a:rPr lang="ru-RU" sz="1600" dirty="0" err="1"/>
              <a:t>відома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за </a:t>
            </a:r>
            <a:r>
              <a:rPr lang="ru-RU" sz="1600" dirty="0" err="1"/>
              <a:t>уривками</a:t>
            </a:r>
            <a:r>
              <a:rPr lang="ru-RU" sz="1600" dirty="0"/>
              <a:t> </a:t>
            </a:r>
            <a:r>
              <a:rPr lang="ru-RU" sz="1600" dirty="0" err="1"/>
              <a:t>давньогрецької</a:t>
            </a:r>
            <a:r>
              <a:rPr lang="ru-RU" sz="1600" dirty="0"/>
              <a:t> </a:t>
            </a:r>
            <a:r>
              <a:rPr lang="ru-RU" sz="1600" dirty="0" err="1"/>
              <a:t>літератури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в </a:t>
            </a:r>
            <a:r>
              <a:rPr lang="ru-RU" sz="1600" dirty="0" err="1"/>
              <a:t>незграбних</a:t>
            </a:r>
            <a:r>
              <a:rPr lang="ru-RU" sz="1600" dirty="0"/>
              <a:t> </a:t>
            </a:r>
            <a:r>
              <a:rPr lang="ru-RU" sz="1600" dirty="0" err="1"/>
              <a:t>римських</a:t>
            </a:r>
            <a:r>
              <a:rPr lang="ru-RU" sz="1600" dirty="0"/>
              <a:t> </a:t>
            </a:r>
            <a:r>
              <a:rPr lang="ru-RU" sz="1600" dirty="0" err="1"/>
              <a:t>копіях</a:t>
            </a:r>
            <a:r>
              <a:rPr lang="ru-RU" sz="1600" dirty="0"/>
              <a:t>. </a:t>
            </a:r>
            <a:r>
              <a:rPr lang="ru-RU" sz="1600" dirty="0" err="1"/>
              <a:t>Розшуки</a:t>
            </a:r>
            <a:r>
              <a:rPr lang="ru-RU" sz="1600" dirty="0"/>
              <a:t>, </a:t>
            </a:r>
            <a:r>
              <a:rPr lang="ru-RU" sz="1600" dirty="0" err="1"/>
              <a:t>колекціонування</a:t>
            </a:r>
            <a:r>
              <a:rPr lang="ru-RU" sz="1600" dirty="0"/>
              <a:t> і </a:t>
            </a:r>
            <a:r>
              <a:rPr lang="ru-RU" sz="1600" dirty="0" err="1"/>
              <a:t>реставрація</a:t>
            </a:r>
            <a:r>
              <a:rPr lang="ru-RU" sz="1600" dirty="0"/>
              <a:t> </a:t>
            </a:r>
            <a:r>
              <a:rPr lang="ru-RU" sz="1600" dirty="0" err="1"/>
              <a:t>понівечених</a:t>
            </a:r>
            <a:r>
              <a:rPr lang="ru-RU" sz="1600" dirty="0"/>
              <a:t> скульптур </a:t>
            </a:r>
            <a:r>
              <a:rPr lang="ru-RU" sz="1600" dirty="0" err="1"/>
              <a:t>розпочались</a:t>
            </a:r>
            <a:r>
              <a:rPr lang="ru-RU" sz="1600" dirty="0"/>
              <a:t> в </a:t>
            </a:r>
            <a:r>
              <a:rPr lang="ru-RU" sz="1600" dirty="0" err="1"/>
              <a:t>добу</a:t>
            </a:r>
            <a:r>
              <a:rPr lang="ru-RU" sz="1600" dirty="0"/>
              <a:t> </a:t>
            </a:r>
            <a:r>
              <a:rPr lang="ru-RU" sz="1600" dirty="0" err="1"/>
              <a:t>італійського</a:t>
            </a:r>
            <a:r>
              <a:rPr lang="ru-RU" sz="1600" dirty="0"/>
              <a:t> </a:t>
            </a:r>
            <a:r>
              <a:rPr lang="ru-RU" sz="1600" dirty="0" err="1">
                <a:hlinkClick r:id="rId5" tooltip="Відродження"/>
              </a:rPr>
              <a:t>відродження</a:t>
            </a:r>
            <a:r>
              <a:rPr lang="ru-RU" sz="1600" dirty="0"/>
              <a:t>, </a:t>
            </a:r>
            <a:r>
              <a:rPr lang="ru-RU" sz="1600" dirty="0" err="1"/>
              <a:t>незважаючи</a:t>
            </a:r>
            <a:r>
              <a:rPr lang="ru-RU" sz="1600" dirty="0"/>
              <a:t> на </a:t>
            </a:r>
            <a:r>
              <a:rPr lang="ru-RU" sz="1600" dirty="0" err="1"/>
              <a:t>неточність</a:t>
            </a:r>
            <a:r>
              <a:rPr lang="ru-RU" sz="1600" dirty="0"/>
              <a:t>, </a:t>
            </a:r>
            <a:r>
              <a:rPr lang="ru-RU" sz="1600" dirty="0" err="1"/>
              <a:t>ненауковість</a:t>
            </a:r>
            <a:r>
              <a:rPr lang="ru-RU" sz="1600" dirty="0"/>
              <a:t> </a:t>
            </a:r>
            <a:r>
              <a:rPr lang="ru-RU" sz="1600" dirty="0" err="1"/>
              <a:t>реставрацій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іноді</a:t>
            </a:r>
            <a:r>
              <a:rPr lang="ru-RU" sz="1600" dirty="0"/>
              <a:t> </a:t>
            </a:r>
            <a:r>
              <a:rPr lang="ru-RU" sz="1600" dirty="0" err="1"/>
              <a:t>міняли</a:t>
            </a:r>
            <a:r>
              <a:rPr lang="ru-RU" sz="1600" dirty="0"/>
              <a:t> і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зовнішній</a:t>
            </a:r>
            <a:r>
              <a:rPr lang="ru-RU" sz="1600" dirty="0"/>
              <a:t> </a:t>
            </a:r>
            <a:r>
              <a:rPr lang="ru-RU" sz="1600" dirty="0" err="1"/>
              <a:t>вигляд</a:t>
            </a:r>
            <a:r>
              <a:rPr lang="ru-RU" sz="1600" dirty="0"/>
              <a:t>, і </a:t>
            </a:r>
            <a:r>
              <a:rPr lang="ru-RU" sz="1600" dirty="0" err="1"/>
              <a:t>тематичний</a:t>
            </a:r>
            <a:r>
              <a:rPr lang="ru-RU" sz="1600" dirty="0"/>
              <a:t> </a:t>
            </a:r>
            <a:r>
              <a:rPr lang="ru-RU" sz="1600" dirty="0" err="1"/>
              <a:t>зміст</a:t>
            </a:r>
            <a:r>
              <a:rPr lang="ru-RU" sz="1600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55229"/>
            <a:ext cx="268984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5797272" cy="527491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Давньогрецька</a:t>
            </a:r>
            <a:r>
              <a:rPr lang="ru-RU" dirty="0"/>
              <a:t> скульптура як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 — 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неповна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і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і </a:t>
            </a:r>
            <a:r>
              <a:rPr lang="ru-RU" dirty="0" err="1"/>
              <a:t>артефакти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технічному</a:t>
            </a:r>
            <a:r>
              <a:rPr lang="ru-RU" dirty="0"/>
              <a:t> </a:t>
            </a:r>
            <a:r>
              <a:rPr lang="ru-RU" dirty="0" err="1">
                <a:hlinkClick r:id="rId2" tooltip="Прогрес"/>
              </a:rPr>
              <a:t>прогресу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привнесений і в </a:t>
            </a:r>
            <a:r>
              <a:rPr lang="ru-RU" dirty="0" err="1"/>
              <a:t>наземну</a:t>
            </a:r>
            <a:r>
              <a:rPr lang="ru-RU" dirty="0"/>
              <a:t>, і в </a:t>
            </a:r>
            <a:r>
              <a:rPr lang="ru-RU" dirty="0" err="1">
                <a:hlinkClick r:id="rId3" tooltip="Підводна археологія"/>
              </a:rPr>
              <a:t>підводну</a:t>
            </a:r>
            <a:r>
              <a:rPr lang="ru-RU" dirty="0">
                <a:hlinkClick r:id="rId3" tooltip="Підводна археологія"/>
              </a:rPr>
              <a:t> </a:t>
            </a:r>
            <a:r>
              <a:rPr lang="ru-RU" dirty="0" err="1">
                <a:hlinkClick r:id="rId3" tooltip="Підводна археологія"/>
              </a:rPr>
              <a:t>археологію</a:t>
            </a:r>
            <a:r>
              <a:rPr lang="ru-RU" dirty="0"/>
              <a:t>. </a:t>
            </a:r>
          </a:p>
          <a:p>
            <a:r>
              <a:rPr lang="ru-RU" dirty="0"/>
              <a:t>Низка </a:t>
            </a:r>
            <a:r>
              <a:rPr lang="ru-RU" dirty="0" err="1"/>
              <a:t>знищених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і </a:t>
            </a:r>
            <a:r>
              <a:rPr lang="ru-RU" dirty="0" err="1"/>
              <a:t>скульптури</a:t>
            </a:r>
            <a:r>
              <a:rPr lang="ru-RU" dirty="0"/>
              <a:t> (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монументальний</a:t>
            </a:r>
            <a:r>
              <a:rPr lang="ru-RU" dirty="0"/>
              <a:t> </a:t>
            </a:r>
            <a:r>
              <a:rPr lang="ru-RU" dirty="0" err="1">
                <a:hlinkClick r:id="rId4" tooltip="Живопис"/>
              </a:rPr>
              <a:t>живопис</a:t>
            </a:r>
            <a:r>
              <a:rPr lang="ru-RU" dirty="0"/>
              <a:t> за </a:t>
            </a:r>
            <a:r>
              <a:rPr lang="ru-RU" dirty="0" err="1"/>
              <a:t>рідкими</a:t>
            </a:r>
            <a:r>
              <a:rPr lang="ru-RU" dirty="0"/>
              <a:t> </a:t>
            </a:r>
            <a:r>
              <a:rPr lang="ru-RU" dirty="0" err="1"/>
              <a:t>винятками</a:t>
            </a:r>
            <a:r>
              <a:rPr lang="ru-RU" dirty="0"/>
              <a:t> </a:t>
            </a:r>
            <a:r>
              <a:rPr lang="ru-RU" dirty="0" err="1"/>
              <a:t>зник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) </a:t>
            </a:r>
            <a:r>
              <a:rPr lang="ru-RU" dirty="0" err="1"/>
              <a:t>тим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не </a:t>
            </a:r>
            <a:r>
              <a:rPr lang="ru-RU" dirty="0" err="1"/>
              <a:t>завадила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умовну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давньогрецької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і </a:t>
            </a:r>
            <a:r>
              <a:rPr lang="ru-RU" dirty="0" err="1"/>
              <a:t>мистецтва</a:t>
            </a:r>
            <a:r>
              <a:rPr lang="ru-RU" dirty="0"/>
              <a:t> та </a:t>
            </a:r>
            <a:r>
              <a:rPr lang="ru-RU" dirty="0" err="1"/>
              <a:t>скульптури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52028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6157312" cy="5058888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/>
              <a:t>1. Так звана </a:t>
            </a:r>
            <a:r>
              <a:rPr lang="ru-RU" sz="3300" b="1" dirty="0" err="1"/>
              <a:t>гомерівська</a:t>
            </a:r>
            <a:r>
              <a:rPr lang="ru-RU" sz="3300" b="1" dirty="0"/>
              <a:t> </a:t>
            </a:r>
            <a:r>
              <a:rPr lang="ru-RU" sz="3300" b="1" dirty="0" err="1"/>
              <a:t>Греція</a:t>
            </a:r>
            <a:r>
              <a:rPr lang="ru-RU" sz="3300" b="1" dirty="0"/>
              <a:t> </a:t>
            </a:r>
            <a:r>
              <a:rPr lang="ru-RU" sz="3300" dirty="0"/>
              <a:t>(12 — 8 ст. до н. е.), на </a:t>
            </a:r>
            <a:r>
              <a:rPr lang="ru-RU" sz="3300" dirty="0" err="1"/>
              <a:t>цей</a:t>
            </a:r>
            <a:r>
              <a:rPr lang="ru-RU" sz="3300" dirty="0"/>
              <a:t> </a:t>
            </a:r>
            <a:r>
              <a:rPr lang="ru-RU" sz="3300" dirty="0" err="1"/>
              <a:t>період</a:t>
            </a:r>
            <a:r>
              <a:rPr lang="ru-RU" sz="3300" dirty="0"/>
              <a:t> припали </a:t>
            </a:r>
            <a:r>
              <a:rPr lang="ru-RU" sz="3300" dirty="0" err="1"/>
              <a:t>розвиток</a:t>
            </a:r>
            <a:r>
              <a:rPr lang="ru-RU" sz="3300" dirty="0"/>
              <a:t> </a:t>
            </a:r>
            <a:r>
              <a:rPr lang="ru-RU" sz="3300" dirty="0" err="1"/>
              <a:t>грецького</a:t>
            </a:r>
            <a:r>
              <a:rPr lang="ru-RU" sz="3300" dirty="0"/>
              <a:t> </a:t>
            </a:r>
            <a:r>
              <a:rPr lang="ru-RU" sz="3300" dirty="0" err="1">
                <a:hlinkClick r:id="rId2" tooltip="Епос"/>
              </a:rPr>
              <a:t>епосу</a:t>
            </a:r>
            <a:r>
              <a:rPr lang="ru-RU" sz="3300" dirty="0"/>
              <a:t> та </a:t>
            </a:r>
            <a:r>
              <a:rPr lang="ru-RU" sz="3300" dirty="0" err="1"/>
              <a:t>первісних</a:t>
            </a:r>
            <a:r>
              <a:rPr lang="ru-RU" sz="3300" dirty="0"/>
              <a:t>, </a:t>
            </a:r>
            <a:r>
              <a:rPr lang="ru-RU" sz="3300" dirty="0" err="1"/>
              <a:t>примітивних</a:t>
            </a:r>
            <a:r>
              <a:rPr lang="ru-RU" sz="3300" dirty="0"/>
              <a:t> </a:t>
            </a:r>
            <a:r>
              <a:rPr lang="ru-RU" sz="3300" dirty="0" err="1"/>
              <a:t>пам'яток</a:t>
            </a:r>
            <a:r>
              <a:rPr lang="ru-RU" sz="3300" dirty="0"/>
              <a:t> </a:t>
            </a:r>
            <a:r>
              <a:rPr lang="ru-RU" sz="3300" dirty="0" err="1"/>
              <a:t>образотворчого</a:t>
            </a:r>
            <a:r>
              <a:rPr lang="ru-RU" sz="3300" dirty="0"/>
              <a:t> </a:t>
            </a:r>
            <a:r>
              <a:rPr lang="ru-RU" sz="3300" dirty="0" err="1"/>
              <a:t>мистецтва</a:t>
            </a:r>
            <a:r>
              <a:rPr lang="ru-RU" sz="3300" dirty="0"/>
              <a:t>. </a:t>
            </a:r>
          </a:p>
          <a:p>
            <a:r>
              <a:rPr lang="ru-RU" sz="3300" dirty="0"/>
              <a:t>2. </a:t>
            </a:r>
            <a:r>
              <a:rPr lang="ru-RU" sz="3300" b="1" dirty="0" err="1"/>
              <a:t>Архаїка</a:t>
            </a:r>
            <a:r>
              <a:rPr lang="ru-RU" sz="3300" dirty="0"/>
              <a:t> (7 — 6 ст. до н. е.) </a:t>
            </a:r>
            <a:r>
              <a:rPr lang="ru-RU" sz="3300" dirty="0" err="1"/>
              <a:t>Період</a:t>
            </a:r>
            <a:r>
              <a:rPr lang="ru-RU" sz="3300" dirty="0"/>
              <a:t> </a:t>
            </a:r>
            <a:r>
              <a:rPr lang="ru-RU" sz="3300" dirty="0" err="1"/>
              <a:t>формування</a:t>
            </a:r>
            <a:r>
              <a:rPr lang="ru-RU" sz="3300" dirty="0"/>
              <a:t> </a:t>
            </a:r>
            <a:r>
              <a:rPr lang="ru-RU" sz="3300" dirty="0" err="1"/>
              <a:t>рабовласницьких</a:t>
            </a:r>
            <a:r>
              <a:rPr lang="ru-RU" sz="3300" dirty="0"/>
              <a:t> </a:t>
            </a:r>
            <a:r>
              <a:rPr lang="ru-RU" sz="3300" dirty="0" err="1"/>
              <a:t>міст</a:t>
            </a:r>
            <a:r>
              <a:rPr lang="ru-RU" sz="3300" dirty="0"/>
              <a:t>-держав — </a:t>
            </a:r>
            <a:r>
              <a:rPr lang="ru-RU" sz="3300" dirty="0" err="1"/>
              <a:t>полісів</a:t>
            </a:r>
            <a:r>
              <a:rPr lang="ru-RU" sz="3300" dirty="0"/>
              <a:t>. </a:t>
            </a:r>
            <a:r>
              <a:rPr lang="ru-RU" sz="3300" dirty="0" err="1"/>
              <a:t>Століття</a:t>
            </a:r>
            <a:r>
              <a:rPr lang="ru-RU" sz="3300" dirty="0"/>
              <a:t> </a:t>
            </a:r>
            <a:r>
              <a:rPr lang="ru-RU" sz="3300" dirty="0" err="1"/>
              <a:t>створення</a:t>
            </a:r>
            <a:r>
              <a:rPr lang="ru-RU" sz="3300" dirty="0"/>
              <a:t> і </a:t>
            </a:r>
            <a:r>
              <a:rPr lang="ru-RU" sz="3300" dirty="0" err="1"/>
              <a:t>розвитку</a:t>
            </a:r>
            <a:r>
              <a:rPr lang="ru-RU" sz="3300" dirty="0"/>
              <a:t> </a:t>
            </a:r>
            <a:r>
              <a:rPr lang="ru-RU" sz="3300" dirty="0" err="1"/>
              <a:t>давньогрецьких</a:t>
            </a:r>
            <a:r>
              <a:rPr lang="ru-RU" sz="3300" dirty="0"/>
              <a:t> </a:t>
            </a:r>
            <a:r>
              <a:rPr lang="ru-RU" sz="3300" dirty="0" err="1"/>
              <a:t>ідей</a:t>
            </a:r>
            <a:r>
              <a:rPr lang="ru-RU" sz="3300" dirty="0"/>
              <a:t> та </a:t>
            </a:r>
            <a:r>
              <a:rPr lang="ru-RU" sz="3300" dirty="0" err="1"/>
              <a:t>національної</a:t>
            </a:r>
            <a:r>
              <a:rPr lang="ru-RU" sz="3300" dirty="0"/>
              <a:t> </a:t>
            </a:r>
            <a:r>
              <a:rPr lang="ru-RU" sz="3300" dirty="0" err="1">
                <a:hlinkClick r:id="rId3" tooltip="Архітектура"/>
              </a:rPr>
              <a:t>архітектури</a:t>
            </a:r>
            <a:r>
              <a:rPr lang="ru-RU" sz="3300" dirty="0"/>
              <a:t>, </a:t>
            </a:r>
            <a:r>
              <a:rPr lang="ru-RU" sz="3300" dirty="0" err="1">
                <a:hlinkClick r:id="rId4" tooltip="Скульптура"/>
              </a:rPr>
              <a:t>скульптури</a:t>
            </a:r>
            <a:r>
              <a:rPr lang="ru-RU" sz="3300" dirty="0"/>
              <a:t>, </a:t>
            </a:r>
            <a:r>
              <a:rPr lang="ru-RU" sz="3300" dirty="0" err="1"/>
              <a:t>більшості</a:t>
            </a:r>
            <a:r>
              <a:rPr lang="ru-RU" sz="3300" dirty="0"/>
              <a:t> </a:t>
            </a:r>
            <a:r>
              <a:rPr lang="ru-RU" sz="3300" dirty="0" err="1"/>
              <a:t>художніх</a:t>
            </a:r>
            <a:r>
              <a:rPr lang="ru-RU" sz="3300" dirty="0"/>
              <a:t> </a:t>
            </a:r>
            <a:r>
              <a:rPr lang="ru-RU" sz="3300" dirty="0">
                <a:hlinkClick r:id="rId5" tooltip="Ремесло"/>
              </a:rPr>
              <a:t>ремесел</a:t>
            </a:r>
            <a:r>
              <a:rPr lang="ru-RU" sz="3300" dirty="0"/>
              <a:t>, </a:t>
            </a:r>
            <a:r>
              <a:rPr lang="ru-RU" sz="3300" dirty="0" err="1"/>
              <a:t>розквіт</a:t>
            </a:r>
            <a:r>
              <a:rPr lang="ru-RU" sz="3300" dirty="0"/>
              <a:t> </a:t>
            </a:r>
            <a:r>
              <a:rPr lang="ru-RU" sz="3300" dirty="0" err="1">
                <a:hlinkClick r:id="rId6" tooltip="Поезія"/>
              </a:rPr>
              <a:t>поезії</a:t>
            </a:r>
            <a:r>
              <a:rPr lang="ru-RU" sz="3300" dirty="0"/>
              <a:t>. </a:t>
            </a:r>
          </a:p>
          <a:p>
            <a:r>
              <a:rPr lang="ru-RU" sz="3300" dirty="0"/>
              <a:t>3. </a:t>
            </a:r>
            <a:r>
              <a:rPr lang="ru-RU" sz="3300" b="1" dirty="0" err="1"/>
              <a:t>Класичний</a:t>
            </a:r>
            <a:r>
              <a:rPr lang="ru-RU" sz="3300" b="1" dirty="0"/>
              <a:t> </a:t>
            </a:r>
            <a:r>
              <a:rPr lang="ru-RU" sz="3300" b="1" dirty="0" err="1"/>
              <a:t>період</a:t>
            </a:r>
            <a:r>
              <a:rPr lang="ru-RU" sz="3300" b="1" dirty="0"/>
              <a:t>, </a:t>
            </a:r>
            <a:r>
              <a:rPr lang="ru-RU" sz="3300" b="1" dirty="0" err="1"/>
              <a:t>ранній</a:t>
            </a:r>
            <a:r>
              <a:rPr lang="ru-RU" sz="3300" b="1" dirty="0"/>
              <a:t> і </a:t>
            </a:r>
            <a:r>
              <a:rPr lang="ru-RU" sz="3300" b="1" dirty="0" err="1"/>
              <a:t>пізній</a:t>
            </a:r>
            <a:r>
              <a:rPr lang="ru-RU" sz="3300" b="1" dirty="0"/>
              <a:t> </a:t>
            </a:r>
            <a:r>
              <a:rPr lang="ru-RU" sz="3300" dirty="0"/>
              <a:t>(все 5 </a:t>
            </a:r>
            <a:r>
              <a:rPr lang="ru-RU" sz="3300" dirty="0" err="1"/>
              <a:t>століття</a:t>
            </a:r>
            <a:r>
              <a:rPr lang="ru-RU" sz="3300" dirty="0"/>
              <a:t> і </a:t>
            </a:r>
            <a:r>
              <a:rPr lang="ru-RU" sz="3300" dirty="0" err="1"/>
              <a:t>частина</a:t>
            </a:r>
            <a:r>
              <a:rPr lang="ru-RU" sz="3300" dirty="0"/>
              <a:t> 4 ст. до. н. е.), </a:t>
            </a:r>
            <a:r>
              <a:rPr lang="ru-RU" sz="3300" dirty="0" err="1"/>
              <a:t>період</a:t>
            </a:r>
            <a:r>
              <a:rPr lang="ru-RU" sz="3300" dirty="0"/>
              <a:t> </a:t>
            </a:r>
            <a:r>
              <a:rPr lang="ru-RU" sz="3300" dirty="0" err="1"/>
              <a:t>першого</a:t>
            </a:r>
            <a:r>
              <a:rPr lang="ru-RU" sz="3300" dirty="0"/>
              <a:t> </a:t>
            </a:r>
            <a:r>
              <a:rPr lang="ru-RU" sz="3300" dirty="0" err="1"/>
              <a:t>розквіту</a:t>
            </a:r>
            <a:r>
              <a:rPr lang="ru-RU" sz="3300" dirty="0"/>
              <a:t> </a:t>
            </a:r>
            <a:r>
              <a:rPr lang="ru-RU" sz="3300" dirty="0" err="1"/>
              <a:t>давньогрецького</a:t>
            </a:r>
            <a:r>
              <a:rPr lang="ru-RU" sz="3300" dirty="0"/>
              <a:t> </a:t>
            </a:r>
            <a:r>
              <a:rPr lang="ru-RU" sz="3300" dirty="0" err="1"/>
              <a:t>рабовласницького</a:t>
            </a:r>
            <a:r>
              <a:rPr lang="ru-RU" sz="3300" dirty="0"/>
              <a:t> </a:t>
            </a:r>
            <a:r>
              <a:rPr lang="ru-RU" sz="3300" dirty="0" err="1"/>
              <a:t>суспільства</a:t>
            </a:r>
            <a:r>
              <a:rPr lang="ru-RU" sz="3300" dirty="0"/>
              <a:t> та </a:t>
            </a:r>
            <a:r>
              <a:rPr lang="ru-RU" sz="3300" dirty="0" err="1"/>
              <a:t>зростання</a:t>
            </a:r>
            <a:r>
              <a:rPr lang="ru-RU" sz="3300" dirty="0"/>
              <a:t> </a:t>
            </a:r>
            <a:r>
              <a:rPr lang="ru-RU" sz="3300" dirty="0" err="1"/>
              <a:t>громадянської</a:t>
            </a:r>
            <a:r>
              <a:rPr lang="ru-RU" sz="3300" dirty="0"/>
              <a:t> </a:t>
            </a:r>
            <a:r>
              <a:rPr lang="ru-RU" sz="3300" dirty="0" err="1"/>
              <a:t>свідомості</a:t>
            </a:r>
            <a:r>
              <a:rPr lang="ru-RU" sz="3300" dirty="0"/>
              <a:t>, </a:t>
            </a:r>
            <a:r>
              <a:rPr lang="ru-RU" sz="3300" dirty="0" err="1"/>
              <a:t>активної</a:t>
            </a:r>
            <a:r>
              <a:rPr lang="ru-RU" sz="3300" dirty="0"/>
              <a:t> </a:t>
            </a:r>
            <a:r>
              <a:rPr lang="ru-RU" sz="3300" dirty="0" err="1"/>
              <a:t>участі</a:t>
            </a:r>
            <a:r>
              <a:rPr lang="ru-RU" sz="3300" dirty="0"/>
              <a:t> в </a:t>
            </a:r>
            <a:r>
              <a:rPr lang="ru-RU" sz="3300" dirty="0" err="1"/>
              <a:t>політиці</a:t>
            </a:r>
            <a:r>
              <a:rPr lang="ru-RU" sz="3300" dirty="0"/>
              <a:t> </a:t>
            </a:r>
            <a:r>
              <a:rPr lang="ru-RU" sz="3300" dirty="0" err="1"/>
              <a:t>полісів</a:t>
            </a:r>
            <a:r>
              <a:rPr lang="ru-RU" sz="3300" dirty="0"/>
              <a:t> </a:t>
            </a:r>
            <a:r>
              <a:rPr lang="ru-RU" sz="3300" dirty="0" err="1"/>
              <a:t>більшості</a:t>
            </a:r>
            <a:r>
              <a:rPr lang="ru-RU" sz="3300" dirty="0"/>
              <a:t> </a:t>
            </a:r>
            <a:r>
              <a:rPr lang="ru-RU" sz="3300" dirty="0" err="1"/>
              <a:t>вільних</a:t>
            </a:r>
            <a:r>
              <a:rPr lang="ru-RU" sz="3300" dirty="0"/>
              <a:t> </a:t>
            </a:r>
            <a:r>
              <a:rPr lang="ru-RU" sz="3300" dirty="0" err="1"/>
              <a:t>від</a:t>
            </a:r>
            <a:r>
              <a:rPr lang="ru-RU" sz="3300" dirty="0"/>
              <a:t> рабства </a:t>
            </a:r>
            <a:r>
              <a:rPr lang="ru-RU" sz="3300" dirty="0" err="1"/>
              <a:t>мешканців</a:t>
            </a:r>
            <a:r>
              <a:rPr lang="ru-RU" sz="3300" dirty="0"/>
              <a:t>. На </a:t>
            </a:r>
            <a:r>
              <a:rPr lang="ru-RU" sz="3300" dirty="0" err="1"/>
              <a:t>цей</a:t>
            </a:r>
            <a:r>
              <a:rPr lang="ru-RU" sz="3300" dirty="0"/>
              <a:t> </a:t>
            </a:r>
            <a:r>
              <a:rPr lang="ru-RU" sz="3300" dirty="0" err="1"/>
              <a:t>період</a:t>
            </a:r>
            <a:r>
              <a:rPr lang="ru-RU" sz="3300" dirty="0"/>
              <a:t> припали </a:t>
            </a:r>
            <a:r>
              <a:rPr lang="ru-RU" sz="3300" dirty="0" err="1"/>
              <a:t>розквіт</a:t>
            </a:r>
            <a:r>
              <a:rPr lang="ru-RU" sz="3300" dirty="0"/>
              <a:t> </a:t>
            </a:r>
            <a:r>
              <a:rPr lang="ru-RU" sz="3300" dirty="0" err="1"/>
              <a:t>філософії</a:t>
            </a:r>
            <a:r>
              <a:rPr lang="ru-RU" sz="3300" dirty="0"/>
              <a:t>, </a:t>
            </a:r>
            <a:r>
              <a:rPr lang="ru-RU" sz="3300" dirty="0" err="1"/>
              <a:t>поезії</a:t>
            </a:r>
            <a:r>
              <a:rPr lang="ru-RU" sz="3300" dirty="0"/>
              <a:t>, театру і </a:t>
            </a:r>
            <a:r>
              <a:rPr lang="ru-RU" sz="3300" dirty="0" err="1"/>
              <a:t>драми</a:t>
            </a:r>
            <a:r>
              <a:rPr lang="ru-RU" sz="3300" dirty="0"/>
              <a:t>, </a:t>
            </a:r>
            <a:r>
              <a:rPr lang="ru-RU" sz="3300" dirty="0" err="1"/>
              <a:t>піднесення</a:t>
            </a:r>
            <a:r>
              <a:rPr lang="ru-RU" sz="3300" dirty="0"/>
              <a:t> </a:t>
            </a:r>
            <a:r>
              <a:rPr lang="ru-RU" sz="3300" dirty="0" err="1"/>
              <a:t>архітектури</a:t>
            </a:r>
            <a:r>
              <a:rPr lang="ru-RU" sz="3300" dirty="0"/>
              <a:t> і </a:t>
            </a:r>
            <a:r>
              <a:rPr lang="ru-RU" sz="3300" dirty="0" err="1"/>
              <a:t>скульптури</a:t>
            </a:r>
            <a:r>
              <a:rPr lang="ru-RU" sz="3300" dirty="0"/>
              <a:t>, </a:t>
            </a:r>
            <a:r>
              <a:rPr lang="ru-RU" sz="3300" dirty="0" err="1"/>
              <a:t>повна</a:t>
            </a:r>
            <a:r>
              <a:rPr lang="ru-RU" sz="3300" dirty="0"/>
              <a:t> </a:t>
            </a:r>
            <a:r>
              <a:rPr lang="ru-RU" sz="3300" dirty="0" err="1"/>
              <a:t>перемога</a:t>
            </a:r>
            <a:r>
              <a:rPr lang="ru-RU" sz="3300" dirty="0"/>
              <a:t> </a:t>
            </a:r>
            <a:r>
              <a:rPr lang="ru-RU" sz="3300" dirty="0" err="1"/>
              <a:t>реалізму</a:t>
            </a:r>
            <a:r>
              <a:rPr lang="ru-RU" sz="3300" dirty="0"/>
              <a:t> в </a:t>
            </a:r>
            <a:r>
              <a:rPr lang="ru-RU" sz="3300" dirty="0" err="1"/>
              <a:t>образотворчих</a:t>
            </a:r>
            <a:r>
              <a:rPr lang="ru-RU" sz="3300" dirty="0"/>
              <a:t> </a:t>
            </a:r>
            <a:r>
              <a:rPr lang="ru-RU" sz="3300" dirty="0" err="1"/>
              <a:t>мистецтвах</a:t>
            </a:r>
            <a:r>
              <a:rPr lang="ru-RU" sz="3300" dirty="0"/>
              <a:t> і в </a:t>
            </a:r>
            <a:r>
              <a:rPr lang="ru-RU" sz="3300" dirty="0" err="1"/>
              <a:t>скульптурі</a:t>
            </a:r>
            <a:r>
              <a:rPr lang="ru-RU" sz="3300" dirty="0"/>
              <a:t>. </a:t>
            </a:r>
            <a:r>
              <a:rPr lang="ru-RU" sz="3300" dirty="0" err="1"/>
              <a:t>Політична</a:t>
            </a:r>
            <a:r>
              <a:rPr lang="ru-RU" sz="3300" dirty="0"/>
              <a:t> криза </a:t>
            </a:r>
            <a:r>
              <a:rPr lang="ru-RU" sz="3300" dirty="0" err="1"/>
              <a:t>спіткала</a:t>
            </a:r>
            <a:r>
              <a:rPr lang="ru-RU" sz="3300" dirty="0"/>
              <a:t> </a:t>
            </a:r>
            <a:r>
              <a:rPr lang="ru-RU" sz="3300" dirty="0" err="1"/>
              <a:t>лише</a:t>
            </a:r>
            <a:r>
              <a:rPr lang="ru-RU" sz="3300" dirty="0"/>
              <a:t> </a:t>
            </a:r>
            <a:r>
              <a:rPr lang="ru-RU" sz="3300" dirty="0" err="1"/>
              <a:t>полісне</a:t>
            </a:r>
            <a:r>
              <a:rPr lang="ru-RU" sz="3300" dirty="0"/>
              <a:t> </a:t>
            </a:r>
            <a:r>
              <a:rPr lang="ru-RU" sz="3300" dirty="0" err="1"/>
              <a:t>життя</a:t>
            </a:r>
            <a:r>
              <a:rPr lang="ru-RU" sz="3300" dirty="0"/>
              <a:t> в </a:t>
            </a:r>
            <a:r>
              <a:rPr lang="ru-RU" sz="3300" dirty="0" err="1"/>
              <a:t>кінці</a:t>
            </a:r>
            <a:r>
              <a:rPr lang="ru-RU" sz="3300" dirty="0"/>
              <a:t> четвертого </a:t>
            </a:r>
            <a:r>
              <a:rPr lang="ru-RU" sz="3300" dirty="0" err="1"/>
              <a:t>століття</a:t>
            </a:r>
            <a:r>
              <a:rPr lang="ru-RU" sz="3300" dirty="0"/>
              <a:t> до н. е. </a:t>
            </a:r>
          </a:p>
          <a:p>
            <a:r>
              <a:rPr lang="ru-RU" sz="3300" dirty="0"/>
              <a:t>4. </a:t>
            </a:r>
            <a:r>
              <a:rPr lang="ru-RU" sz="3300" b="1" dirty="0" err="1"/>
              <a:t>Еллінізм</a:t>
            </a:r>
            <a:r>
              <a:rPr lang="ru-RU" sz="3300" dirty="0"/>
              <a:t> (</a:t>
            </a:r>
            <a:r>
              <a:rPr lang="ru-RU" sz="3300" dirty="0" err="1"/>
              <a:t>кінець</a:t>
            </a:r>
            <a:r>
              <a:rPr lang="ru-RU" sz="3300" dirty="0"/>
              <a:t> 4 — 1 ст. до н. е.) </a:t>
            </a:r>
            <a:r>
              <a:rPr lang="ru-RU" sz="3300" dirty="0" err="1"/>
              <a:t>Доволі</a:t>
            </a:r>
            <a:r>
              <a:rPr lang="ru-RU" sz="3300" dirty="0"/>
              <a:t> </a:t>
            </a:r>
            <a:r>
              <a:rPr lang="ru-RU" sz="3300" dirty="0" err="1"/>
              <a:t>тривалий</a:t>
            </a:r>
            <a:r>
              <a:rPr lang="ru-RU" sz="3300" dirty="0"/>
              <a:t> </a:t>
            </a:r>
            <a:r>
              <a:rPr lang="ru-RU" sz="3300" dirty="0" err="1"/>
              <a:t>період</a:t>
            </a:r>
            <a:r>
              <a:rPr lang="ru-RU" sz="3300" dirty="0"/>
              <a:t> </a:t>
            </a:r>
            <a:r>
              <a:rPr lang="ru-RU" sz="3300" dirty="0" err="1"/>
              <a:t>виходу</a:t>
            </a:r>
            <a:r>
              <a:rPr lang="ru-RU" sz="3300" dirty="0"/>
              <a:t> з </a:t>
            </a:r>
            <a:r>
              <a:rPr lang="ru-RU" sz="3300" dirty="0" err="1"/>
              <a:t>культурної</a:t>
            </a:r>
            <a:r>
              <a:rPr lang="ru-RU" sz="3300" dirty="0"/>
              <a:t> </a:t>
            </a:r>
            <a:r>
              <a:rPr lang="ru-RU" sz="3300" dirty="0" err="1"/>
              <a:t>кризи</a:t>
            </a:r>
            <a:r>
              <a:rPr lang="ru-RU" sz="3300" dirty="0"/>
              <a:t> і </a:t>
            </a:r>
            <a:r>
              <a:rPr lang="ru-RU" sz="3300" dirty="0" err="1"/>
              <a:t>поступове</a:t>
            </a:r>
            <a:r>
              <a:rPr lang="ru-RU" sz="3300" dirty="0"/>
              <a:t> </a:t>
            </a:r>
            <a:r>
              <a:rPr lang="ru-RU" sz="3300" dirty="0" err="1"/>
              <a:t>поглинання</a:t>
            </a:r>
            <a:r>
              <a:rPr lang="ru-RU" sz="3300" dirty="0"/>
              <a:t> </a:t>
            </a:r>
            <a:r>
              <a:rPr lang="ru-RU" sz="3300" dirty="0" err="1"/>
              <a:t>грецького</a:t>
            </a:r>
            <a:r>
              <a:rPr lang="ru-RU" sz="3300" dirty="0"/>
              <a:t> культурного </a:t>
            </a:r>
            <a:r>
              <a:rPr lang="ru-RU" sz="3300" dirty="0" err="1"/>
              <a:t>надбання</a:t>
            </a:r>
            <a:r>
              <a:rPr lang="ru-RU" sz="3300" dirty="0"/>
              <a:t> </a:t>
            </a:r>
            <a:r>
              <a:rPr lang="ru-RU" sz="3300" dirty="0" err="1"/>
              <a:t>сусідніми</a:t>
            </a:r>
            <a:r>
              <a:rPr lang="ru-RU" sz="3300" dirty="0"/>
              <a:t> народами і </a:t>
            </a:r>
            <a:r>
              <a:rPr lang="ru-RU" sz="3300" dirty="0" err="1"/>
              <a:t>войовничим</a:t>
            </a:r>
            <a:r>
              <a:rPr lang="ru-RU" sz="3300" dirty="0"/>
              <a:t> Римом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096" y="1052736"/>
            <a:ext cx="221535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7410"/>
            <a:ext cx="2376264" cy="2540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340768"/>
            <a:ext cx="2664296" cy="3797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04864"/>
            <a:ext cx="275430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2304256" cy="32191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84784"/>
            <a:ext cx="2537048" cy="3805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87570"/>
            <a:ext cx="1695432" cy="258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15783"/>
            <a:ext cx="6517352" cy="388159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давньогрецької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припав на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, </a:t>
            </a:r>
            <a:r>
              <a:rPr lang="ru-RU" dirty="0" err="1"/>
              <a:t>хронологічно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у 7 та 6 </a:t>
            </a:r>
            <a:r>
              <a:rPr lang="ru-RU" dirty="0" err="1"/>
              <a:t>століттях</a:t>
            </a:r>
            <a:r>
              <a:rPr lang="ru-RU" dirty="0"/>
              <a:t> до н. е.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грецьку</a:t>
            </a:r>
            <a:r>
              <a:rPr lang="ru-RU" dirty="0"/>
              <a:t> </a:t>
            </a:r>
            <a:r>
              <a:rPr lang="ru-RU" dirty="0" err="1"/>
              <a:t>архаїку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перехідним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гомерівської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до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класики</a:t>
            </a:r>
            <a:r>
              <a:rPr lang="ru-RU" dirty="0"/>
              <a:t>. Як </a:t>
            </a:r>
            <a:r>
              <a:rPr lang="ru-RU" dirty="0" err="1"/>
              <a:t>би</a:t>
            </a:r>
            <a:r>
              <a:rPr lang="ru-RU" dirty="0"/>
              <a:t> не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у 200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доводить,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майстри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 </a:t>
            </a:r>
            <a:r>
              <a:rPr lang="ru-RU" dirty="0" err="1"/>
              <a:t>підняли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щабель</a:t>
            </a:r>
            <a:r>
              <a:rPr lang="ru-RU" dirty="0"/>
              <a:t>, при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розкутості</a:t>
            </a:r>
            <a:r>
              <a:rPr lang="ru-RU" dirty="0"/>
              <a:t> і </a:t>
            </a:r>
            <a:r>
              <a:rPr lang="ru-RU" dirty="0" err="1"/>
              <a:t>сміливості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пошуків</a:t>
            </a:r>
            <a:r>
              <a:rPr lang="ru-RU" dirty="0"/>
              <a:t> </a:t>
            </a:r>
            <a:r>
              <a:rPr lang="ru-RU" dirty="0" err="1"/>
              <a:t>зберегли</a:t>
            </a:r>
            <a:r>
              <a:rPr lang="ru-RU" dirty="0"/>
              <a:t>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здобутки</a:t>
            </a:r>
            <a:r>
              <a:rPr lang="ru-RU" dirty="0"/>
              <a:t> </a:t>
            </a:r>
            <a:r>
              <a:rPr lang="ru-RU" dirty="0" err="1"/>
              <a:t>гомерівського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й </a:t>
            </a:r>
            <a:r>
              <a:rPr lang="ru-RU" dirty="0" err="1"/>
              <a:t>досягли</a:t>
            </a:r>
            <a:r>
              <a:rPr lang="ru-RU" dirty="0"/>
              <a:t> перших </a:t>
            </a:r>
            <a:r>
              <a:rPr lang="ru-RU" dirty="0" err="1"/>
              <a:t>щаблів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і </a:t>
            </a:r>
            <a:r>
              <a:rPr lang="ru-RU" dirty="0" err="1"/>
              <a:t>довершеності</a:t>
            </a:r>
            <a:r>
              <a:rPr lang="ru-RU" dirty="0"/>
              <a:t>. </a:t>
            </a:r>
          </a:p>
        </p:txBody>
      </p:sp>
      <p:pic>
        <p:nvPicPr>
          <p:cNvPr id="1026" name="Picture 2" descr="D:\фото\нана\авиа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51" y="3212976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1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5869280" cy="383475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мистецькі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архаїки</a:t>
            </a:r>
            <a:r>
              <a:rPr lang="ru-RU" dirty="0"/>
              <a:t> — </a:t>
            </a:r>
            <a:r>
              <a:rPr lang="ru-RU" dirty="0" err="1">
                <a:hlinkClick r:id="rId2" tooltip="Архітектура"/>
              </a:rPr>
              <a:t>архітектура</a:t>
            </a:r>
            <a:r>
              <a:rPr lang="ru-RU" dirty="0"/>
              <a:t>, </a:t>
            </a:r>
            <a:r>
              <a:rPr lang="ru-RU" dirty="0" err="1">
                <a:hlinkClick r:id="rId3" tooltip="Чорнофігурний вазопис"/>
              </a:rPr>
              <a:t>чорнофігурний</a:t>
            </a:r>
            <a:r>
              <a:rPr lang="ru-RU" dirty="0">
                <a:hlinkClick r:id="rId3" tooltip="Чорнофігурний вазопис"/>
              </a:rPr>
              <a:t> </a:t>
            </a:r>
            <a:r>
              <a:rPr lang="ru-RU" dirty="0" err="1">
                <a:hlinkClick r:id="rId3" tooltip="Чорнофігурний вазопис"/>
              </a:rPr>
              <a:t>вазопис</a:t>
            </a:r>
            <a:r>
              <a:rPr lang="ru-RU" dirty="0"/>
              <a:t> та </a:t>
            </a:r>
            <a:r>
              <a:rPr lang="ru-RU" dirty="0">
                <a:hlinkClick r:id="rId4" tooltip="Скульптура"/>
              </a:rPr>
              <a:t>скульптура</a:t>
            </a:r>
            <a:r>
              <a:rPr lang="ru-RU" dirty="0"/>
              <a:t>. </a:t>
            </a:r>
            <a:r>
              <a:rPr lang="ru-RU" dirty="0" err="1"/>
              <a:t>Архітектура</a:t>
            </a:r>
            <a:r>
              <a:rPr lang="ru-RU" dirty="0"/>
              <a:t> і скульптура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і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керамічне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розвивалось</a:t>
            </a:r>
            <a:r>
              <a:rPr lang="ru-RU" dirty="0"/>
              <a:t> </a:t>
            </a:r>
            <a:r>
              <a:rPr lang="ru-RU" dirty="0" err="1"/>
              <a:t>стрімко</a:t>
            </a:r>
            <a:r>
              <a:rPr lang="ru-RU" dirty="0"/>
              <a:t> і </a:t>
            </a:r>
            <a:r>
              <a:rPr lang="ru-RU" dirty="0" err="1"/>
              <a:t>цілісно</a:t>
            </a:r>
            <a:r>
              <a:rPr lang="ru-RU" dirty="0"/>
              <a:t>, а </a:t>
            </a:r>
            <a:r>
              <a:rPr lang="ru-RU" dirty="0" err="1"/>
              <a:t>вазопис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розквітку</a:t>
            </a:r>
            <a:r>
              <a:rPr lang="ru-RU" dirty="0"/>
              <a:t> і </a:t>
            </a:r>
            <a:r>
              <a:rPr lang="ru-RU" dirty="0" err="1"/>
              <a:t>перевершив</a:t>
            </a:r>
            <a:r>
              <a:rPr lang="ru-RU" dirty="0"/>
              <a:t> у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досягненнях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давньогрецької</a:t>
            </a:r>
            <a:r>
              <a:rPr lang="ru-RU" dirty="0"/>
              <a:t> </a:t>
            </a:r>
            <a:r>
              <a:rPr lang="ru-RU" dirty="0" err="1"/>
              <a:t>архаїчної</a:t>
            </a:r>
            <a:r>
              <a:rPr lang="ru-RU" dirty="0"/>
              <a:t> </a:t>
            </a:r>
            <a:r>
              <a:rPr lang="ru-RU" dirty="0" err="1">
                <a:hlinkClick r:id="rId4" tooltip="Скульптура"/>
              </a:rPr>
              <a:t>скульптури</a:t>
            </a:r>
            <a:r>
              <a:rPr lang="ru-RU" baseline="30000" dirty="0">
                <a:hlinkClick r:id="rId5"/>
              </a:rPr>
              <a:t>[5]</a:t>
            </a:r>
            <a:r>
              <a:rPr lang="ru-RU" dirty="0"/>
              <a:t>,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котрої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попереду</a:t>
            </a:r>
            <a:r>
              <a:rPr lang="ru-RU" dirty="0"/>
              <a:t>. </a:t>
            </a:r>
          </a:p>
        </p:txBody>
      </p:sp>
      <p:pic>
        <p:nvPicPr>
          <p:cNvPr id="2050" name="Picture 2" descr="D:\фото\нана\авчав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89040"/>
            <a:ext cx="2452761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523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Архітектура та скульптура Стародавньої Греції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та скульптура Стародавньої Греції</dc:title>
  <dc:creator>DeadSpace</dc:creator>
  <cp:lastModifiedBy>DeadSpace</cp:lastModifiedBy>
  <cp:revision>4</cp:revision>
  <dcterms:created xsi:type="dcterms:W3CDTF">2020-03-23T13:06:36Z</dcterms:created>
  <dcterms:modified xsi:type="dcterms:W3CDTF">2020-03-31T13:24:24Z</dcterms:modified>
</cp:coreProperties>
</file>