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9" autoAdjust="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B1C5BB-CF16-4768-86E4-C97F60D7D0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B0C5BD-80A8-4EEE-BB0B-1EC586B3B0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733256"/>
            <a:ext cx="3758952" cy="432048"/>
          </a:xfrm>
        </p:spPr>
        <p:txBody>
          <a:bodyPr/>
          <a:lstStyle/>
          <a:p>
            <a:r>
              <a:rPr lang="uk-UA" sz="1400" dirty="0">
                <a:solidFill>
                  <a:schemeClr val="bg1"/>
                </a:solidFill>
              </a:rPr>
              <a:t>Тарасенко Катерина 131 група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794519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Архітектурні пам’ятки готичного стилю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12553a-6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0648"/>
            <a:ext cx="4367014" cy="3096344"/>
          </a:xfrm>
        </p:spPr>
      </p:pic>
      <p:pic>
        <p:nvPicPr>
          <p:cNvPr id="5" name="Рисунок 4" descr="bd9d7c2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297660" cy="31587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48072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Міланский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собор,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Мілан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Італія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/>
              <a:t>На </a:t>
            </a:r>
            <a:r>
              <a:rPr lang="ru-RU" sz="1400" dirty="0" err="1"/>
              <a:t>будівництво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п'ятого</a:t>
            </a:r>
            <a:r>
              <a:rPr lang="ru-RU" sz="1400" dirty="0"/>
              <a:t> за </a:t>
            </a:r>
            <a:r>
              <a:rPr lang="ru-RU" sz="1400" dirty="0" err="1"/>
              <a:t>розмірами</a:t>
            </a:r>
            <a:r>
              <a:rPr lang="ru-RU" sz="1400" dirty="0"/>
              <a:t> собору</a:t>
            </a:r>
          </a:p>
          <a:p>
            <a:pPr>
              <a:buNone/>
            </a:pPr>
            <a:r>
              <a:rPr lang="ru-RU" sz="1400" dirty="0"/>
              <a:t>в </a:t>
            </a:r>
            <a:r>
              <a:rPr lang="ru-RU" sz="1400" dirty="0" err="1"/>
              <a:t>Європі</a:t>
            </a:r>
            <a:r>
              <a:rPr lang="ru-RU" sz="1400" dirty="0"/>
              <a:t> </a:t>
            </a:r>
            <a:r>
              <a:rPr lang="ru-RU" sz="1400" dirty="0" err="1"/>
              <a:t>пішло</a:t>
            </a:r>
            <a:r>
              <a:rPr lang="ru-RU" sz="1400" dirty="0"/>
              <a:t> 6 </a:t>
            </a:r>
            <a:r>
              <a:rPr lang="ru-RU" sz="1400" dirty="0" err="1"/>
              <a:t>століть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почали </a:t>
            </a:r>
            <a:r>
              <a:rPr lang="ru-RU" sz="1400" dirty="0" err="1"/>
              <a:t>будувати</a:t>
            </a:r>
            <a:r>
              <a:rPr lang="ru-RU" sz="1400" dirty="0"/>
              <a:t> в</a:t>
            </a:r>
          </a:p>
          <a:p>
            <a:pPr>
              <a:buNone/>
            </a:pPr>
            <a:r>
              <a:rPr lang="ru-RU" sz="1400" dirty="0"/>
              <a:t>XIV </a:t>
            </a:r>
            <a:r>
              <a:rPr lang="ru-RU" sz="1400" dirty="0" err="1"/>
              <a:t>столітті</a:t>
            </a:r>
            <a:r>
              <a:rPr lang="ru-RU" sz="1400" dirty="0"/>
              <a:t>, а </a:t>
            </a:r>
            <a:r>
              <a:rPr lang="ru-RU" sz="1400" dirty="0" err="1"/>
              <a:t>закінчили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, </a:t>
            </a:r>
            <a:r>
              <a:rPr lang="ru-RU" sz="1400" dirty="0" err="1"/>
              <a:t>вірніше</a:t>
            </a:r>
            <a:endParaRPr lang="ru-RU" sz="1400" dirty="0"/>
          </a:p>
          <a:p>
            <a:pPr>
              <a:buNone/>
            </a:pPr>
            <a:r>
              <a:rPr lang="ru-RU" sz="1400" dirty="0" err="1"/>
              <a:t>сказати,припинили</a:t>
            </a:r>
            <a:r>
              <a:rPr lang="ru-RU" sz="1400" dirty="0"/>
              <a:t> </a:t>
            </a:r>
            <a:r>
              <a:rPr lang="ru-RU" sz="1400" dirty="0" err="1"/>
              <a:t>лише</a:t>
            </a:r>
            <a:r>
              <a:rPr lang="ru-RU" sz="1400" dirty="0"/>
              <a:t> в XIX, </a:t>
            </a:r>
            <a:r>
              <a:rPr lang="ru-RU" sz="1400" dirty="0" err="1"/>
              <a:t>причому</a:t>
            </a:r>
            <a:r>
              <a:rPr lang="ru-RU" sz="1400" dirty="0"/>
              <a:t> </a:t>
            </a:r>
            <a:r>
              <a:rPr lang="ru-RU" sz="1400" dirty="0" err="1"/>
              <a:t>останній</a:t>
            </a:r>
            <a:endParaRPr lang="ru-RU" sz="1400" dirty="0"/>
          </a:p>
          <a:p>
            <a:pPr>
              <a:buNone/>
            </a:pPr>
            <a:r>
              <a:rPr lang="ru-RU" sz="1400" dirty="0"/>
              <a:t>проект </a:t>
            </a:r>
            <a:r>
              <a:rPr lang="ru-RU" sz="1400" dirty="0" err="1"/>
              <a:t>будівництва</a:t>
            </a:r>
            <a:r>
              <a:rPr lang="ru-RU" sz="1400" dirty="0"/>
              <a:t> </a:t>
            </a:r>
            <a:r>
              <a:rPr lang="ru-RU" sz="1400" dirty="0" err="1"/>
              <a:t>затверджував</a:t>
            </a:r>
            <a:r>
              <a:rPr lang="ru-RU" sz="1400" dirty="0"/>
              <a:t> Наполеон.</a:t>
            </a:r>
          </a:p>
          <a:p>
            <a:pPr>
              <a:buNone/>
            </a:pPr>
            <a:r>
              <a:rPr lang="ru-RU" sz="1400" dirty="0" err="1"/>
              <a:t>Щоправда</a:t>
            </a:r>
            <a:r>
              <a:rPr lang="ru-RU" sz="1400" dirty="0"/>
              <a:t>, </a:t>
            </a:r>
            <a:r>
              <a:rPr lang="ru-RU" sz="1400" dirty="0" err="1"/>
              <a:t>міланці</a:t>
            </a:r>
            <a:r>
              <a:rPr lang="ru-RU" sz="1400" dirty="0"/>
              <a:t> </a:t>
            </a:r>
            <a:r>
              <a:rPr lang="ru-RU" sz="1400" dirty="0" err="1"/>
              <a:t>продовжували</a:t>
            </a:r>
            <a:r>
              <a:rPr lang="ru-RU" sz="1400" dirty="0"/>
              <a:t> </a:t>
            </a:r>
            <a:r>
              <a:rPr lang="ru-RU" sz="1400" dirty="0" err="1"/>
              <a:t>доробляти</a:t>
            </a:r>
            <a:endParaRPr lang="ru-RU" sz="1400" dirty="0"/>
          </a:p>
          <a:p>
            <a:pPr>
              <a:buNone/>
            </a:pPr>
            <a:r>
              <a:rPr lang="ru-RU" sz="1400" dirty="0" err="1"/>
              <a:t>частини</a:t>
            </a:r>
            <a:r>
              <a:rPr lang="ru-RU" sz="1400" dirty="0"/>
              <a:t> фасаду аж до </a:t>
            </a:r>
            <a:r>
              <a:rPr lang="ru-RU" sz="1400" dirty="0" err="1"/>
              <a:t>середини</a:t>
            </a:r>
            <a:r>
              <a:rPr lang="ru-RU" sz="1400" dirty="0"/>
              <a:t> XX </a:t>
            </a:r>
            <a:r>
              <a:rPr lang="ru-RU" sz="1400" dirty="0" err="1"/>
              <a:t>століття</a:t>
            </a:r>
            <a:r>
              <a:rPr lang="ru-RU" sz="1400" dirty="0"/>
              <a:t>.</a:t>
            </a:r>
          </a:p>
          <a:p>
            <a:pPr>
              <a:buNone/>
            </a:pPr>
            <a:r>
              <a:rPr lang="ru-RU" sz="1400" dirty="0"/>
              <a:t>Коли </a:t>
            </a:r>
            <a:r>
              <a:rPr lang="ru-RU" sz="1400" dirty="0" err="1"/>
              <a:t>будівництво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починалося</a:t>
            </a:r>
            <a:r>
              <a:rPr lang="ru-RU" sz="1400" dirty="0"/>
              <a:t>, в </a:t>
            </a:r>
            <a:r>
              <a:rPr lang="ru-RU" sz="1400" dirty="0" err="1"/>
              <a:t>Італії</a:t>
            </a:r>
            <a:r>
              <a:rPr lang="ru-RU" sz="1400" dirty="0"/>
              <a:t> не</a:t>
            </a:r>
          </a:p>
          <a:p>
            <a:pPr>
              <a:buNone/>
            </a:pP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жодного</a:t>
            </a:r>
            <a:r>
              <a:rPr lang="ru-RU" sz="1400" dirty="0"/>
              <a:t> </a:t>
            </a:r>
            <a:r>
              <a:rPr lang="ru-RU" sz="1400" dirty="0" err="1"/>
              <a:t>зразка</a:t>
            </a:r>
            <a:r>
              <a:rPr lang="ru-RU" sz="1400" dirty="0"/>
              <a:t> готики, </a:t>
            </a:r>
            <a:r>
              <a:rPr lang="ru-RU" sz="1400" dirty="0" err="1"/>
              <a:t>але</a:t>
            </a:r>
            <a:r>
              <a:rPr lang="ru-RU" sz="1400" dirty="0"/>
              <a:t> через те, </a:t>
            </a:r>
            <a:r>
              <a:rPr lang="ru-RU" sz="1400" dirty="0" err="1"/>
              <a:t>що</a:t>
            </a:r>
            <a:endParaRPr lang="ru-RU" sz="1400" dirty="0"/>
          </a:p>
          <a:p>
            <a:pPr>
              <a:buNone/>
            </a:pPr>
            <a:r>
              <a:rPr lang="ru-RU" sz="1400" dirty="0" err="1"/>
              <a:t>воно</a:t>
            </a:r>
            <a:r>
              <a:rPr lang="ru-RU" sz="1400" dirty="0"/>
              <a:t> </a:t>
            </a:r>
            <a:r>
              <a:rPr lang="ru-RU" sz="1400" dirty="0" err="1"/>
              <a:t>неабияк</a:t>
            </a:r>
            <a:r>
              <a:rPr lang="ru-RU" sz="1400" dirty="0"/>
              <a:t> </a:t>
            </a:r>
            <a:r>
              <a:rPr lang="ru-RU" sz="1400" dirty="0" err="1"/>
              <a:t>розтяглося</a:t>
            </a:r>
            <a:r>
              <a:rPr lang="ru-RU" sz="1400" dirty="0"/>
              <a:t>, до фасаду </a:t>
            </a:r>
            <a:r>
              <a:rPr lang="ru-RU" sz="1400" dirty="0" err="1"/>
              <a:t>додавалися</a:t>
            </a:r>
            <a:endParaRPr lang="ru-RU" sz="1400" dirty="0"/>
          </a:p>
          <a:p>
            <a:pPr>
              <a:buNone/>
            </a:pPr>
            <a:r>
              <a:rPr lang="ru-RU" sz="1400" dirty="0" err="1"/>
              <a:t>елементи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стилів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входили в моду –</a:t>
            </a:r>
          </a:p>
          <a:p>
            <a:pPr>
              <a:buNone/>
            </a:pPr>
            <a:r>
              <a:rPr lang="ru-RU" sz="1400" dirty="0" err="1"/>
              <a:t>зокрема</a:t>
            </a:r>
            <a:r>
              <a:rPr lang="ru-RU" sz="1400" dirty="0"/>
              <a:t>, в XV </a:t>
            </a:r>
            <a:r>
              <a:rPr lang="ru-RU" sz="1400" dirty="0" err="1"/>
              <a:t>столітті</a:t>
            </a:r>
            <a:r>
              <a:rPr lang="ru-RU" sz="1400" dirty="0"/>
              <a:t> до </a:t>
            </a:r>
            <a:r>
              <a:rPr lang="ru-RU" sz="1400" dirty="0" err="1"/>
              <a:t>роботи</a:t>
            </a:r>
            <a:r>
              <a:rPr lang="ru-RU" sz="1400" dirty="0"/>
              <a:t> залучили самого</a:t>
            </a:r>
          </a:p>
          <a:p>
            <a:pPr>
              <a:buNone/>
            </a:pPr>
            <a:r>
              <a:rPr lang="ru-RU" sz="1400" dirty="0"/>
              <a:t>Леонардо да </a:t>
            </a:r>
            <a:r>
              <a:rPr lang="ru-RU" sz="1400" dirty="0" err="1"/>
              <a:t>Вінчі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додав </a:t>
            </a:r>
            <a:r>
              <a:rPr lang="ru-RU" sz="1400" dirty="0" err="1"/>
              <a:t>ренесансні</a:t>
            </a:r>
            <a:r>
              <a:rPr lang="ru-RU" sz="1400" dirty="0"/>
              <a:t> </a:t>
            </a:r>
            <a:r>
              <a:rPr lang="ru-RU" sz="1400" dirty="0" err="1"/>
              <a:t>деталі</a:t>
            </a:r>
            <a:r>
              <a:rPr lang="ru-RU" sz="1400" dirty="0"/>
              <a:t> до</a:t>
            </a:r>
          </a:p>
          <a:p>
            <a:pPr>
              <a:buNone/>
            </a:pPr>
            <a:r>
              <a:rPr lang="ru-RU" sz="1400" dirty="0"/>
              <a:t>купола. </a:t>
            </a:r>
            <a:r>
              <a:rPr lang="ru-RU" sz="1400" dirty="0" err="1"/>
              <a:t>Відомий</a:t>
            </a:r>
            <a:r>
              <a:rPr lang="ru-RU" sz="1400" dirty="0"/>
              <a:t> </a:t>
            </a:r>
            <a:r>
              <a:rPr lang="ru-RU" sz="1400" dirty="0" err="1"/>
              <a:t>англійський</a:t>
            </a:r>
            <a:r>
              <a:rPr lang="ru-RU" sz="1400" dirty="0"/>
              <a:t> художник Джон</a:t>
            </a:r>
          </a:p>
          <a:p>
            <a:pPr>
              <a:buNone/>
            </a:pPr>
            <a:r>
              <a:rPr lang="ru-RU" sz="1400" dirty="0" err="1"/>
              <a:t>Раскін</a:t>
            </a:r>
            <a:r>
              <a:rPr lang="ru-RU" sz="1400" dirty="0"/>
              <a:t> </a:t>
            </a:r>
            <a:r>
              <a:rPr lang="ru-RU" sz="1400" dirty="0" err="1"/>
              <a:t>висловився</a:t>
            </a:r>
            <a:r>
              <a:rPr lang="ru-RU" sz="1400" dirty="0"/>
              <a:t> на </a:t>
            </a:r>
            <a:r>
              <a:rPr lang="ru-RU" sz="1400" dirty="0" err="1"/>
              <a:t>цей</a:t>
            </a:r>
            <a:r>
              <a:rPr lang="ru-RU" sz="1400" dirty="0"/>
              <a:t> </a:t>
            </a:r>
            <a:r>
              <a:rPr lang="ru-RU" sz="1400" dirty="0" err="1"/>
              <a:t>рахунок</a:t>
            </a:r>
            <a:r>
              <a:rPr lang="ru-RU" sz="1400" dirty="0"/>
              <a:t>, </a:t>
            </a:r>
            <a:r>
              <a:rPr lang="ru-RU" sz="1400" dirty="0" err="1"/>
              <a:t>вважаючи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endParaRPr lang="ru-RU" sz="1400" dirty="0"/>
          </a:p>
          <a:p>
            <a:pPr>
              <a:buNone/>
            </a:pPr>
            <a:r>
              <a:rPr lang="ru-RU" sz="1400" dirty="0" err="1"/>
              <a:t>будівельники</a:t>
            </a:r>
            <a:r>
              <a:rPr lang="ru-RU" sz="1400" dirty="0"/>
              <a:t> собору </a:t>
            </a:r>
            <a:r>
              <a:rPr lang="ru-RU" sz="1400" dirty="0" err="1"/>
              <a:t>вкрали</a:t>
            </a:r>
            <a:r>
              <a:rPr lang="ru-RU" sz="1400" dirty="0"/>
              <a:t> </a:t>
            </a:r>
            <a:r>
              <a:rPr lang="ru-RU" sz="1400" dirty="0" err="1"/>
              <a:t>потроху</a:t>
            </a:r>
            <a:r>
              <a:rPr lang="ru-RU" sz="1400" dirty="0"/>
              <a:t> у кожного</a:t>
            </a:r>
          </a:p>
          <a:p>
            <a:pPr>
              <a:buNone/>
            </a:pPr>
            <a:r>
              <a:rPr lang="ru-RU" sz="1400" dirty="0"/>
              <a:t>стилю,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кожен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них </a:t>
            </a:r>
            <a:r>
              <a:rPr lang="ru-RU" sz="1400" dirty="0" err="1"/>
              <a:t>зіпсували</a:t>
            </a:r>
            <a:r>
              <a:rPr lang="ru-RU" sz="1400" dirty="0"/>
              <a:t>. А в XIX </a:t>
            </a:r>
            <a:r>
              <a:rPr lang="ru-RU" sz="1400" dirty="0" err="1"/>
              <a:t>столітті</a:t>
            </a:r>
            <a:r>
              <a:rPr lang="ru-RU" sz="1400" dirty="0"/>
              <a:t> на</a:t>
            </a:r>
          </a:p>
          <a:p>
            <a:pPr>
              <a:buNone/>
            </a:pPr>
            <a:r>
              <a:rPr lang="ru-RU" sz="1400" dirty="0" err="1"/>
              <a:t>соборі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споруджений</a:t>
            </a:r>
            <a:r>
              <a:rPr lang="ru-RU" sz="1400" dirty="0"/>
              <a:t> "</a:t>
            </a:r>
            <a:r>
              <a:rPr lang="ru-RU" sz="1400" dirty="0" err="1"/>
              <a:t>кам'яний</a:t>
            </a:r>
            <a:r>
              <a:rPr lang="ru-RU" sz="1400" dirty="0"/>
              <a:t> </a:t>
            </a:r>
            <a:r>
              <a:rPr lang="ru-RU" sz="1400" dirty="0" err="1"/>
              <a:t>ліс</a:t>
            </a:r>
            <a:r>
              <a:rPr lang="ru-RU" sz="1400" dirty="0"/>
              <a:t>"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</a:p>
          <a:p>
            <a:pPr>
              <a:buNone/>
            </a:pPr>
            <a:r>
              <a:rPr lang="ru-RU" sz="1400" dirty="0" err="1"/>
              <a:t>кам'яних</a:t>
            </a:r>
            <a:r>
              <a:rPr lang="ru-RU" sz="1400" dirty="0"/>
              <a:t> </a:t>
            </a:r>
            <a:r>
              <a:rPr lang="ru-RU" sz="1400" dirty="0" err="1"/>
              <a:t>голок</a:t>
            </a:r>
            <a:r>
              <a:rPr lang="ru-RU" sz="1400" dirty="0"/>
              <a:t>. </a:t>
            </a:r>
            <a:r>
              <a:rPr lang="ru-RU" sz="1400" dirty="0" err="1"/>
              <a:t>Крім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, собор славиться</a:t>
            </a:r>
          </a:p>
          <a:p>
            <a:pPr>
              <a:buNone/>
            </a:pPr>
            <a:r>
              <a:rPr lang="ru-RU" sz="1400" dirty="0"/>
              <a:t>статуями на </a:t>
            </a:r>
            <a:r>
              <a:rPr lang="ru-RU" sz="1400" dirty="0" err="1"/>
              <a:t>фасаді</a:t>
            </a:r>
            <a:r>
              <a:rPr lang="ru-RU" sz="1400" dirty="0"/>
              <a:t> -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налічується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трьох</a:t>
            </a:r>
            <a:endParaRPr lang="ru-RU" sz="1400" dirty="0"/>
          </a:p>
          <a:p>
            <a:pPr>
              <a:buNone/>
            </a:pPr>
            <a:r>
              <a:rPr lang="ru-RU" sz="1400" dirty="0" err="1"/>
              <a:t>тисяч</a:t>
            </a:r>
            <a:r>
              <a:rPr lang="ru-RU" sz="1400" dirty="0"/>
              <a:t>.</a:t>
            </a:r>
          </a:p>
          <a:p>
            <a:pPr>
              <a:buNone/>
            </a:pPr>
            <a:r>
              <a:rPr lang="ru-RU" sz="1400" dirty="0" err="1"/>
              <a:t>Всередині</a:t>
            </a:r>
            <a:r>
              <a:rPr lang="ru-RU" sz="1400" dirty="0"/>
              <a:t> </a:t>
            </a:r>
            <a:r>
              <a:rPr lang="ru-RU" sz="1400" dirty="0" err="1"/>
              <a:t>обов'язково</a:t>
            </a:r>
            <a:r>
              <a:rPr lang="ru-RU" sz="1400" dirty="0"/>
              <a:t> </a:t>
            </a:r>
            <a:r>
              <a:rPr lang="ru-RU" sz="1400" dirty="0" err="1"/>
              <a:t>зверніть</a:t>
            </a:r>
            <a:r>
              <a:rPr lang="ru-RU" sz="1400" dirty="0"/>
              <a:t> </a:t>
            </a:r>
            <a:r>
              <a:rPr lang="ru-RU" sz="1400" dirty="0" err="1"/>
              <a:t>увагу</a:t>
            </a:r>
            <a:r>
              <a:rPr lang="ru-RU" sz="1400" dirty="0"/>
              <a:t> на </a:t>
            </a:r>
            <a:r>
              <a:rPr lang="ru-RU" sz="1400" dirty="0" err="1"/>
              <a:t>червону</a:t>
            </a:r>
            <a:endParaRPr lang="ru-RU" sz="1400" dirty="0"/>
          </a:p>
          <a:p>
            <a:pPr>
              <a:buNone/>
            </a:pPr>
            <a:r>
              <a:rPr lang="ru-RU" sz="1400" dirty="0"/>
              <a:t>лампочку над </a:t>
            </a:r>
            <a:r>
              <a:rPr lang="ru-RU" sz="1400" dirty="0" err="1"/>
              <a:t>вівтарем-вона</a:t>
            </a:r>
            <a:r>
              <a:rPr lang="ru-RU" sz="1400" dirty="0"/>
              <a:t> </a:t>
            </a:r>
            <a:r>
              <a:rPr lang="ru-RU" sz="1400" dirty="0" err="1"/>
              <a:t>позначає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, де</a:t>
            </a:r>
          </a:p>
          <a:p>
            <a:pPr>
              <a:buNone/>
            </a:pPr>
            <a:r>
              <a:rPr lang="ru-RU" sz="1400" dirty="0" err="1"/>
              <a:t>раніше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знаходився</a:t>
            </a:r>
            <a:r>
              <a:rPr lang="ru-RU" sz="1400" dirty="0"/>
              <a:t> </a:t>
            </a:r>
            <a:r>
              <a:rPr lang="ru-RU" sz="1400" dirty="0" err="1"/>
              <a:t>цвях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розп'яття</a:t>
            </a:r>
            <a:r>
              <a:rPr lang="ru-RU" sz="1400" dirty="0"/>
              <a:t> Христа,</a:t>
            </a:r>
          </a:p>
          <a:p>
            <a:pPr>
              <a:buNone/>
            </a:pPr>
            <a:r>
              <a:rPr lang="ru-RU" sz="1400" dirty="0" err="1"/>
              <a:t>котрий</a:t>
            </a:r>
            <a:r>
              <a:rPr lang="ru-RU" sz="1400" dirty="0"/>
              <a:t> у наш час </a:t>
            </a:r>
            <a:r>
              <a:rPr lang="ru-RU" sz="1400" dirty="0" err="1"/>
              <a:t>звідти</a:t>
            </a:r>
            <a:r>
              <a:rPr lang="ru-RU" sz="1400" dirty="0"/>
              <a:t> прибрали, </a:t>
            </a:r>
            <a:r>
              <a:rPr lang="ru-RU" sz="1400" dirty="0" err="1"/>
              <a:t>але</a:t>
            </a:r>
            <a:r>
              <a:rPr lang="ru-RU" sz="1400" dirty="0"/>
              <a:t> </a:t>
            </a:r>
            <a:r>
              <a:rPr lang="ru-RU" sz="1400" dirty="0" err="1"/>
              <a:t>показують</a:t>
            </a:r>
            <a:r>
              <a:rPr lang="ru-RU" sz="1400" dirty="0"/>
              <a:t> у</a:t>
            </a:r>
          </a:p>
          <a:p>
            <a:pPr>
              <a:buNone/>
            </a:pPr>
            <a:r>
              <a:rPr lang="ru-RU" sz="1400" dirty="0" err="1"/>
              <a:t>соборі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великим </a:t>
            </a:r>
            <a:r>
              <a:rPr lang="ru-RU" sz="1400" dirty="0" err="1"/>
              <a:t>церковним</a:t>
            </a:r>
            <a:r>
              <a:rPr lang="ru-RU" sz="1400" dirty="0"/>
              <a:t> </a:t>
            </a:r>
            <a:r>
              <a:rPr lang="ru-RU" sz="1400" dirty="0" err="1"/>
              <a:t>святам</a:t>
            </a:r>
            <a:r>
              <a:rPr lang="ru-RU" sz="1400" dirty="0"/>
              <a:t>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d155ef-8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429786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59735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b="1" dirty="0" err="1"/>
              <a:t>Севільский</a:t>
            </a:r>
            <a:r>
              <a:rPr lang="ru-RU" sz="1400" b="1" dirty="0"/>
              <a:t> собор, </a:t>
            </a:r>
            <a:r>
              <a:rPr lang="ru-RU" sz="1400" b="1" dirty="0" err="1"/>
              <a:t>Севілья</a:t>
            </a:r>
            <a:r>
              <a:rPr lang="ru-RU" sz="1400" b="1" dirty="0"/>
              <a:t>, </a:t>
            </a:r>
            <a:r>
              <a:rPr lang="ru-RU" sz="1400" b="1" dirty="0" err="1"/>
              <a:t>Іспанія</a:t>
            </a:r>
            <a:endParaRPr lang="ru-RU" sz="1400" b="1" dirty="0"/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кафедральний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Севільї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красою, як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Нотр-Дам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веж над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вікном-трояндою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вибудували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мечеті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залишивши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спорудженні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дзвіницю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Хиральда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перебудували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мінарету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собор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сходити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інтер'єру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полотна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Веласкеса та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Гойї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прикрашають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капели.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Зверніть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хрест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вівтарі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за легендою,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відлитий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золота,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привезеного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Колумбом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Америки.</a:t>
            </a: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/>
              <a:t>Кельнский собор, Кельн, </a:t>
            </a:r>
            <a:r>
              <a:rPr lang="ru-RU" sz="1400" b="1" dirty="0" err="1"/>
              <a:t>Німеччина</a:t>
            </a:r>
            <a:endParaRPr lang="ru-RU" sz="1400" b="1" dirty="0"/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Кельн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славиться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кафедральний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собором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(у 1880-х)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найвищою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будівлею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Зараз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рекорд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давно побитий,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статус одного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найкрасивіших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храм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вкладений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амбітний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задум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​​Кельн в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XIII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найвпливовішим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німецьких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земель,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вирішено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повинно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перевершує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кафедральний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починав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будуватися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Мілані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купили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мощі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волхвів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хліва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Ісуса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головною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цінністю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водилося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усіма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соборами,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розтягнулося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стояв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довгобудом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Коли ж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закінчили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вокзал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підібрався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собору так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того,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пам'ятку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Кельна, далеко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ходити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192b8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936438" cy="2952328"/>
          </a:xfrm>
        </p:spPr>
      </p:pic>
      <p:pic>
        <p:nvPicPr>
          <p:cNvPr id="5" name="Рисунок 4" descr="7bd8859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17565"/>
            <a:ext cx="4441676" cy="3264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192688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стиль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основному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монументальних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церкви,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монастирі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стиль походить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романського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стилю,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формах арок,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склепінь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архітектурно-конструктивних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Готичний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архітектурний</a:t>
            </a:r>
            <a:r>
              <a:rPr lang="ru-RU" sz="1400" dirty="0">
                <a:solidFill>
                  <a:schemeClr val="bg1"/>
                </a:solidFill>
              </a:rPr>
              <a:t> стиль </a:t>
            </a:r>
            <a:r>
              <a:rPr lang="ru-RU" sz="1400" dirty="0" err="1">
                <a:solidFill>
                  <a:schemeClr val="bg1"/>
                </a:solidFill>
              </a:rPr>
              <a:t>передбачає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гострі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форми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конкретніше</a:t>
            </a:r>
            <a:r>
              <a:rPr lang="ru-RU" sz="1400" dirty="0">
                <a:solidFill>
                  <a:schemeClr val="bg1"/>
                </a:solidFill>
              </a:rPr>
              <a:t> – арки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загостреним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верхом, </a:t>
            </a:r>
            <a:r>
              <a:rPr lang="ru-RU" sz="1400" dirty="0" err="1">
                <a:solidFill>
                  <a:schemeClr val="bg1"/>
                </a:solidFill>
              </a:rPr>
              <a:t>вузькі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високі</a:t>
            </a:r>
            <a:r>
              <a:rPr lang="ru-RU" sz="1400" dirty="0">
                <a:solidFill>
                  <a:schemeClr val="bg1"/>
                </a:solidFill>
              </a:rPr>
              <a:t> колони, </a:t>
            </a:r>
            <a:r>
              <a:rPr lang="ru-RU" sz="1400" dirty="0" err="1">
                <a:solidFill>
                  <a:schemeClr val="bg1"/>
                </a:solidFill>
              </a:rPr>
              <a:t>вузькі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високі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башти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загостреними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конструкціями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дахів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вітражні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вікна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стрілчастої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різновиди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кольоровими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візерунками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Крім</a:t>
            </a:r>
            <a:r>
              <a:rPr lang="ru-RU" sz="1400" dirty="0">
                <a:solidFill>
                  <a:schemeClr val="bg1"/>
                </a:solidFill>
              </a:rPr>
              <a:t> того, </a:t>
            </a:r>
            <a:r>
              <a:rPr lang="ru-RU" sz="1400" dirty="0" err="1">
                <a:solidFill>
                  <a:schemeClr val="bg1"/>
                </a:solidFill>
              </a:rPr>
              <a:t>всі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архітектурні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елементи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будівлі</a:t>
            </a:r>
            <a:r>
              <a:rPr lang="ru-RU" sz="1400" dirty="0">
                <a:solidFill>
                  <a:schemeClr val="bg1"/>
                </a:solidFill>
              </a:rPr>
              <a:t> густо </a:t>
            </a:r>
            <a:r>
              <a:rPr lang="ru-RU" sz="1400" dirty="0" err="1">
                <a:solidFill>
                  <a:schemeClr val="bg1"/>
                </a:solidFill>
              </a:rPr>
              <a:t>прикрашені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різьбленими</a:t>
            </a:r>
            <a:r>
              <a:rPr lang="ru-RU" sz="1400" dirty="0">
                <a:solidFill>
                  <a:schemeClr val="bg1"/>
                </a:solidFill>
              </a:rPr>
              <a:t> деталями, як вимперги, </a:t>
            </a:r>
            <a:r>
              <a:rPr lang="ru-RU" sz="1400" dirty="0" err="1">
                <a:solidFill>
                  <a:schemeClr val="bg1"/>
                </a:solidFill>
              </a:rPr>
              <a:t>тимпани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архівольт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нанесені</a:t>
            </a:r>
            <a:r>
              <a:rPr lang="ru-RU" sz="1400" dirty="0">
                <a:solidFill>
                  <a:schemeClr val="bg1"/>
                </a:solidFill>
              </a:rPr>
              <a:t> таким чином, </a:t>
            </a:r>
            <a:r>
              <a:rPr lang="ru-RU" sz="1400" dirty="0" err="1">
                <a:solidFill>
                  <a:schemeClr val="bg1"/>
                </a:solidFill>
              </a:rPr>
              <a:t>щоб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ще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більше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підкреслити</a:t>
            </a:r>
            <a:r>
              <a:rPr lang="ru-RU" sz="1400" dirty="0">
                <a:solidFill>
                  <a:schemeClr val="bg1"/>
                </a:solidFill>
              </a:rPr>
              <a:t> вертикаль.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Готичний</a:t>
            </a:r>
            <a:r>
              <a:rPr lang="ru-RU" sz="1400" dirty="0">
                <a:solidFill>
                  <a:schemeClr val="bg1"/>
                </a:solidFill>
              </a:rPr>
              <a:t> стиль </a:t>
            </a:r>
            <a:r>
              <a:rPr lang="ru-RU" sz="1400" dirty="0" err="1">
                <a:solidFill>
                  <a:schemeClr val="bg1"/>
                </a:solidFill>
              </a:rPr>
              <a:t>архітектури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відмінний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романського</a:t>
            </a:r>
            <a:r>
              <a:rPr lang="ru-RU" sz="1400" dirty="0">
                <a:solidFill>
                  <a:schemeClr val="bg1"/>
                </a:solidFill>
              </a:rPr>
              <a:t> формою </a:t>
            </a:r>
            <a:r>
              <a:rPr lang="ru-RU" sz="1400" dirty="0" err="1">
                <a:solidFill>
                  <a:schemeClr val="bg1"/>
                </a:solidFill>
              </a:rPr>
              <a:t>склепінь</a:t>
            </a:r>
            <a:r>
              <a:rPr lang="ru-RU" sz="1400" dirty="0">
                <a:solidFill>
                  <a:schemeClr val="bg1"/>
                </a:solidFill>
              </a:rPr>
              <a:t>. В </a:t>
            </a:r>
            <a:r>
              <a:rPr lang="ru-RU" sz="1400" dirty="0" err="1">
                <a:solidFill>
                  <a:schemeClr val="bg1"/>
                </a:solidFill>
              </a:rPr>
              <a:t>романському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стилі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циліндричні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зводи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спираються</a:t>
            </a:r>
            <a:r>
              <a:rPr lang="ru-RU" sz="1400" dirty="0">
                <a:solidFill>
                  <a:schemeClr val="bg1"/>
                </a:solidFill>
              </a:rPr>
              <a:t> на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масивні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стіни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дуже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ускладнювало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будівництво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та </a:t>
            </a:r>
            <a:r>
              <a:rPr lang="ru-RU" sz="1400" dirty="0" err="1">
                <a:solidFill>
                  <a:schemeClr val="bg1"/>
                </a:solidFill>
              </a:rPr>
              <a:t>сприяло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зменшенню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всього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об’єму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будівлі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Стиль готика в </a:t>
            </a:r>
            <a:r>
              <a:rPr lang="ru-RU" sz="1400" dirty="0" err="1">
                <a:solidFill>
                  <a:schemeClr val="bg1"/>
                </a:solidFill>
              </a:rPr>
              <a:t>архітектурі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характеризується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хрестовим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склепінням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системами колон,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аркбутанів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контрфорсів</a:t>
            </a:r>
            <a:r>
              <a:rPr lang="ru-RU" sz="1400" dirty="0">
                <a:solidFill>
                  <a:schemeClr val="bg1"/>
                </a:solidFill>
              </a:rPr>
              <a:t>, таким чином, </a:t>
            </a:r>
            <a:r>
              <a:rPr lang="ru-RU" sz="1400" dirty="0" err="1">
                <a:solidFill>
                  <a:schemeClr val="bg1"/>
                </a:solidFill>
              </a:rPr>
              <a:t>будівлі</a:t>
            </a:r>
            <a:r>
              <a:rPr lang="ru-RU" sz="1400" dirty="0">
                <a:solidFill>
                  <a:schemeClr val="bg1"/>
                </a:solidFill>
              </a:rPr>
              <a:t> 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готичному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стилі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набували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величезний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фантастичний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ажурний</a:t>
            </a:r>
            <a:r>
              <a:rPr lang="ru-RU" sz="1400" dirty="0">
                <a:solidFill>
                  <a:schemeClr val="bg1"/>
                </a:solidFill>
              </a:rPr>
              <a:t> вид.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 Суть </a:t>
            </a:r>
            <a:r>
              <a:rPr lang="ru-RU" sz="1400" dirty="0" err="1">
                <a:solidFill>
                  <a:schemeClr val="bg1"/>
                </a:solidFill>
              </a:rPr>
              <a:t>роботи</a:t>
            </a:r>
            <a:r>
              <a:rPr lang="ru-RU" sz="1400" dirty="0">
                <a:solidFill>
                  <a:schemeClr val="bg1"/>
                </a:solidFill>
              </a:rPr>
              <a:t> арок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нервюров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полягає</a:t>
            </a:r>
            <a:r>
              <a:rPr lang="ru-RU" sz="1400" dirty="0">
                <a:solidFill>
                  <a:schemeClr val="bg1"/>
                </a:solidFill>
              </a:rPr>
              <a:t> в тому,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вони </a:t>
            </a:r>
            <a:r>
              <a:rPr lang="ru-RU" sz="1400" dirty="0" err="1">
                <a:solidFill>
                  <a:schemeClr val="bg1"/>
                </a:solidFill>
              </a:rPr>
              <a:t>сприймають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навантаження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хрестового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зводу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передають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її</a:t>
            </a:r>
            <a:r>
              <a:rPr lang="ru-RU" sz="1400" dirty="0">
                <a:solidFill>
                  <a:schemeClr val="bg1"/>
                </a:solidFill>
              </a:rPr>
              <a:t> колон, а </a:t>
            </a:r>
            <a:r>
              <a:rPr lang="ru-RU" sz="1400" dirty="0" err="1">
                <a:solidFill>
                  <a:schemeClr val="bg1"/>
                </a:solidFill>
              </a:rPr>
              <a:t>розпір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вбік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беруть</a:t>
            </a:r>
            <a:r>
              <a:rPr lang="ru-RU" sz="1400" dirty="0">
                <a:solidFill>
                  <a:schemeClr val="bg1"/>
                </a:solidFill>
              </a:rPr>
              <a:t> на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себе аркбутаны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контрфорси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Крім</a:t>
            </a:r>
            <a:r>
              <a:rPr lang="ru-RU" sz="1400" dirty="0">
                <a:solidFill>
                  <a:schemeClr val="bg1"/>
                </a:solidFill>
              </a:rPr>
              <a:t> того,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Стрілчасті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форми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склепінь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застосовуються</a:t>
            </a:r>
            <a:r>
              <a:rPr lang="ru-RU" sz="1400" dirty="0">
                <a:solidFill>
                  <a:schemeClr val="bg1"/>
                </a:solidFill>
              </a:rPr>
              <a:t> 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готичному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стилі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дозволяють</a:t>
            </a:r>
            <a:r>
              <a:rPr lang="ru-RU" sz="1400" dirty="0">
                <a:solidFill>
                  <a:schemeClr val="bg1"/>
                </a:solidFill>
              </a:rPr>
              <a:t> по максимуму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перенести всю вагу </a:t>
            </a:r>
            <a:r>
              <a:rPr lang="ru-RU" sz="1400" dirty="0" err="1">
                <a:solidFill>
                  <a:schemeClr val="bg1"/>
                </a:solidFill>
              </a:rPr>
              <a:t>конструкції</a:t>
            </a:r>
            <a:r>
              <a:rPr lang="ru-RU" sz="1400" dirty="0">
                <a:solidFill>
                  <a:schemeClr val="bg1"/>
                </a:solidFill>
              </a:rPr>
              <a:t> на опори.</a:t>
            </a:r>
          </a:p>
          <a:p>
            <a:pPr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idi_Gotik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444974" cy="2296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20680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onstruktsiya_Got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916324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348880"/>
            <a:ext cx="3654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дозволила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зменшити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як 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утонения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арок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готика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супроводжувалася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безліччю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вікон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вітражами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віконні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наличники стали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декоративними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відмінно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збереглися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 як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среденевековья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пізнього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Сент-Шапель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(Париж),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всеизвестный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Богоматері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Монастиря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Сен-Дені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Палац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дощів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Венеція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Собор Святого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Чехія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Рисунок 6" descr="Raspredelenie_nagruz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9"/>
            <a:ext cx="2940918" cy="19606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4320480" cy="6192688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1400" b="1" dirty="0" err="1"/>
              <a:t>Абатство</a:t>
            </a:r>
            <a:r>
              <a:rPr lang="ru-RU" sz="1400" b="1" dirty="0"/>
              <a:t> </a:t>
            </a:r>
            <a:r>
              <a:rPr lang="ru-RU" sz="1400" b="1" dirty="0" err="1"/>
              <a:t>Сен-Дені</a:t>
            </a:r>
            <a:r>
              <a:rPr lang="ru-RU" sz="1400" b="1" dirty="0"/>
              <a:t>, Париж, </a:t>
            </a:r>
            <a:r>
              <a:rPr lang="ru-RU" sz="1400" b="1" dirty="0" err="1"/>
              <a:t>Франція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Старіше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Нотр-Дам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абатство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околиці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Парижа колись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монастирем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пішла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там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існувала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н.е., а перша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готичному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з'явилося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церкви в 1100-х роках.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абатства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сотні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надгробків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королівської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династії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Меровінгів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закінчуючи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Марією-Антуанеттою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спогляданням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надгробків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годин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робилися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натуралістично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деталізовано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8640"/>
            <a:ext cx="43022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Вестмінстерське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абатство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вежами,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вікном-трояндою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стрілчастими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склепіннями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скульптур.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класичну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1245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закінчили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1745.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Абатство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Парламентській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святого Петра) служило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служить для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коронацій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монархів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часом стало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усипальницею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абатства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некрополь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Куточку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поховані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Чарльз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Діккенс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Чосер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доктор Джонсон,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меморіальні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десятків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знаменитих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Шеллі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Кітса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Блейка, Т.С.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Еліота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плутати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надгробними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Фотографувати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Куточку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жаль,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абатства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поховані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монархи, 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Чарльз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Дарвін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Ісаак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Ньютон.</a:t>
            </a:r>
          </a:p>
          <a:p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Уінчестерський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собор,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Уінчестер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Великобританія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046af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4310683" cy="3168352"/>
          </a:xfrm>
          <a:prstGeom prst="rect">
            <a:avLst/>
          </a:prstGeom>
        </p:spPr>
      </p:pic>
      <p:pic>
        <p:nvPicPr>
          <p:cNvPr id="5" name="Рисунок 4" descr="d1624ec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44008" y="3558254"/>
            <a:ext cx="4176464" cy="3069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Уінчестерський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собор,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Уінчестер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Великобританія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Уінчестерський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графстві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Гемпшир - один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найстаріших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неф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всієї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значущим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Вестмінстерське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абатство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коронували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Річарда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Левове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зверніть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могилу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Джейн Остен,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вказано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письменницею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опубліковані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незрозуміло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ікони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задній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собору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малював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російська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іконописець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Федоров)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неф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знімали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"Коду да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Вінчі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/>
          </a:p>
          <a:p>
            <a:pPr>
              <a:buNone/>
            </a:pPr>
            <a:endParaRPr lang="ru-RU" sz="1400" b="1" dirty="0"/>
          </a:p>
          <a:p>
            <a:pPr>
              <a:buNone/>
            </a:pPr>
            <a:endParaRPr lang="ru-RU" sz="1400" b="1" dirty="0"/>
          </a:p>
          <a:p>
            <a:pPr>
              <a:buNone/>
            </a:pPr>
            <a:r>
              <a:rPr lang="ru-RU" sz="1400" b="1" dirty="0"/>
              <a:t>Собор Святого Патрика, Нью-Йорк, США</a:t>
            </a:r>
            <a:endParaRPr lang="ru-RU" sz="1400" dirty="0"/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Шпилі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Собору Святого Патрика колись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височіли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П'ятою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Медісон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авеню,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боків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забудований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висотками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статус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неоготичного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собору в США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здається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маленьким,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блок.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вдалий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різьбленого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фасаду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рідкісної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неодмінно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влізе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кадр статуя Атланта.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Кращий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фотографувати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оглядового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даху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Рокфеллер-центру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дорогу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собору.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1878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яке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призначалося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кладовище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домінував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над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всією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Манхеттена,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надто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щільно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заселеною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той час.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вміщаються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 - для Нью-Йорка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грандіозна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резиденції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нью-йоркського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архієпископа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Зверніть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вівтар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виготовили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Tiffany &amp; Co.</a:t>
            </a:r>
          </a:p>
          <a:p>
            <a:pPr>
              <a:buNone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00a90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104456" cy="3078342"/>
          </a:xfrm>
          <a:prstGeom prst="rect">
            <a:avLst/>
          </a:prstGeom>
        </p:spPr>
      </p:pic>
      <p:pic>
        <p:nvPicPr>
          <p:cNvPr id="5" name="Рисунок 4" descr="c606596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225652" cy="31058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19268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b="1" dirty="0" err="1"/>
              <a:t>Сент-Шапель</a:t>
            </a:r>
            <a:r>
              <a:rPr lang="ru-RU" sz="1400" b="1" dirty="0"/>
              <a:t>, Париж, </a:t>
            </a:r>
            <a:r>
              <a:rPr lang="ru-RU" sz="1400" b="1" dirty="0" err="1"/>
              <a:t>Франція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Сент-Есташ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Сен-Дені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Сент-Шапель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затьмарює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слава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богоматері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своя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відмінні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Сент-Шапель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один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найкрасивіших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абсолютно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король Людовик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розмістити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реліквії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терновий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вінець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уламки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хреста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цвяхів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прибитий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Ісус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Христос.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реліквії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король купив у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Венеціанської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наказав нести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Парижа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пішки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прізвисько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Святого,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все-таки не сам). Для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реліквій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масштабу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вибудувати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сховище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ним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придворна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Сент-Шапель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побудували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рекордно короткий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за 6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прикрашені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розписом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шпалери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повторюваним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золотим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візерунком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синього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другому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прикрашені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вітражами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95197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212713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2068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Собор св.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Прага,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Чехія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Празький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Св.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один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упізнаваних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найграндіозніший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перервами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дотягли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аж до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1929 року. Першим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обраний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готики,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німець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чех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котрі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додали до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задуму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будучи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недобудованим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собор Св.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впливав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готичні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Св. Стефана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спроектований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празький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почорнілі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шпилі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собору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Градчанському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пагорбі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видно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здалеку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них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підходиш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важче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розгледіти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будинки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підібралися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собору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впритул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треба,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задерши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голову.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Обійдіть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пропустити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мозаїку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Страшний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суд"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годинник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над входом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b="1" dirty="0" err="1"/>
              <a:t>Реймський</a:t>
            </a:r>
            <a:r>
              <a:rPr lang="ru-RU" sz="1400" b="1" dirty="0"/>
              <a:t> собор, Реймс, </a:t>
            </a:r>
            <a:r>
              <a:rPr lang="ru-RU" sz="1400" b="1" dirty="0" err="1"/>
              <a:t>Франція</a:t>
            </a:r>
            <a:endParaRPr lang="ru-RU" sz="1400" dirty="0"/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кафедральному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Реймсі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писав роман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Гюго, тому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Богоматері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коронувалися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монархи.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схожі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реймского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тонші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 почали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13-му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старого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галльського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храму.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вінчалася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королем дочка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київського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князя Ярослава Анна, яка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висловилася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добре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мовляв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потворна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занесений до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ЮНЕСКО.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1469</Words>
  <Application>Microsoft Office PowerPoint</Application>
  <PresentationFormat>Экран (4:3)</PresentationFormat>
  <Paragraphs>243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Архітектурні пам’ятки готичного стилю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Архітектурні пам’ятки готичного стилю</dc:title>
  <dc:creator>User</dc:creator>
  <cp:lastModifiedBy>katr2002murmur@gmail.com</cp:lastModifiedBy>
  <cp:revision>12</cp:revision>
  <dcterms:created xsi:type="dcterms:W3CDTF">2020-04-12T12:44:53Z</dcterms:created>
  <dcterms:modified xsi:type="dcterms:W3CDTF">2020-04-12T16:24:28Z</dcterms:modified>
</cp:coreProperties>
</file>