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630F58B-CC8B-45A9-B3A0-57A8508D6DA4}">
          <p14:sldIdLst>
            <p14:sldId id="270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80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32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90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21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28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00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15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4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7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05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90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4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1350" TargetMode="External"/><Relationship Id="rId3" Type="http://schemas.openxmlformats.org/officeDocument/2006/relationships/hyperlink" Target="https://uk.wikipedia.org/wiki/%D0%93%D1%80%D1%96%D1%85" TargetMode="External"/><Relationship Id="rId7" Type="http://schemas.openxmlformats.org/officeDocument/2006/relationships/hyperlink" Target="https://uk.wikipedia.org/wiki/1348" TargetMode="External"/><Relationship Id="rId2" Type="http://schemas.openxmlformats.org/officeDocument/2006/relationships/hyperlink" Target="https://uk.wikipedia.org/wiki/%D0%9F%D0%BE%D0%B3%D1%80%D0%BE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0%D0%BE%D0%BD%D0%B0" TargetMode="External"/><Relationship Id="rId5" Type="http://schemas.openxmlformats.org/officeDocument/2006/relationships/hyperlink" Target="https://uk.wikipedia.org/wiki/%D0%A6%D0%B2%D0%B8%D0%BD%D1%82%D0%B0%D1%80" TargetMode="External"/><Relationship Id="rId4" Type="http://schemas.openxmlformats.org/officeDocument/2006/relationships/hyperlink" Target="https://uk.wikipedia.org/wiki/%D0%AE%D0%B4%D0%B0%D1%97%D0%B7%D0%BC" TargetMode="External"/><Relationship Id="rId9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1%83%D0%B7%D0%B5%D0%B9_%D0%9A%D0%BB%D1%8E%D0%BD%D1%96" TargetMode="External"/><Relationship Id="rId2" Type="http://schemas.openxmlformats.org/officeDocument/2006/relationships/hyperlink" Target="https://uk.wikipedia.org/wiki/%D0%9A%D0%BB%D1%8E%D0%BD%D1%9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hyperlink" Target="https://uk.wikipedia.org/wiki/%D0%91%D1%96%D0%B1%D0%BB%D1%96%D0%BE%D1%82%D0%B5%D0%BA%D0%B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1%D0%B0%D0%B7%D0%B8%D0%BB%D1%96%D0%BA%D0%B0" TargetMode="External"/><Relationship Id="rId2" Type="http://schemas.openxmlformats.org/officeDocument/2006/relationships/hyperlink" Target="https://uk.wikipedia.org/wiki/108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hyperlink" Target="https://uk.wikipedia.org/w/index.php?title=%D0%91%D0%B0%D0%B7%D0%B8%D0%BB%D1%96%D0%BA%D0%B0_%D0%A1%D0%B2.%D0%9F%D0%B5%D1%82%D1%80%D0%B0&amp;action=edit&amp;redlink=1" TargetMode="External"/><Relationship Id="rId4" Type="http://schemas.openxmlformats.org/officeDocument/2006/relationships/hyperlink" Target="https://uk.wikipedia.org/wiki/%D0%A2%D1%80%D0%B0%D0%BD%D1%81%D0%B5%D0%BF%D1%82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86%D0%BD%D1%82%D0%B5%D1%80%D0%BD%D0%B0%D1%86%D1%96%D0%BE%D0%BD%D0%B0%D0%BB%D1%8C%D0%BD%D0%B0_%D0%B3%D0%BE%D1%82%D0%B8%D0%BA%D0%B0" TargetMode="External"/><Relationship Id="rId3" Type="http://schemas.openxmlformats.org/officeDocument/2006/relationships/hyperlink" Target="https://uk.wikipedia.org/wiki/%D0%A1%D0%B8%D1%86%D0%B8%D0%BB%D1%96%D1%8F" TargetMode="External"/><Relationship Id="rId7" Type="http://schemas.openxmlformats.org/officeDocument/2006/relationships/hyperlink" Target="https://uk.wikipedia.org/wiki/%D0%A7%D0%BE%D1%80%D0%BD%D0%B0_%D1%81%D0%BC%D0%B5%D1%80%D1%82%D1%8C" TargetMode="External"/><Relationship Id="rId2" Type="http://schemas.openxmlformats.org/officeDocument/2006/relationships/hyperlink" Target="https://uk.wikipedia.org/wiki/%D0%9F%D1%80%D0%B0%D0%B3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1%D0%B5%D0%BB%D1%8C%D0%B3%D1%96%D1%8F" TargetMode="External"/><Relationship Id="rId5" Type="http://schemas.openxmlformats.org/officeDocument/2006/relationships/hyperlink" Target="https://uk.wikipedia.org/wiki/%D0%A2%D0%BE%D1%81%D0%BA%D0%B0%D0%BD%D0%B0" TargetMode="External"/><Relationship Id="rId4" Type="http://schemas.openxmlformats.org/officeDocument/2006/relationships/hyperlink" Target="https://uk.wikipedia.org/wiki/%D0%90%D0%BF%D1%83%D0%BB%D1%96%D1%8F" TargetMode="External"/><Relationship Id="rId9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16_%D1%81%D1%82%D0%BE%D0%BB%D1%96%D1%82%D1%82%D1%8F" TargetMode="External"/><Relationship Id="rId7" Type="http://schemas.openxmlformats.org/officeDocument/2006/relationships/image" Target="../media/image15.jpg"/><Relationship Id="rId2" Type="http://schemas.openxmlformats.org/officeDocument/2006/relationships/hyperlink" Target="https://uk.wikipedia.org/wiki/12_%D1%81%D1%82%D0%BE%D0%BB%D1%96%D1%82%D1%82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C%D1%83%D0%B7%D0%B5%D0%B9_%D0%BC%D0%B8%D1%81%D1%82%D0%B5%D1%86%D1%82%D0%B2%D0%B0_%D0%9C%D0%B5%D1%82%D1%80%D0%BE%D0%BF%D0%BE%D0%BB%D1%96%D1%82%D0%B5%D0%BD" TargetMode="External"/><Relationship Id="rId5" Type="http://schemas.openxmlformats.org/officeDocument/2006/relationships/hyperlink" Target="https://uk.wikipedia.org/wiki/%D0%94%D0%B6%D0%BE%D0%BD_%D0%9A%D0%BE%D0%BD%D1%81%D1%82%D0%B5%D0%B1%D0%BB" TargetMode="External"/><Relationship Id="rId4" Type="http://schemas.openxmlformats.org/officeDocument/2006/relationships/hyperlink" Target="https://uk.wikipedia.org/wiki/%D0%9C%D0%BE%D0%BD%D0%B0%D1%81%D1%82%D0%B8%D1%80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0%D1%80%D0%B5%D0%BC" TargetMode="External"/><Relationship Id="rId2" Type="http://schemas.openxmlformats.org/officeDocument/2006/relationships/hyperlink" Target="https://uk.wikipedia.org/wiki/%D0%90%D1%80%D1%85%D1%96%D1%82%D0%B5%D0%BA%D1%82%D0%BE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1386" TargetMode="External"/><Relationship Id="rId2" Type="http://schemas.openxmlformats.org/officeDocument/2006/relationships/hyperlink" Target="https://uk.wikipedia.org/wiki/%D0%92%D0%BE%D0%BB%D0%BE%D0%B4%D0%B8%D1%81%D0%BB%D0%B0%D0%B2_II_%D0%AF%D0%B3%D0%B0%D0%B9%D0%BB%D0%B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hyperlink" Target="https://uk.wikipedia.org/wiki/143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hyperlink" Target="https://uk.wikipedia.org/wiki/%D0%9D%D0%B5%D1%80%D0%B2%D1%8E%D1%80%D0%B0_(%D0%B0%D1%80%D1%85%D1%96%D1%82%D0%B5%D0%BA%D1%82%D1%83%D1%80%D0%B0)" TargetMode="External"/><Relationship Id="rId7" Type="http://schemas.openxmlformats.org/officeDocument/2006/relationships/hyperlink" Target="https://uk.wikipedia.org/wiki/%D0%9F%D0%B5%D1%82%D1%80%D0%BE_%D0%A8%D1%82%D0%B5%D1%85%D0%B5%D1%80" TargetMode="External"/><Relationship Id="rId2" Type="http://schemas.openxmlformats.org/officeDocument/2006/relationships/hyperlink" Target="https://uk.wikipedia.org/wiki/%D0%90%D1%80%D1%85%D1%96%D0%BA%D0%B0%D1%84%D0%B5%D0%B4%D1%80%D0%B0%D0%BB%D1%8C%D0%BD%D0%B0_%D0%B1%D0%B0%D0%B7%D0%B8%D0%BB%D1%96%D0%BA%D0%B0_%D0%A3%D1%81%D0%BF%D1%96%D0%BD%D0%BD%D1%8F_%D0%9F%D1%80%D0%B5%D1%81%D0%B2%D1%8F%D1%82%D0%BE%D1%97_%D0%94%D1%96%D0%B2%D0%B8_%D0%9C%D0%B0%D1%80%D1%96%D1%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D%D1%96%D1%87%D0%BA%D0%BE_%D0%B7_%D0%A2%D1%80%D0%BE%D0%BF%D0%BF%D0%B0%D1%83" TargetMode="External"/><Relationship Id="rId5" Type="http://schemas.openxmlformats.org/officeDocument/2006/relationships/hyperlink" Target="https://uk.wikipedia.org/wiki/1361" TargetMode="External"/><Relationship Id="rId4" Type="http://schemas.openxmlformats.org/officeDocument/2006/relationships/hyperlink" Target="https://uk.wikipedia.org/wiki/%D0%A4%D1%80%D0%B5%D1%81%D0%BA%D0%B0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A%D0%BB%D1%8F%D1%88%D1%82%D0%BE%D1%80" TargetMode="External"/><Relationship Id="rId13" Type="http://schemas.openxmlformats.org/officeDocument/2006/relationships/hyperlink" Target="https://uk.wikipedia.org/wiki/1640" TargetMode="External"/><Relationship Id="rId18" Type="http://schemas.openxmlformats.org/officeDocument/2006/relationships/hyperlink" Target="https://uk.wikipedia.org/wiki/XVII" TargetMode="External"/><Relationship Id="rId3" Type="http://schemas.openxmlformats.org/officeDocument/2006/relationships/hyperlink" Target="https://uk.wikipedia.org/wiki/%D0%A7%D0%B5%D1%80%D0%BD%D1%96%D0%B3%D1%96%D0%B2" TargetMode="External"/><Relationship Id="rId21" Type="http://schemas.openxmlformats.org/officeDocument/2006/relationships/hyperlink" Target="https://uk.wikipedia.org/wiki/%D0%A1%D0%BE%D1%84%D1%96%D0%B9%D1%81%D1%8C%D0%BA%D0%B8%D0%B9_%D1%81%D0%BE%D0%B1%D0%BE%D1%80_(%D0%9A%D0%B8%D1%97%D0%B2)" TargetMode="External"/><Relationship Id="rId7" Type="http://schemas.openxmlformats.org/officeDocument/2006/relationships/hyperlink" Target="https://uk.wikipedia.org/wiki/XVI" TargetMode="External"/><Relationship Id="rId12" Type="http://schemas.openxmlformats.org/officeDocument/2006/relationships/hyperlink" Target="https://uk.wikipedia.org/wiki/1610" TargetMode="External"/><Relationship Id="rId17" Type="http://schemas.openxmlformats.org/officeDocument/2006/relationships/hyperlink" Target="https://uk.wikipedia.org/wiki/%D0%9C%D0%BE%D1%81%D0%BA%D0%BE%D0%B2%D1%81%D1%8C%D0%BA%D0%B5_%D0%BA%D0%BD%D1%8F%D0%B7%D1%96%D0%B2%D1%81%D1%82%D0%B2%D0%BE" TargetMode="External"/><Relationship Id="rId2" Type="http://schemas.openxmlformats.org/officeDocument/2006/relationships/hyperlink" Target="https://uk.wikipedia.org/wiki/%D0%9A%D0%B8%D1%97%D0%B2" TargetMode="External"/><Relationship Id="rId16" Type="http://schemas.openxmlformats.org/officeDocument/2006/relationships/hyperlink" Target="https://uk.wikipedia.org/wiki/1650" TargetMode="External"/><Relationship Id="rId20" Type="http://schemas.openxmlformats.org/officeDocument/2006/relationships/hyperlink" Target="https://uk.wikipedia.org/wiki/%D0%92%D0%B0%D1%80%D0%BB%D0%B0%D0%B0%D0%BC_(%D0%AF%D1%81%D0%B8%D0%BD%D1%81%D1%8C%D0%BA%D0%B8%D0%B9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E%D0%B4%D1%96%D0%BB" TargetMode="External"/><Relationship Id="rId11" Type="http://schemas.openxmlformats.org/officeDocument/2006/relationships/hyperlink" Target="https://uk.wikipedia.org/wiki/%D0%92%D0%B8%D1%88%D0%B3%D0%BE%D1%80%D0%BE%D0%B4" TargetMode="External"/><Relationship Id="rId24" Type="http://schemas.openxmlformats.org/officeDocument/2006/relationships/image" Target="../media/image20.jpg"/><Relationship Id="rId5" Type="http://schemas.openxmlformats.org/officeDocument/2006/relationships/hyperlink" Target="https://uk.wikipedia.org/wiki/%D0%94%D0%BE%D0%BC%D1%96%D0%BD%D1%96%D0%BA%D0%B0%D0%BD%D1%86%D1%96_(%D0%BE%D1%80%D0%B4%D0%B5%D0%BD)" TargetMode="External"/><Relationship Id="rId15" Type="http://schemas.openxmlformats.org/officeDocument/2006/relationships/hyperlink" Target="https://uk.wikipedia.org/wiki/1648" TargetMode="External"/><Relationship Id="rId23" Type="http://schemas.openxmlformats.org/officeDocument/2006/relationships/hyperlink" Target="https://uk.wikipedia.org/wiki/1811" TargetMode="External"/><Relationship Id="rId10" Type="http://schemas.openxmlformats.org/officeDocument/2006/relationships/hyperlink" Target="https://uk.wikipedia.org/wiki/%D0%84%D0%BF%D0%B8%D1%81%D0%BA%D0%BE%D0%BF" TargetMode="External"/><Relationship Id="rId19" Type="http://schemas.openxmlformats.org/officeDocument/2006/relationships/hyperlink" Target="https://uk.wikipedia.org/wiki/1691" TargetMode="External"/><Relationship Id="rId4" Type="http://schemas.openxmlformats.org/officeDocument/2006/relationships/hyperlink" Target="https://uk.wikipedia.org/wiki/%D0%9F%D0%B5%D1%82%D1%80%D0%BE%D0%BF%D0%B0%D0%B2%D0%BB%D1%96%D0%B2%D1%81%D1%8C%D0%BA%D0%B0_%D1%86%D0%B5%D1%80%D0%BA%D0%B2%D0%B0_(%D0%9F%D0%BE%D0%B4%D1%96%D0%BB)" TargetMode="External"/><Relationship Id="rId9" Type="http://schemas.openxmlformats.org/officeDocument/2006/relationships/hyperlink" Target="https://uk.wikipedia.org/wiki/1600" TargetMode="External"/><Relationship Id="rId14" Type="http://schemas.openxmlformats.org/officeDocument/2006/relationships/hyperlink" Target="https://uk.wikipedia.org/wiki/%D0%9F%D0%BE%D0%BB%D1%8C%D1%89%D0%B0" TargetMode="External"/><Relationship Id="rId22" Type="http://schemas.openxmlformats.org/officeDocument/2006/relationships/hyperlink" Target="https://uk.wikipedia.org/wiki/1786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B%D1%8C%D0%B2%D1%96%D0%B2" TargetMode="External"/><Relationship Id="rId13" Type="http://schemas.openxmlformats.org/officeDocument/2006/relationships/hyperlink" Target="https://uk.wikipedia.org/wiki/%D0%A1%D0%BA%D0%B0%D0%BB%D0%B0-%D0%9F%D0%BE%D0%B4%D1%96%D0%BB%D1%8C%D1%81%D1%8C%D0%BA%D0%B0" TargetMode="External"/><Relationship Id="rId3" Type="http://schemas.openxmlformats.org/officeDocument/2006/relationships/hyperlink" Target="https://uk.wikipedia.org/w/index.php?title=%D0%9F%D0%B0%D0%BB%D0%B0%D1%86_%D0%94%D0%B0%D1%85%D0%BE%D0%B2%D1%81%D1%8C%D0%BA%D0%B8%D1%85&amp;action=edit&amp;redlink=1" TargetMode="External"/><Relationship Id="rId7" Type="http://schemas.openxmlformats.org/officeDocument/2006/relationships/hyperlink" Target="https://uk.wikipedia.org/wiki/%D0%9E%D0%B4%D0%B5%D1%81%D1%8C%D0%BA%D0%B0_%D0%BA%D1%96%D1%80%D1%85%D0%B0" TargetMode="External"/><Relationship Id="rId12" Type="http://schemas.openxmlformats.org/officeDocument/2006/relationships/hyperlink" Target="https://uk.wikipedia.org/wiki/%D0%A7%D0%B5%D1%80%D0%BD%D1%96%D0%B2%D1%86%D1%96" TargetMode="External"/><Relationship Id="rId2" Type="http://schemas.openxmlformats.org/officeDocument/2006/relationships/hyperlink" Target="https://uk.wikipedia.org/wiki/%D0%9D%D0%B5%D0%BE%D0%B3%D0%BE%D1%82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6%D0%B5%D1%80%D0%BA%D0%B2%D0%B0_%D1%81%D0%B2%D1%8F%D1%82%D0%BE%D0%B3%D0%BE_%D0%9C%D0%B8%D0%BA%D0%BE%D0%BB%D0%B0%D1%8F_(%D0%9A%D0%B8%D1%97%D0%B2)" TargetMode="External"/><Relationship Id="rId11" Type="http://schemas.openxmlformats.org/officeDocument/2006/relationships/hyperlink" Target="https://uk.wikipedia.org/wiki/%D0%9E%D0%B4%D0%B5%D1%81%D0%B0" TargetMode="External"/><Relationship Id="rId5" Type="http://schemas.openxmlformats.org/officeDocument/2006/relationships/hyperlink" Target="https://uk.wikipedia.org/wiki/%D0%9F%D0%B0%D0%BB%D0%B0%D1%86_%D0%A2%D0%B5%D1%80%D0%B5%D1%89%D0%B5%D0%BD%D0%BA%D1%96%D0%B2_%D1%83_%D0%A7%D0%B5%D1%80%D0%B2%D0%BE%D0%BD%D0%BE%D0%BC%D1%83" TargetMode="External"/><Relationship Id="rId10" Type="http://schemas.openxmlformats.org/officeDocument/2006/relationships/hyperlink" Target="https://uk.wikipedia.org/wiki/%D0%A7%D0%BE%D1%80%D1%82%D0%BA%D1%96%D0%B2" TargetMode="External"/><Relationship Id="rId4" Type="http://schemas.openxmlformats.org/officeDocument/2006/relationships/hyperlink" Target="https://uk.wikipedia.org/wiki/%D0%92%D0%BE%D1%80%D0%BE%D0%BD%D1%86%D0%BE%D0%B2%D1%81%D1%8C%D0%BA%D0%B8%D0%B9_%D0%BF%D0%B0%D0%BB%D0%B0%D1%86_(%D0%90%D0%BB%D1%83%D0%BF%D0%BA%D0%B0)" TargetMode="External"/><Relationship Id="rId9" Type="http://schemas.openxmlformats.org/officeDocument/2006/relationships/hyperlink" Target="https://uk.wikipedia.org/wiki/%D0%A2%D0%B5%D1%80%D0%BD%D0%BE%D0%BF%D1%96%D0%BB%D1%8C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9%D0%BE%D0%B3%D0%B0%D0%BD_%D0%91%D0%B5%D1%80%D0%BD%D0%B3%D0%B0%D1%80%D0%B4_%D0%A4%D1%96%D1%88%D0%B5%D1%80_%D1%84%D0%BE%D0%BD_%D0%95%D1%80%D0%BB%D0%B0%D1%85" TargetMode="External"/><Relationship Id="rId3" Type="http://schemas.openxmlformats.org/officeDocument/2006/relationships/hyperlink" Target="https://uk.wikipedia.org/wiki/%D0%92%D1%96%D0%BD%D1%87%D0%B5%D0%BD%D1%86%D0%BE_%D0%A1%D0%BA%D0%B0%D0%BC%D0%BE%D1%86%D1%86%D1%96" TargetMode="External"/><Relationship Id="rId7" Type="http://schemas.openxmlformats.org/officeDocument/2006/relationships/hyperlink" Target="https://uk.wikipedia.org/wiki/%D0%91%D0%B0%D1%80%D0%BE%D0%BA%D0%BE" TargetMode="External"/><Relationship Id="rId2" Type="http://schemas.openxmlformats.org/officeDocument/2006/relationships/hyperlink" Target="https://uk.wikipedia.org/wiki/%D0%A4%D1%96%D0%BB%D1%96%D0%B1%D0%B5%D1%80_%D0%94%D0%B5%D0%BB%D0%BE%D1%80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C%D0%BE%D0%B4%D0%B0" TargetMode="External"/><Relationship Id="rId5" Type="http://schemas.openxmlformats.org/officeDocument/2006/relationships/hyperlink" Target="https://uk.wikipedia.org/wiki/%D0%A4%D1%80%D0%B0%D0%BD%D1%81%D1%83%D0%B0_%D0%91%D0%BB%D0%BE%D0%BD%D0%B4%D0%B5%D0%BB%D1%8C" TargetMode="External"/><Relationship Id="rId4" Type="http://schemas.openxmlformats.org/officeDocument/2006/relationships/hyperlink" Target="https://uk.wikipedia.org/wiki/%D0%93%D0%B2%D0%B0%D1%80%D1%96%D0%BD%D0%BE_%D0%93%D0%B2%D0%B0%D1%80%D1%96%D0%BD%D1%96" TargetMode="External"/><Relationship Id="rId9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5%D0%B6%D0%B5%D0%BD_%D0%92%D1%96%D0%BE%D0%BB%D0%BB%D0%B5-%D0%BB%D0%B5-%D0%94%D1%8E%D0%BA" TargetMode="External"/><Relationship Id="rId2" Type="http://schemas.openxmlformats.org/officeDocument/2006/relationships/hyperlink" Target="https://uk.wikipedia.org/wiki/%D0%A0%D0%BE%D0%BC%D0%B0%D0%BD%D1%82%D0%B8%D0%B7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s://uk.wikipedia.org/wiki/%D0%A1%D0%B5%D1%80%D0%B5%D0%B4%D0%BD%D1%8C%D0%BE%D0%B2%D1%96%D1%87%D1%87%D1%8F" TargetMode="External"/><Relationship Id="rId4" Type="http://schemas.openxmlformats.org/officeDocument/2006/relationships/hyperlink" Target="https://uk.wikipedia.org/wiki/%D0%9E%D0%B3%D0%B0%D1%81%D1%82%D0%B5%D1%81_%D0%9F%27%D1%8E%D0%B4%D0%B6%D0%B8%D0%B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s://uk.wikipedia.org/wiki/%D0%90%D0%BB%D1%8C%D0%B1%D0%BE%D0%BC" TargetMode="External"/><Relationship Id="rId7" Type="http://schemas.openxmlformats.org/officeDocument/2006/relationships/hyperlink" Target="https://uk.wikipedia.org/wiki/%D0%A0%D0%B5%D0%BD%D0%BD" TargetMode="External"/><Relationship Id="rId2" Type="http://schemas.openxmlformats.org/officeDocument/2006/relationships/hyperlink" Target="https://uk.wikipedia.org/wiki/19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1983" TargetMode="External"/><Relationship Id="rId5" Type="http://schemas.openxmlformats.org/officeDocument/2006/relationships/hyperlink" Target="https://uk.wikipedia.org/wiki/%D0%A9%D0%BE%D0%B4%D0%B5%D0%BD%D0%BD%D0%B8%D0%BA" TargetMode="External"/><Relationship Id="rId4" Type="http://schemas.openxmlformats.org/officeDocument/2006/relationships/hyperlink" Target="https://uk.wikipedia.org/wiki/%D0%92%D1%96%D0%BB%D0%BB%D0%B0%D1%80_%D0%B4%D0%B5_%D0%9E%D0%BD%D0%BD%D0%B5%D0%BA%D1%83%D1%8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E%D0%BD%D0%B0%D1%81%D1%82%D0%B8%D1%80" TargetMode="External"/><Relationship Id="rId2" Type="http://schemas.openxmlformats.org/officeDocument/2006/relationships/hyperlink" Target="https://uk.wikipedia.org/wiki/%D0%90%D1%80%D0%B0%D0%B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F%D0%BD_%D0%B2%D0%B0%D0%BD_%D0%95%D0%B9%D0%BA" TargetMode="External"/><Relationship Id="rId3" Type="http://schemas.openxmlformats.org/officeDocument/2006/relationships/hyperlink" Target="https://uk.wikipedia.org/wiki/%D0%A1%D0%B2%D0%B8%D0%BD%D0%B5%D1%86%D1%8C" TargetMode="External"/><Relationship Id="rId7" Type="http://schemas.openxmlformats.org/officeDocument/2006/relationships/hyperlink" Target="https://uk.wikipedia.org/wiki/%D0%A8%D0%B0%D0%BC%D0%BF%D0%B0%D0%BD%D1%8C" TargetMode="External"/><Relationship Id="rId2" Type="http://schemas.openxmlformats.org/officeDocument/2006/relationships/hyperlink" Target="https://uk.wikipedia.org/wiki/%D0%9B%D1%96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0%D1%80%D1%82%D1%83%D0%B0" TargetMode="External"/><Relationship Id="rId11" Type="http://schemas.openxmlformats.org/officeDocument/2006/relationships/image" Target="../media/image7.jpg"/><Relationship Id="rId5" Type="http://schemas.openxmlformats.org/officeDocument/2006/relationships/hyperlink" Target="https://uk.wikipedia.org/wiki/%D0%9F%D1%96%D0%BA%D0%B0%D1%80%D0%B4%D1%96%D1%8F" TargetMode="External"/><Relationship Id="rId10" Type="http://schemas.openxmlformats.org/officeDocument/2006/relationships/hyperlink" Target="https://uk.wikipedia.org/wiki/%D0%95%D0%BA%D1%81%D0%BF%D0%BE%D0%BD%D0%B0%D1%82" TargetMode="External"/><Relationship Id="rId4" Type="http://schemas.openxmlformats.org/officeDocument/2006/relationships/hyperlink" Target="https://uk.wikipedia.org/wiki/%D0%A2%D1%83%D1%80%D0%BD%D0%B5" TargetMode="External"/><Relationship Id="rId9" Type="http://schemas.openxmlformats.org/officeDocument/2006/relationships/hyperlink" Target="https://uk.wikipedia.org/wiki/%D0%9F%D1%96%D1%82%D0%B5%D1%80_%D0%91%D1%80%D0%B5%D0%B9%D0%B3%D0%B5%D0%BB%D1%8C_%D1%81%D1%82%D0%B0%D1%80%D1%88%D0%B8%D0%B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0%B0%D0%BD%D0%B4%D0%B5%D0%BC%D1%96%D1%8F" TargetMode="External"/><Relationship Id="rId2" Type="http://schemas.openxmlformats.org/officeDocument/2006/relationships/hyperlink" Target="https://uk.wikipedia.org/wiki/%D0%A7%D0%BE%D1%80%D0%BD%D0%B0_%D1%81%D0%BC%D0%B5%D1%80%D1%82%D1%8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https://uk.wikipedia.org/w/index.php?title=%D0%A7%D1%83%D0%BC%D0%B8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0%D0%B5%D0%B7%D0%B8%D0%B4%D0%B5%D0%BD%D1%86%D1%96%D1%8F" TargetMode="External"/><Relationship Id="rId3" Type="http://schemas.openxmlformats.org/officeDocument/2006/relationships/hyperlink" Target="https://uk.wikipedia.org/wiki/%D0%A6%D0%B5%D1%80%D0%BA%D0%B2%D0%B0" TargetMode="External"/><Relationship Id="rId7" Type="http://schemas.openxmlformats.org/officeDocument/2006/relationships/hyperlink" Target="https://uk.wikipedia.org/wiki/%D0%90%D0%B2%D1%96%D0%BD%D1%8C%D0%B9%D0%BE%D0%BD" TargetMode="External"/><Relationship Id="rId2" Type="http://schemas.openxmlformats.org/officeDocument/2006/relationships/hyperlink" Target="https://uk.wikipedia.org/wiki/%D0%A5%D0%B0%D0%BE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/index.php?title=%D0%93%D1%96_%D0%B4%D0%B5_%D0%A8%D0%BE%D0%BB%D1%96%D0%B0%D0%BA&amp;action=edit&amp;redlink=1" TargetMode="External"/><Relationship Id="rId5" Type="http://schemas.openxmlformats.org/officeDocument/2006/relationships/hyperlink" Target="https://uk.wikipedia.org/wiki/%D0%9A%D0%B0%D0%BC%D1%96%D0%BD" TargetMode="External"/><Relationship Id="rId4" Type="http://schemas.openxmlformats.org/officeDocument/2006/relationships/hyperlink" Target="https://uk.wikipedia.org/wiki/%D0%9C%D0%BE%D0%BD%D0%B0%D1%81%D1%82%D0%B8%D1%80" TargetMode="External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712968" cy="936104"/>
          </a:xfrm>
        </p:spPr>
        <p:txBody>
          <a:bodyPr>
            <a:normAutofit fontScale="90000"/>
          </a:bodyPr>
          <a:lstStyle/>
          <a:p>
            <a:r>
              <a:rPr lang="uk-UA" dirty="0"/>
              <a:t>Архітектурні пам’ятки готичного стилю.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5301208"/>
            <a:ext cx="6075784" cy="92293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Робота студентки 131групи</a:t>
            </a:r>
          </a:p>
          <a:p>
            <a:r>
              <a:rPr lang="ru-RU" dirty="0" err="1" smtClean="0"/>
              <a:t>Яковлевоъ</a:t>
            </a:r>
            <a:r>
              <a:rPr lang="ru-RU" dirty="0" smtClean="0"/>
              <a:t> </a:t>
            </a:r>
            <a:r>
              <a:rPr lang="ru-RU" dirty="0" err="1" smtClean="0"/>
              <a:t>Анастас</a:t>
            </a:r>
            <a:r>
              <a:rPr lang="uk-UA" dirty="0" err="1" smtClean="0"/>
              <a:t>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2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1192" y="2996952"/>
            <a:ext cx="7272808" cy="3861048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Ще</a:t>
            </a:r>
            <a:r>
              <a:rPr lang="ru-RU" dirty="0"/>
              <a:t> до початку </a:t>
            </a:r>
            <a:r>
              <a:rPr lang="ru-RU" dirty="0" err="1"/>
              <a:t>епідемії</a:t>
            </a:r>
            <a:r>
              <a:rPr lang="ru-RU" dirty="0"/>
              <a:t> </a:t>
            </a:r>
            <a:r>
              <a:rPr lang="ru-RU" dirty="0" err="1"/>
              <a:t>періодами</a:t>
            </a:r>
            <a:r>
              <a:rPr lang="ru-RU" dirty="0"/>
              <a:t> </a:t>
            </a:r>
            <a:r>
              <a:rPr lang="ru-RU" dirty="0" err="1"/>
              <a:t>спалахували</a:t>
            </a:r>
            <a:r>
              <a:rPr lang="ru-RU" dirty="0"/>
              <a:t> </a:t>
            </a:r>
            <a:r>
              <a:rPr lang="ru-RU" dirty="0" err="1"/>
              <a:t>єврейські</a:t>
            </a:r>
            <a:r>
              <a:rPr lang="ru-RU" dirty="0"/>
              <a:t> </a:t>
            </a:r>
            <a:r>
              <a:rPr lang="ru-RU" dirty="0">
                <a:hlinkClick r:id="rId2" tooltip="Погром"/>
              </a:rPr>
              <a:t>погроми</a:t>
            </a:r>
            <a:r>
              <a:rPr lang="ru-RU" dirty="0"/>
              <a:t>. </a:t>
            </a:r>
            <a:r>
              <a:rPr lang="ru-RU" dirty="0" err="1"/>
              <a:t>Євреї</a:t>
            </a:r>
            <a:r>
              <a:rPr lang="ru-RU" dirty="0"/>
              <a:t> — </a:t>
            </a:r>
            <a:r>
              <a:rPr lang="ru-RU" dirty="0" err="1"/>
              <a:t>єдині</a:t>
            </a:r>
            <a:r>
              <a:rPr lang="ru-RU" dirty="0"/>
              <a:t> в </a:t>
            </a:r>
            <a:r>
              <a:rPr lang="ru-RU" dirty="0" err="1"/>
              <a:t>християнській</a:t>
            </a:r>
            <a:r>
              <a:rPr lang="ru-RU" dirty="0"/>
              <a:t> </a:t>
            </a:r>
            <a:r>
              <a:rPr lang="ru-RU" dirty="0" err="1"/>
              <a:t>Європі</a:t>
            </a:r>
            <a:r>
              <a:rPr lang="ru-RU" dirty="0"/>
              <a:t>, кому </a:t>
            </a:r>
            <a:r>
              <a:rPr lang="ru-RU" dirty="0" err="1"/>
              <a:t>було</a:t>
            </a:r>
            <a:r>
              <a:rPr lang="ru-RU" dirty="0"/>
              <a:t> дозволено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грошовими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 і </a:t>
            </a:r>
            <a:r>
              <a:rPr lang="ru-RU" dirty="0" err="1"/>
              <a:t>давати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відсотки</a:t>
            </a:r>
            <a:r>
              <a:rPr lang="ru-RU" dirty="0"/>
              <a:t>. </a:t>
            </a:r>
            <a:r>
              <a:rPr lang="ru-RU" dirty="0" err="1"/>
              <a:t>Християнська</a:t>
            </a:r>
            <a:r>
              <a:rPr lang="ru-RU" dirty="0"/>
              <a:t> </a:t>
            </a:r>
            <a:r>
              <a:rPr lang="ru-RU" dirty="0" err="1"/>
              <a:t>церква</a:t>
            </a:r>
            <a:r>
              <a:rPr lang="ru-RU" dirty="0"/>
              <a:t> </a:t>
            </a:r>
            <a:r>
              <a:rPr lang="ru-RU" dirty="0" err="1"/>
              <a:t>вважали</a:t>
            </a:r>
            <a:r>
              <a:rPr lang="ru-RU" dirty="0"/>
              <a:t> </a:t>
            </a:r>
            <a:r>
              <a:rPr lang="ru-RU" dirty="0" err="1"/>
              <a:t>подібну</a:t>
            </a:r>
            <a:r>
              <a:rPr lang="ru-RU" dirty="0"/>
              <a:t> практику </a:t>
            </a:r>
            <a:r>
              <a:rPr lang="ru-RU" dirty="0" err="1"/>
              <a:t>смертельним</a:t>
            </a:r>
            <a:r>
              <a:rPr lang="ru-RU" dirty="0"/>
              <a:t> </a:t>
            </a:r>
            <a:r>
              <a:rPr lang="ru-RU" dirty="0" err="1">
                <a:hlinkClick r:id="rId3" tooltip="Гріх"/>
              </a:rPr>
              <a:t>гріхом</a:t>
            </a:r>
            <a:r>
              <a:rPr lang="ru-RU" dirty="0"/>
              <a:t> для </a:t>
            </a:r>
            <a:r>
              <a:rPr lang="ru-RU" dirty="0" err="1"/>
              <a:t>християн</a:t>
            </a:r>
            <a:r>
              <a:rPr lang="ru-RU" dirty="0"/>
              <a:t> і </a:t>
            </a:r>
            <a:r>
              <a:rPr lang="ru-RU" dirty="0" err="1"/>
              <a:t>дозволеною</a:t>
            </a:r>
            <a:r>
              <a:rPr lang="ru-RU" dirty="0"/>
              <a:t> </a:t>
            </a:r>
            <a:r>
              <a:rPr lang="ru-RU" dirty="0" err="1"/>
              <a:t>євреям</a:t>
            </a:r>
            <a:r>
              <a:rPr lang="ru-RU" dirty="0"/>
              <a:t>, </a:t>
            </a:r>
            <a:r>
              <a:rPr lang="ru-RU" dirty="0" err="1"/>
              <a:t>представникам</a:t>
            </a:r>
            <a:r>
              <a:rPr lang="ru-RU" dirty="0"/>
              <a:t> </a:t>
            </a:r>
            <a:r>
              <a:rPr lang="ru-RU" dirty="0" err="1">
                <a:hlinkClick r:id="rId4" tooltip="Юдаїзм"/>
              </a:rPr>
              <a:t>юдаїзму</a:t>
            </a:r>
            <a:r>
              <a:rPr lang="ru-RU" dirty="0"/>
              <a:t>, </a:t>
            </a:r>
            <a:r>
              <a:rPr lang="ru-RU" dirty="0" err="1"/>
              <a:t>нехристиянам</a:t>
            </a:r>
            <a:r>
              <a:rPr lang="ru-RU" dirty="0"/>
              <a:t>. </a:t>
            </a:r>
            <a:r>
              <a:rPr lang="ru-RU" dirty="0" err="1"/>
              <a:t>Європейськими</a:t>
            </a:r>
            <a:r>
              <a:rPr lang="ru-RU" dirty="0"/>
              <a:t> </a:t>
            </a:r>
            <a:r>
              <a:rPr lang="ru-RU" dirty="0" err="1"/>
              <a:t>містами</a:t>
            </a:r>
            <a:r>
              <a:rPr lang="ru-RU" dirty="0"/>
              <a:t> </a:t>
            </a:r>
            <a:r>
              <a:rPr lang="ru-RU" dirty="0" err="1"/>
              <a:t>покотилася</a:t>
            </a:r>
            <a:r>
              <a:rPr lang="ru-RU" dirty="0"/>
              <a:t> </a:t>
            </a:r>
            <a:r>
              <a:rPr lang="ru-RU" dirty="0" err="1"/>
              <a:t>хвиля</a:t>
            </a:r>
            <a:r>
              <a:rPr lang="ru-RU" dirty="0"/>
              <a:t> </a:t>
            </a:r>
            <a:r>
              <a:rPr lang="ru-RU" dirty="0" err="1"/>
              <a:t>арештів</a:t>
            </a:r>
            <a:r>
              <a:rPr lang="ru-RU" dirty="0"/>
              <a:t> </a:t>
            </a:r>
            <a:r>
              <a:rPr lang="ru-RU" dirty="0" err="1"/>
              <a:t>євреїв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катуваннями</a:t>
            </a:r>
            <a:r>
              <a:rPr lang="ru-RU" dirty="0"/>
              <a:t> і </a:t>
            </a:r>
            <a:r>
              <a:rPr lang="ru-RU" dirty="0" err="1"/>
              <a:t>спаленнями</a:t>
            </a:r>
            <a:r>
              <a:rPr lang="ru-RU" dirty="0"/>
              <a:t>.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примусили</a:t>
            </a:r>
            <a:r>
              <a:rPr lang="ru-RU" dirty="0"/>
              <a:t> </a:t>
            </a:r>
            <a:r>
              <a:rPr lang="ru-RU" dirty="0" err="1"/>
              <a:t>відвести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>
                <a:hlinkClick r:id="rId5" tooltip="Цвинтар"/>
              </a:rPr>
              <a:t>цвинтарі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висвячені</a:t>
            </a:r>
            <a:r>
              <a:rPr lang="ru-RU" dirty="0"/>
              <a:t> </a:t>
            </a:r>
            <a:r>
              <a:rPr lang="ru-RU" dirty="0" err="1"/>
              <a:t>земельні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. Коли </a:t>
            </a:r>
            <a:r>
              <a:rPr lang="ru-RU" dirty="0" err="1"/>
              <a:t>смертність</a:t>
            </a:r>
            <a:r>
              <a:rPr lang="ru-RU" dirty="0"/>
              <a:t>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найвищого</a:t>
            </a:r>
            <a:r>
              <a:rPr lang="ru-RU" dirty="0"/>
              <a:t> </a:t>
            </a:r>
            <a:r>
              <a:rPr lang="ru-RU" dirty="0" err="1"/>
              <a:t>щаблю</a:t>
            </a:r>
            <a:r>
              <a:rPr lang="ru-RU" dirty="0"/>
              <a:t>, папа </a:t>
            </a:r>
            <a:r>
              <a:rPr lang="ru-RU" dirty="0" err="1"/>
              <a:t>римський</a:t>
            </a:r>
            <a:r>
              <a:rPr lang="ru-RU" dirty="0"/>
              <a:t> Климент </a:t>
            </a:r>
            <a:r>
              <a:rPr lang="en-US" dirty="0"/>
              <a:t>VI </a:t>
            </a:r>
            <a:r>
              <a:rPr lang="ru-RU" dirty="0" err="1"/>
              <a:t>висвятив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річку</a:t>
            </a:r>
            <a:r>
              <a:rPr lang="ru-RU" dirty="0"/>
              <a:t> </a:t>
            </a:r>
            <a:r>
              <a:rPr lang="ru-RU" dirty="0">
                <a:hlinkClick r:id="rId6" tooltip="Рона"/>
              </a:rPr>
              <a:t>Рона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масово</a:t>
            </a:r>
            <a:r>
              <a:rPr lang="ru-RU" dirty="0"/>
              <a:t> скидали </a:t>
            </a:r>
            <a:r>
              <a:rPr lang="ru-RU" dirty="0" err="1"/>
              <a:t>трупи</a:t>
            </a:r>
            <a:r>
              <a:rPr lang="ru-RU" dirty="0"/>
              <a:t> </a:t>
            </a:r>
            <a:r>
              <a:rPr lang="ru-RU" dirty="0" err="1"/>
              <a:t>померлих</a:t>
            </a:r>
            <a:r>
              <a:rPr lang="ru-RU" dirty="0"/>
              <a:t>. </a:t>
            </a:r>
          </a:p>
          <a:p>
            <a:r>
              <a:rPr lang="ru-RU" dirty="0" err="1"/>
              <a:t>Європа</a:t>
            </a:r>
            <a:r>
              <a:rPr lang="ru-RU" dirty="0"/>
              <a:t> </a:t>
            </a:r>
            <a:r>
              <a:rPr lang="ru-RU" dirty="0" err="1"/>
              <a:t>зазнала</a:t>
            </a:r>
            <a:r>
              <a:rPr lang="ru-RU" dirty="0"/>
              <a:t> </a:t>
            </a:r>
            <a:r>
              <a:rPr lang="ru-RU" dirty="0" err="1"/>
              <a:t>бунтівних</a:t>
            </a:r>
            <a:r>
              <a:rPr lang="ru-RU" dirty="0"/>
              <a:t> </a:t>
            </a:r>
            <a:r>
              <a:rPr lang="ru-RU" dirty="0" err="1"/>
              <a:t>настроїв</a:t>
            </a:r>
            <a:r>
              <a:rPr lang="ru-RU" dirty="0"/>
              <a:t> і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моралі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живі</a:t>
            </a:r>
            <a:r>
              <a:rPr lang="ru-RU" dirty="0"/>
              <a:t>, </a:t>
            </a:r>
            <a:r>
              <a:rPr lang="ru-RU" dirty="0" err="1"/>
              <a:t>налякані</a:t>
            </a:r>
            <a:r>
              <a:rPr lang="ru-RU" dirty="0"/>
              <a:t> </a:t>
            </a:r>
            <a:r>
              <a:rPr lang="ru-RU" dirty="0" err="1"/>
              <a:t>епідемією</a:t>
            </a:r>
            <a:r>
              <a:rPr lang="ru-RU" dirty="0"/>
              <a:t>, </a:t>
            </a:r>
            <a:r>
              <a:rPr lang="ru-RU" dirty="0" err="1"/>
              <a:t>вважали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церква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зрадила</a:t>
            </a:r>
            <a:r>
              <a:rPr lang="ru-RU" dirty="0"/>
              <a:t>. Три роки </a:t>
            </a:r>
            <a:r>
              <a:rPr lang="ru-RU" dirty="0" err="1"/>
              <a:t>епідемії</a:t>
            </a:r>
            <a:r>
              <a:rPr lang="ru-RU" dirty="0"/>
              <a:t> </a:t>
            </a:r>
            <a:r>
              <a:rPr lang="ru-RU" dirty="0">
                <a:hlinkClick r:id="rId7" tooltip="1348"/>
              </a:rPr>
              <a:t>1348</a:t>
            </a:r>
            <a:r>
              <a:rPr lang="ru-RU" dirty="0"/>
              <a:t>-</a:t>
            </a:r>
            <a:r>
              <a:rPr lang="ru-RU" dirty="0">
                <a:hlinkClick r:id="rId8" tooltip="1350"/>
              </a:rPr>
              <a:t>1350</a:t>
            </a:r>
            <a:r>
              <a:rPr lang="ru-RU" dirty="0"/>
              <a:t> </a:t>
            </a:r>
            <a:r>
              <a:rPr lang="ru-RU" dirty="0" err="1"/>
              <a:t>рр</a:t>
            </a:r>
            <a:r>
              <a:rPr lang="ru-RU" dirty="0"/>
              <a:t>. в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розвиненого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готики забрали </a:t>
            </a:r>
            <a:r>
              <a:rPr lang="ru-RU" b="1" dirty="0"/>
              <a:t>20—25 млн </a:t>
            </a:r>
            <a:r>
              <a:rPr lang="ru-RU" b="1" dirty="0" err="1"/>
              <a:t>людських</a:t>
            </a:r>
            <a:r>
              <a:rPr lang="ru-RU" b="1" dirty="0"/>
              <a:t> </a:t>
            </a:r>
            <a:r>
              <a:rPr lang="ru-RU" b="1" dirty="0" err="1"/>
              <a:t>життів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2160240" cy="288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3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Готика </a:t>
            </a:r>
            <a:r>
              <a:rPr lang="ru-RU" dirty="0" err="1"/>
              <a:t>зародилася</a:t>
            </a:r>
            <a:r>
              <a:rPr lang="ru-RU" dirty="0"/>
              <a:t> в </a:t>
            </a:r>
            <a:r>
              <a:rPr lang="ru-RU" dirty="0" err="1"/>
              <a:t>Північній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 (</a:t>
            </a:r>
            <a:r>
              <a:rPr lang="ru-RU" dirty="0" err="1"/>
              <a:t>Іль</a:t>
            </a:r>
            <a:r>
              <a:rPr lang="ru-RU" dirty="0"/>
              <a:t>-де-Франс) у </a:t>
            </a:r>
            <a:r>
              <a:rPr lang="ru-RU" dirty="0" err="1"/>
              <a:t>середині</a:t>
            </a:r>
            <a:r>
              <a:rPr lang="ru-RU" dirty="0"/>
              <a:t> ХІІ </a:t>
            </a:r>
            <a:r>
              <a:rPr lang="ru-RU" dirty="0" err="1"/>
              <a:t>століття</a:t>
            </a:r>
            <a:r>
              <a:rPr lang="ru-RU" dirty="0"/>
              <a:t> і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розквіту</a:t>
            </a:r>
            <a:r>
              <a:rPr lang="ru-RU" dirty="0"/>
              <a:t> в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ХІІІ ст. </a:t>
            </a:r>
          </a:p>
          <a:p>
            <a:r>
              <a:rPr lang="ru-RU" dirty="0"/>
              <a:t>Готика </a:t>
            </a:r>
            <a:r>
              <a:rPr lang="ru-RU" dirty="0" err="1"/>
              <a:t>розвивалася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, де </a:t>
            </a:r>
            <a:r>
              <a:rPr lang="ru-RU" dirty="0" err="1"/>
              <a:t>панувала</a:t>
            </a:r>
            <a:r>
              <a:rPr lang="ru-RU" dirty="0"/>
              <a:t> </a:t>
            </a:r>
            <a:r>
              <a:rPr lang="ru-RU" dirty="0" err="1"/>
              <a:t>католицька</a:t>
            </a:r>
            <a:r>
              <a:rPr lang="ru-RU" dirty="0"/>
              <a:t> </a:t>
            </a:r>
            <a:r>
              <a:rPr lang="ru-RU" dirty="0" err="1"/>
              <a:t>церква</a:t>
            </a:r>
            <a:r>
              <a:rPr lang="ru-RU" dirty="0"/>
              <a:t>, і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егідою</a:t>
            </a:r>
            <a:r>
              <a:rPr lang="ru-RU" dirty="0"/>
              <a:t> феодально-</a:t>
            </a:r>
            <a:r>
              <a:rPr lang="ru-RU" dirty="0" err="1"/>
              <a:t>церковної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зберігалися</a:t>
            </a:r>
            <a:r>
              <a:rPr lang="ru-RU" dirty="0"/>
              <a:t> в </a:t>
            </a:r>
            <a:r>
              <a:rPr lang="ru-RU" dirty="0" err="1"/>
              <a:t>ідеології</a:t>
            </a:r>
            <a:r>
              <a:rPr lang="ru-RU" dirty="0"/>
              <a:t> і </a:t>
            </a:r>
            <a:r>
              <a:rPr lang="ru-RU" dirty="0" err="1"/>
              <a:t>культурі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 готики. </a:t>
            </a:r>
            <a:r>
              <a:rPr lang="ru-RU" dirty="0" err="1"/>
              <a:t>Готичне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залишалося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культовим</a:t>
            </a:r>
            <a:r>
              <a:rPr lang="ru-RU" dirty="0"/>
              <a:t> за </a:t>
            </a:r>
            <a:r>
              <a:rPr lang="ru-RU" dirty="0" err="1"/>
              <a:t>призначенням</a:t>
            </a:r>
            <a:r>
              <a:rPr lang="ru-RU" dirty="0"/>
              <a:t> і </a:t>
            </a:r>
            <a:r>
              <a:rPr lang="ru-RU" dirty="0" err="1"/>
              <a:t>релігійним</a:t>
            </a:r>
            <a:r>
              <a:rPr lang="ru-RU" dirty="0"/>
              <a:t> за тематикою: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співвіднесено</a:t>
            </a:r>
            <a:r>
              <a:rPr lang="ru-RU" dirty="0"/>
              <a:t> з </a:t>
            </a:r>
            <a:r>
              <a:rPr lang="ru-RU" dirty="0" err="1"/>
              <a:t>вічністю</a:t>
            </a:r>
            <a:r>
              <a:rPr lang="ru-RU" dirty="0"/>
              <a:t>, з «</a:t>
            </a:r>
            <a:r>
              <a:rPr lang="ru-RU" dirty="0" err="1"/>
              <a:t>вищими</a:t>
            </a:r>
            <a:r>
              <a:rPr lang="ru-RU" dirty="0"/>
              <a:t>» </a:t>
            </a:r>
            <a:r>
              <a:rPr lang="ru-RU" dirty="0" err="1"/>
              <a:t>ірраціональними</a:t>
            </a:r>
            <a:r>
              <a:rPr lang="ru-RU" dirty="0"/>
              <a:t> силами.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5485"/>
            <a:ext cx="3384376" cy="225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32037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Південна</a:t>
            </a:r>
            <a:r>
              <a:rPr lang="ru-RU" dirty="0"/>
              <a:t> </a:t>
            </a:r>
            <a:r>
              <a:rPr lang="ru-RU" dirty="0" err="1"/>
              <a:t>Франція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за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регіони</a:t>
            </a:r>
            <a:r>
              <a:rPr lang="ru-RU" dirty="0"/>
              <a:t> </a:t>
            </a:r>
            <a:r>
              <a:rPr lang="ru-RU" dirty="0" err="1"/>
              <a:t>відновила</a:t>
            </a:r>
            <a:r>
              <a:rPr lang="ru-RU" dirty="0"/>
              <a:t> </a:t>
            </a:r>
            <a:r>
              <a:rPr lang="ru-RU" dirty="0" err="1"/>
              <a:t>економіку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занепаду</a:t>
            </a:r>
            <a:r>
              <a:rPr lang="ru-RU" dirty="0"/>
              <a:t> 4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південній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збереглося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 </a:t>
            </a:r>
            <a:r>
              <a:rPr lang="ru-RU" dirty="0" err="1"/>
              <a:t>Стародавнього</a:t>
            </a:r>
            <a:r>
              <a:rPr lang="ru-RU" dirty="0"/>
              <a:t> Риму,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наслідувались</a:t>
            </a:r>
            <a:r>
              <a:rPr lang="ru-RU" dirty="0"/>
              <a:t> і </a:t>
            </a:r>
            <a:r>
              <a:rPr lang="ru-RU" dirty="0" err="1"/>
              <a:t>використовувались</a:t>
            </a:r>
            <a:r>
              <a:rPr lang="ru-RU" dirty="0"/>
              <a:t>. І </a:t>
            </a:r>
            <a:r>
              <a:rPr lang="ru-RU" dirty="0" err="1"/>
              <a:t>саме</a:t>
            </a:r>
            <a:r>
              <a:rPr lang="ru-RU" dirty="0"/>
              <a:t> тут </a:t>
            </a:r>
            <a:r>
              <a:rPr lang="ru-RU" dirty="0" err="1"/>
              <a:t>ченці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носіями</a:t>
            </a:r>
            <a:r>
              <a:rPr lang="ru-RU" dirty="0"/>
              <a:t> </a:t>
            </a:r>
            <a:r>
              <a:rPr lang="ru-RU" dirty="0" err="1"/>
              <a:t>математичних</a:t>
            </a:r>
            <a:r>
              <a:rPr lang="ru-RU" dirty="0"/>
              <a:t> і </a:t>
            </a:r>
            <a:r>
              <a:rPr lang="ru-RU" dirty="0" err="1"/>
              <a:t>будівельних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</a:t>
            </a:r>
          </a:p>
          <a:p>
            <a:r>
              <a:rPr lang="ru-RU" dirty="0"/>
              <a:t>Центром реформ у </a:t>
            </a:r>
            <a:r>
              <a:rPr lang="ru-RU" dirty="0" err="1"/>
              <a:t>Франції</a:t>
            </a:r>
            <a:r>
              <a:rPr lang="ru-RU" dirty="0"/>
              <a:t> стало </a:t>
            </a:r>
            <a:r>
              <a:rPr lang="ru-RU" dirty="0" err="1"/>
              <a:t>абатство</a:t>
            </a:r>
            <a:r>
              <a:rPr lang="ru-RU" dirty="0"/>
              <a:t> </a:t>
            </a:r>
            <a:r>
              <a:rPr lang="ru-RU" dirty="0" err="1">
                <a:hlinkClick r:id="rId2" tooltip="Клюні"/>
              </a:rPr>
              <a:t>Клюні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Бургундії</a:t>
            </a:r>
            <a:r>
              <a:rPr lang="ru-RU" dirty="0"/>
              <a:t>. (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відоме</a:t>
            </a:r>
            <a:r>
              <a:rPr lang="ru-RU" dirty="0"/>
              <a:t> </a:t>
            </a:r>
            <a:r>
              <a:rPr lang="ru-RU" dirty="0" err="1"/>
              <a:t>подвір'я</a:t>
            </a:r>
            <a:r>
              <a:rPr lang="ru-RU" dirty="0"/>
              <a:t> </a:t>
            </a:r>
            <a:r>
              <a:rPr lang="ru-RU" dirty="0" err="1"/>
              <a:t>Клюні</a:t>
            </a:r>
            <a:r>
              <a:rPr lang="ru-RU" dirty="0"/>
              <a:t> в </a:t>
            </a:r>
            <a:r>
              <a:rPr lang="ru-RU" dirty="0" err="1"/>
              <a:t>Парижі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маєтком</a:t>
            </a:r>
            <a:r>
              <a:rPr lang="ru-RU" dirty="0"/>
              <a:t> </a:t>
            </a:r>
            <a:r>
              <a:rPr lang="ru-RU" dirty="0" err="1"/>
              <a:t>бенедиктинців</a:t>
            </a:r>
            <a:r>
              <a:rPr lang="ru-RU" dirty="0"/>
              <a:t>, 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>
                <a:hlinkClick r:id="rId3" tooltip="Музей Клюні"/>
              </a:rPr>
              <a:t>музей </a:t>
            </a:r>
            <a:r>
              <a:rPr lang="ru-RU" dirty="0" err="1">
                <a:hlinkClick r:id="rId3" tooltip="Музей Клюні"/>
              </a:rPr>
              <a:t>Клюні</a:t>
            </a:r>
            <a:r>
              <a:rPr lang="ru-RU" dirty="0"/>
              <a:t>). У </a:t>
            </a:r>
            <a:r>
              <a:rPr lang="ru-RU" dirty="0" err="1"/>
              <a:t>Бургундії</a:t>
            </a:r>
            <a:r>
              <a:rPr lang="ru-RU" dirty="0"/>
              <a:t> </a:t>
            </a:r>
            <a:r>
              <a:rPr lang="ru-RU" dirty="0" err="1"/>
              <a:t>розташований</a:t>
            </a:r>
            <a:r>
              <a:rPr lang="ru-RU" dirty="0"/>
              <a:t> </a:t>
            </a:r>
            <a:r>
              <a:rPr lang="ru-RU" dirty="0" err="1"/>
              <a:t>найстаріший</a:t>
            </a:r>
            <a:r>
              <a:rPr lang="ru-RU" dirty="0"/>
              <a:t> з </a:t>
            </a:r>
            <a:r>
              <a:rPr lang="ru-RU" dirty="0" err="1"/>
              <a:t>монастирів</a:t>
            </a:r>
            <a:r>
              <a:rPr lang="ru-RU" dirty="0"/>
              <a:t> ордену </a:t>
            </a:r>
            <a:r>
              <a:rPr lang="ru-RU" dirty="0" err="1"/>
              <a:t>бенедиктинців</a:t>
            </a:r>
            <a:r>
              <a:rPr lang="ru-RU" dirty="0"/>
              <a:t>. </a:t>
            </a:r>
            <a:r>
              <a:rPr lang="ru-RU" dirty="0" err="1">
                <a:hlinkClick r:id="rId4" tooltip="Бібліотека"/>
              </a:rPr>
              <a:t>Бібліотека</a:t>
            </a:r>
            <a:r>
              <a:rPr lang="ru-RU" dirty="0"/>
              <a:t> </a:t>
            </a:r>
            <a:r>
              <a:rPr lang="ru-RU" dirty="0" err="1"/>
              <a:t>монастиря</a:t>
            </a:r>
            <a:r>
              <a:rPr lang="ru-RU" dirty="0"/>
              <a:t> </a:t>
            </a:r>
            <a:r>
              <a:rPr lang="ru-RU" dirty="0" err="1"/>
              <a:t>нараховувала</a:t>
            </a:r>
            <a:r>
              <a:rPr lang="ru-RU" dirty="0"/>
              <a:t> </a:t>
            </a:r>
            <a:r>
              <a:rPr lang="ru-RU" b="1" dirty="0"/>
              <a:t>570 </a:t>
            </a:r>
            <a:r>
              <a:rPr lang="ru-RU" b="1" dirty="0" err="1"/>
              <a:t>манускриптів</a:t>
            </a:r>
            <a:r>
              <a:rPr lang="ru-RU" dirty="0"/>
              <a:t> і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найбільших</a:t>
            </a:r>
            <a:r>
              <a:rPr lang="ru-RU" dirty="0"/>
              <a:t> в </a:t>
            </a:r>
            <a:r>
              <a:rPr lang="ru-RU" dirty="0" err="1"/>
              <a:t>тогочасній</a:t>
            </a:r>
            <a:r>
              <a:rPr lang="ru-RU" dirty="0"/>
              <a:t> </a:t>
            </a:r>
            <a:r>
              <a:rPr lang="ru-RU" dirty="0" err="1"/>
              <a:t>Європі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тут </a:t>
            </a:r>
            <a:r>
              <a:rPr lang="ru-RU" dirty="0" err="1"/>
              <a:t>приділяли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зміцненню</a:t>
            </a:r>
            <a:r>
              <a:rPr lang="ru-RU" dirty="0"/>
              <a:t> церкви як духовного закладу і </a:t>
            </a:r>
            <a:r>
              <a:rPr lang="ru-RU" dirty="0" err="1"/>
              <a:t>розробили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тип </a:t>
            </a:r>
            <a:r>
              <a:rPr lang="ru-RU" dirty="0" err="1"/>
              <a:t>базиліки</a:t>
            </a:r>
            <a:r>
              <a:rPr lang="ru-RU" dirty="0"/>
              <a:t>, яка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відповідала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r>
              <a:rPr lang="ru-RU" dirty="0"/>
              <a:t> </a:t>
            </a:r>
            <a:r>
              <a:rPr lang="ru-RU" dirty="0" err="1"/>
              <a:t>католицької</a:t>
            </a:r>
            <a:r>
              <a:rPr lang="ru-RU" dirty="0"/>
              <a:t> меси.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0"/>
            <a:ext cx="3358505" cy="220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060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Так </a:t>
            </a:r>
            <a:r>
              <a:rPr lang="ru-RU" dirty="0" err="1"/>
              <a:t>виникла</a:t>
            </a:r>
            <a:r>
              <a:rPr lang="ru-RU" dirty="0"/>
              <a:t> у </a:t>
            </a:r>
            <a:r>
              <a:rPr lang="ru-RU" dirty="0">
                <a:hlinkClick r:id="rId2" tooltip="1088"/>
              </a:rPr>
              <a:t>1088</a:t>
            </a:r>
            <a:r>
              <a:rPr lang="ru-RU" dirty="0"/>
              <a:t>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п'ятинефна</a:t>
            </a:r>
            <a:r>
              <a:rPr lang="ru-RU" dirty="0"/>
              <a:t> </a:t>
            </a:r>
            <a:r>
              <a:rPr lang="ru-RU" dirty="0" err="1">
                <a:hlinkClick r:id="rId3" tooltip="Базиліка"/>
              </a:rPr>
              <a:t>базиліка</a:t>
            </a:r>
            <a:r>
              <a:rPr lang="ru-RU" dirty="0"/>
              <a:t> </a:t>
            </a:r>
            <a:r>
              <a:rPr lang="ru-RU" dirty="0" err="1"/>
              <a:t>Клюні</a:t>
            </a:r>
            <a:r>
              <a:rPr lang="ru-RU" dirty="0"/>
              <a:t> з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>
                <a:hlinkClick r:id="rId4" tooltip="Трансепт"/>
              </a:rPr>
              <a:t>трансептами</a:t>
            </a:r>
            <a:r>
              <a:rPr lang="ru-RU" dirty="0"/>
              <a:t>, </a:t>
            </a:r>
            <a:r>
              <a:rPr lang="ru-RU" dirty="0" err="1"/>
              <a:t>вівтарна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розширена</a:t>
            </a:r>
            <a:r>
              <a:rPr lang="ru-RU" dirty="0"/>
              <a:t> </a:t>
            </a:r>
            <a:r>
              <a:rPr lang="ru-RU" dirty="0" err="1"/>
              <a:t>вінком</a:t>
            </a:r>
            <a:r>
              <a:rPr lang="ru-RU" dirty="0"/>
              <a:t> </a:t>
            </a:r>
            <a:r>
              <a:rPr lang="ru-RU" dirty="0" err="1"/>
              <a:t>каплиць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добудови</a:t>
            </a:r>
            <a:r>
              <a:rPr lang="ru-RU" dirty="0"/>
              <a:t> в 1220 р. </a:t>
            </a:r>
            <a:r>
              <a:rPr lang="ru-RU" dirty="0" err="1"/>
              <a:t>тринавного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з заходу </a:t>
            </a:r>
            <a:r>
              <a:rPr lang="ru-RU" dirty="0" err="1"/>
              <a:t>базиліка</a:t>
            </a:r>
            <a:r>
              <a:rPr lang="ru-RU" dirty="0"/>
              <a:t> в </a:t>
            </a:r>
            <a:r>
              <a:rPr lang="ru-RU" dirty="0" err="1"/>
              <a:t>Клюні</a:t>
            </a:r>
            <a:r>
              <a:rPr lang="ru-RU" dirty="0"/>
              <a:t> </a:t>
            </a:r>
            <a:r>
              <a:rPr lang="ru-RU" dirty="0" err="1"/>
              <a:t>зрівнялася</a:t>
            </a:r>
            <a:r>
              <a:rPr lang="ru-RU" dirty="0"/>
              <a:t> в </a:t>
            </a:r>
            <a:r>
              <a:rPr lang="ru-RU" dirty="0" err="1"/>
              <a:t>розмірах</a:t>
            </a:r>
            <a:r>
              <a:rPr lang="ru-RU" dirty="0"/>
              <a:t> з </a:t>
            </a:r>
            <a:r>
              <a:rPr lang="ru-RU" dirty="0" err="1"/>
              <a:t>головним</a:t>
            </a:r>
            <a:r>
              <a:rPr lang="ru-RU" dirty="0"/>
              <a:t> храмом </a:t>
            </a:r>
            <a:r>
              <a:rPr lang="ru-RU" dirty="0" err="1"/>
              <a:t>католицтва</a:t>
            </a:r>
            <a:r>
              <a:rPr lang="ru-RU" dirty="0"/>
              <a:t> — </a:t>
            </a:r>
            <a:r>
              <a:rPr lang="ru-RU" dirty="0" err="1">
                <a:hlinkClick r:id="rId5" tooltip="Базиліка Св.Петра (ще не написана)"/>
              </a:rPr>
              <a:t>базилікою</a:t>
            </a:r>
            <a:r>
              <a:rPr lang="ru-RU" dirty="0">
                <a:hlinkClick r:id="rId5" tooltip="Базиліка Св.Петра (ще не написана)"/>
              </a:rPr>
              <a:t> Св. Петра</a:t>
            </a:r>
            <a:r>
              <a:rPr lang="ru-RU" dirty="0"/>
              <a:t> в </a:t>
            </a:r>
            <a:r>
              <a:rPr lang="ru-RU" dirty="0" err="1"/>
              <a:t>тогочасному</a:t>
            </a:r>
            <a:r>
              <a:rPr lang="ru-RU" dirty="0"/>
              <a:t> </a:t>
            </a:r>
            <a:r>
              <a:rPr lang="ru-RU" dirty="0" err="1"/>
              <a:t>Римі</a:t>
            </a:r>
            <a:r>
              <a:rPr lang="ru-RU" dirty="0"/>
              <a:t>.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базиліки</a:t>
            </a:r>
            <a:r>
              <a:rPr lang="ru-RU" dirty="0"/>
              <a:t> </a:t>
            </a:r>
            <a:r>
              <a:rPr lang="ru-RU" dirty="0" err="1"/>
              <a:t>Клюні</a:t>
            </a:r>
            <a:r>
              <a:rPr lang="ru-RU" dirty="0"/>
              <a:t>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b="1" dirty="0"/>
              <a:t>187 </a:t>
            </a:r>
            <a:r>
              <a:rPr lang="ru-RU" b="1" dirty="0" err="1"/>
              <a:t>метрів</a:t>
            </a:r>
            <a:r>
              <a:rPr lang="ru-RU" dirty="0"/>
              <a:t>. </a:t>
            </a:r>
            <a:r>
              <a:rPr lang="ru-RU" dirty="0" err="1"/>
              <a:t>Найбільша</a:t>
            </a:r>
            <a:r>
              <a:rPr lang="ru-RU" dirty="0"/>
              <a:t> </a:t>
            </a:r>
            <a:r>
              <a:rPr lang="ru-RU" dirty="0" err="1"/>
              <a:t>башта</a:t>
            </a:r>
            <a:r>
              <a:rPr lang="ru-RU" dirty="0"/>
              <a:t> церкви </a:t>
            </a:r>
            <a:r>
              <a:rPr lang="ru-RU" dirty="0" err="1"/>
              <a:t>сягала</a:t>
            </a:r>
            <a:r>
              <a:rPr lang="ru-RU" dirty="0"/>
              <a:t> на </a:t>
            </a:r>
            <a:r>
              <a:rPr lang="ru-RU" b="1" dirty="0"/>
              <a:t>30 </a:t>
            </a:r>
            <a:r>
              <a:rPr lang="ru-RU" b="1" dirty="0" err="1"/>
              <a:t>метрів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165"/>
            <a:ext cx="1882899" cy="299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Так звана </a:t>
            </a:r>
            <a:r>
              <a:rPr lang="ru-RU" dirty="0" err="1"/>
              <a:t>третя</a:t>
            </a:r>
            <a:r>
              <a:rPr lang="ru-RU" dirty="0"/>
              <a:t> </a:t>
            </a:r>
            <a:r>
              <a:rPr lang="ru-RU" dirty="0" err="1"/>
              <a:t>базиліка</a:t>
            </a:r>
            <a:r>
              <a:rPr lang="ru-RU" dirty="0"/>
              <a:t> </a:t>
            </a:r>
            <a:r>
              <a:rPr lang="ru-RU" dirty="0" err="1"/>
              <a:t>Клюні</a:t>
            </a:r>
            <a:r>
              <a:rPr lang="ru-RU" dirty="0"/>
              <a:t> </a:t>
            </a:r>
            <a:r>
              <a:rPr lang="ru-RU" dirty="0" err="1"/>
              <a:t>виникла</a:t>
            </a:r>
            <a:r>
              <a:rPr lang="ru-RU" dirty="0"/>
              <a:t> на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і стала </a:t>
            </a:r>
            <a:r>
              <a:rPr lang="ru-RU" dirty="0" err="1"/>
              <a:t>взірцем</a:t>
            </a:r>
            <a:r>
              <a:rPr lang="ru-RU" dirty="0"/>
              <a:t> для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великих </a:t>
            </a:r>
            <a:r>
              <a:rPr lang="ru-RU" dirty="0" err="1"/>
              <a:t>соборів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готики. </a:t>
            </a:r>
            <a:r>
              <a:rPr lang="ru-RU" dirty="0" err="1"/>
              <a:t>Будівничі</a:t>
            </a:r>
            <a:r>
              <a:rPr lang="ru-RU" dirty="0"/>
              <a:t> в </a:t>
            </a:r>
            <a:r>
              <a:rPr lang="ru-RU" dirty="0" err="1"/>
              <a:t>Клюні</a:t>
            </a:r>
            <a:r>
              <a:rPr lang="ru-RU" dirty="0"/>
              <a:t> </a:t>
            </a:r>
            <a:r>
              <a:rPr lang="ru-RU" dirty="0" err="1"/>
              <a:t>повернулися</a:t>
            </a:r>
            <a:r>
              <a:rPr lang="ru-RU" dirty="0"/>
              <a:t> до </a:t>
            </a:r>
            <a:r>
              <a:rPr lang="ru-RU" dirty="0" err="1"/>
              <a:t>симетрії</a:t>
            </a:r>
            <a:r>
              <a:rPr lang="ru-RU" dirty="0"/>
              <a:t> в </a:t>
            </a:r>
            <a:r>
              <a:rPr lang="ru-RU" dirty="0" err="1"/>
              <a:t>плані</a:t>
            </a:r>
            <a:r>
              <a:rPr lang="ru-RU" dirty="0"/>
              <a:t>, а </a:t>
            </a:r>
            <a:r>
              <a:rPr lang="ru-RU" dirty="0" err="1"/>
              <a:t>креслення</a:t>
            </a:r>
            <a:r>
              <a:rPr lang="ru-RU" dirty="0"/>
              <a:t>, попри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будівничими</a:t>
            </a:r>
            <a:r>
              <a:rPr lang="ru-RU" dirty="0"/>
              <a:t>, </a:t>
            </a:r>
            <a:r>
              <a:rPr lang="ru-RU" dirty="0" err="1"/>
              <a:t>набуло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естетичних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. На жаль, </a:t>
            </a:r>
            <a:r>
              <a:rPr lang="ru-RU" dirty="0" err="1"/>
              <a:t>базиліку</a:t>
            </a:r>
            <a:r>
              <a:rPr lang="ru-RU" dirty="0"/>
              <a:t> </a:t>
            </a:r>
            <a:r>
              <a:rPr lang="ru-RU" dirty="0" err="1"/>
              <a:t>зруйнували</a:t>
            </a:r>
            <a:r>
              <a:rPr lang="ru-RU" dirty="0"/>
              <a:t> в </a:t>
            </a:r>
            <a:r>
              <a:rPr lang="ru-RU" b="1" dirty="0"/>
              <a:t>1807 </a:t>
            </a:r>
            <a:r>
              <a:rPr lang="ru-RU" b="1" dirty="0" err="1"/>
              <a:t>році</a:t>
            </a:r>
            <a:r>
              <a:rPr lang="ru-RU" dirty="0"/>
              <a:t>. Але </a:t>
            </a:r>
            <a:r>
              <a:rPr lang="ru-RU" dirty="0" err="1"/>
              <a:t>фіксаційне</a:t>
            </a:r>
            <a:r>
              <a:rPr lang="ru-RU" dirty="0"/>
              <a:t> </a:t>
            </a:r>
            <a:r>
              <a:rPr lang="ru-RU" dirty="0" err="1"/>
              <a:t>креслення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/>
              <a:t>усю</a:t>
            </a:r>
            <a:r>
              <a:rPr lang="ru-RU" dirty="0"/>
              <a:t> </a:t>
            </a:r>
            <a:r>
              <a:rPr lang="ru-RU" dirty="0" err="1"/>
              <a:t>велич</a:t>
            </a:r>
            <a:r>
              <a:rPr lang="ru-RU" dirty="0"/>
              <a:t> </a:t>
            </a:r>
            <a:r>
              <a:rPr lang="ru-RU" dirty="0" err="1"/>
              <a:t>первинного</a:t>
            </a:r>
            <a:r>
              <a:rPr lang="ru-RU" dirty="0"/>
              <a:t> </a:t>
            </a:r>
            <a:r>
              <a:rPr lang="ru-RU" dirty="0" err="1"/>
              <a:t>задуму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. </a:t>
            </a:r>
            <a:r>
              <a:rPr lang="ru-RU" dirty="0" err="1"/>
              <a:t>Мандрівні</a:t>
            </a:r>
            <a:r>
              <a:rPr lang="ru-RU" dirty="0"/>
              <a:t> </a:t>
            </a:r>
            <a:r>
              <a:rPr lang="ru-RU" dirty="0" err="1"/>
              <a:t>артілі</a:t>
            </a:r>
            <a:r>
              <a:rPr lang="ru-RU" dirty="0"/>
              <a:t> </a:t>
            </a:r>
            <a:r>
              <a:rPr lang="ru-RU" dirty="0" err="1"/>
              <a:t>будівників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рознесли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і </a:t>
            </a:r>
            <a:r>
              <a:rPr lang="ru-RU" dirty="0" err="1"/>
              <a:t>будівельні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бенедиктинців</a:t>
            </a:r>
            <a:r>
              <a:rPr lang="ru-RU" dirty="0"/>
              <a:t> з </a:t>
            </a:r>
            <a:r>
              <a:rPr lang="ru-RU" dirty="0" err="1"/>
              <a:t>Клюні</a:t>
            </a:r>
            <a:r>
              <a:rPr lang="ru-RU" dirty="0"/>
              <a:t> — до </a:t>
            </a:r>
            <a:r>
              <a:rPr lang="ru-RU" dirty="0" err="1"/>
              <a:t>Іль</a:t>
            </a:r>
            <a:r>
              <a:rPr lang="ru-RU" dirty="0"/>
              <a:t> де Франсу і Парижу, </a:t>
            </a:r>
            <a:r>
              <a:rPr lang="ru-RU" dirty="0" err="1"/>
              <a:t>Швейцарії</a:t>
            </a:r>
            <a:r>
              <a:rPr lang="ru-RU" dirty="0"/>
              <a:t>, </a:t>
            </a:r>
            <a:r>
              <a:rPr lang="ru-RU" dirty="0" err="1"/>
              <a:t>Німеччини</a:t>
            </a:r>
            <a:r>
              <a:rPr lang="ru-RU" dirty="0"/>
              <a:t>, </a:t>
            </a:r>
            <a:r>
              <a:rPr lang="ru-RU" dirty="0" err="1"/>
              <a:t>Британії</a:t>
            </a:r>
            <a:r>
              <a:rPr lang="ru-RU" dirty="0"/>
              <a:t>. Так, </a:t>
            </a:r>
            <a:r>
              <a:rPr lang="ru-RU" dirty="0" err="1"/>
              <a:t>фахівці</a:t>
            </a:r>
            <a:r>
              <a:rPr lang="ru-RU" dirty="0"/>
              <a:t> з </a:t>
            </a:r>
            <a:r>
              <a:rPr lang="ru-RU" dirty="0" err="1"/>
              <a:t>Німеччини</a:t>
            </a:r>
            <a:r>
              <a:rPr lang="ru-RU" dirty="0"/>
              <a:t> і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розпочали</a:t>
            </a:r>
            <a:r>
              <a:rPr lang="ru-RU" dirty="0"/>
              <a:t> </a:t>
            </a:r>
            <a:r>
              <a:rPr lang="ru-RU" dirty="0" err="1"/>
              <a:t>будівництво</a:t>
            </a:r>
            <a:r>
              <a:rPr lang="ru-RU" dirty="0"/>
              <a:t> </a:t>
            </a:r>
            <a:r>
              <a:rPr lang="ru-RU" dirty="0" err="1"/>
              <a:t>Міланського</a:t>
            </a:r>
            <a:r>
              <a:rPr lang="ru-RU" dirty="0"/>
              <a:t> собору, а </a:t>
            </a:r>
            <a:r>
              <a:rPr lang="ru-RU" dirty="0" err="1"/>
              <a:t>митці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працювали</a:t>
            </a:r>
            <a:r>
              <a:rPr lang="ru-RU" dirty="0"/>
              <a:t> на </a:t>
            </a:r>
            <a:r>
              <a:rPr lang="ru-RU" dirty="0" err="1"/>
              <a:t>побудові</a:t>
            </a:r>
            <a:r>
              <a:rPr lang="ru-RU" dirty="0"/>
              <a:t> </a:t>
            </a:r>
            <a:r>
              <a:rPr lang="ru-RU" dirty="0" err="1"/>
              <a:t>Кентерберійського</a:t>
            </a:r>
            <a:r>
              <a:rPr lang="ru-RU" dirty="0"/>
              <a:t> собору в </a:t>
            </a:r>
            <a:r>
              <a:rPr lang="ru-RU" dirty="0" err="1"/>
              <a:t>Британії</a:t>
            </a:r>
            <a:r>
              <a:rPr lang="ru-RU" dirty="0"/>
              <a:t>, на </a:t>
            </a:r>
            <a:r>
              <a:rPr lang="ru-RU" dirty="0" err="1"/>
              <a:t>будівництві</a:t>
            </a:r>
            <a:r>
              <a:rPr lang="ru-RU" dirty="0"/>
              <a:t> собору св. </a:t>
            </a:r>
            <a:r>
              <a:rPr lang="ru-RU" dirty="0" err="1"/>
              <a:t>Віта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>
                <a:hlinkClick r:id="rId2" tooltip="Прага"/>
              </a:rPr>
              <a:t>Прага</a:t>
            </a:r>
            <a:r>
              <a:rPr lang="ru-RU" dirty="0"/>
              <a:t>, в </a:t>
            </a:r>
            <a:r>
              <a:rPr lang="ru-RU" dirty="0" err="1"/>
              <a:t>Італії</a:t>
            </a:r>
            <a:r>
              <a:rPr lang="ru-RU" dirty="0"/>
              <a:t> — в </a:t>
            </a:r>
            <a:r>
              <a:rPr lang="ru-RU" dirty="0" err="1">
                <a:hlinkClick r:id="rId3" tooltip="Сицилія"/>
              </a:rPr>
              <a:t>Сицилії</a:t>
            </a:r>
            <a:r>
              <a:rPr lang="ru-RU" dirty="0"/>
              <a:t>, </a:t>
            </a:r>
            <a:r>
              <a:rPr lang="ru-RU" dirty="0" err="1">
                <a:hlinkClick r:id="rId4" tooltip="Апулія"/>
              </a:rPr>
              <a:t>Апулії</a:t>
            </a:r>
            <a:r>
              <a:rPr lang="ru-RU" dirty="0"/>
              <a:t> і </a:t>
            </a:r>
            <a:r>
              <a:rPr lang="ru-RU" dirty="0" err="1">
                <a:hlinkClick r:id="rId5" tooltip="Тоскана"/>
              </a:rPr>
              <a:t>Тоскані</a:t>
            </a:r>
            <a:r>
              <a:rPr lang="ru-RU" dirty="0"/>
              <a:t>, </a:t>
            </a:r>
            <a:r>
              <a:rPr lang="ru-RU" dirty="0" err="1"/>
              <a:t>північніше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 — в </a:t>
            </a:r>
            <a:r>
              <a:rPr lang="ru-RU" dirty="0" err="1"/>
              <a:t>недалекій</a:t>
            </a:r>
            <a:r>
              <a:rPr lang="ru-RU" dirty="0"/>
              <a:t> </a:t>
            </a:r>
            <a:r>
              <a:rPr lang="ru-RU" dirty="0" err="1"/>
              <a:t>Фландрії</a:t>
            </a:r>
            <a:r>
              <a:rPr lang="ru-RU" dirty="0"/>
              <a:t> (</a:t>
            </a: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>
                <a:hlinkClick r:id="rId6" tooltip="Бельгія"/>
              </a:rPr>
              <a:t>Бельгія</a:t>
            </a:r>
            <a:r>
              <a:rPr lang="ru-RU" dirty="0"/>
              <a:t>). </a:t>
            </a:r>
            <a:r>
              <a:rPr lang="ru-RU" dirty="0" err="1"/>
              <a:t>Незважаючи</a:t>
            </a:r>
            <a:r>
              <a:rPr lang="ru-RU" dirty="0"/>
              <a:t> на </a:t>
            </a:r>
            <a:r>
              <a:rPr lang="ru-RU" dirty="0" err="1"/>
              <a:t>епідемію</a:t>
            </a:r>
            <a:r>
              <a:rPr lang="ru-RU" dirty="0"/>
              <a:t> </a:t>
            </a:r>
            <a:r>
              <a:rPr lang="ru-RU" dirty="0" err="1">
                <a:hlinkClick r:id="rId7" tooltip="Чорна смерть"/>
              </a:rPr>
              <a:t>Чорної</a:t>
            </a:r>
            <a:r>
              <a:rPr lang="ru-RU" dirty="0">
                <a:hlinkClick r:id="rId7" tooltip="Чорна смерть"/>
              </a:rPr>
              <a:t> </a:t>
            </a:r>
            <a:r>
              <a:rPr lang="ru-RU" dirty="0" err="1">
                <a:hlinkClick r:id="rId7" tooltip="Чорна смерть"/>
              </a:rPr>
              <a:t>смерті</a:t>
            </a:r>
            <a:r>
              <a:rPr lang="ru-RU" dirty="0"/>
              <a:t> — </a:t>
            </a:r>
            <a:r>
              <a:rPr lang="ru-RU" dirty="0" err="1"/>
              <a:t>чотирнадцяте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століттям</a:t>
            </a:r>
            <a:r>
              <a:rPr lang="ru-RU" dirty="0"/>
              <a:t> триумфального </a:t>
            </a:r>
            <a:r>
              <a:rPr lang="ru-RU" dirty="0" err="1"/>
              <a:t>розповсюдження</a:t>
            </a:r>
            <a:r>
              <a:rPr lang="ru-RU" dirty="0"/>
              <a:t> готики по </a:t>
            </a:r>
            <a:r>
              <a:rPr lang="ru-RU" dirty="0" err="1"/>
              <a:t>країнам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.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>
                <a:hlinkClick r:id="rId8" tooltip="Інтернаціональна готика"/>
              </a:rPr>
              <a:t>«</a:t>
            </a:r>
            <a:r>
              <a:rPr lang="ru-RU" dirty="0" err="1">
                <a:hlinkClick r:id="rId8" tooltip="Інтернаціональна готика"/>
              </a:rPr>
              <a:t>інтернаціональна</a:t>
            </a:r>
            <a:r>
              <a:rPr lang="ru-RU" dirty="0">
                <a:hlinkClick r:id="rId8" tooltip="Інтернаціональна готика"/>
              </a:rPr>
              <a:t> готика»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1632"/>
            <a:ext cx="2960366" cy="200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2252" y="2276605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Готика </a:t>
            </a:r>
            <a:r>
              <a:rPr lang="ru-RU" dirty="0" err="1"/>
              <a:t>Англії</a:t>
            </a:r>
            <a:r>
              <a:rPr lang="ru-RU" dirty="0"/>
              <a:t>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рано (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>
                <a:hlinkClick r:id="rId2" tooltip="12 століття"/>
              </a:rPr>
              <a:t>ХІІ</a:t>
            </a:r>
            <a:r>
              <a:rPr lang="ru-RU" dirty="0"/>
              <a:t> ст.) й </a:t>
            </a:r>
            <a:r>
              <a:rPr lang="ru-RU" dirty="0" err="1"/>
              <a:t>існувала</a:t>
            </a:r>
            <a:r>
              <a:rPr lang="ru-RU" dirty="0"/>
              <a:t> до </a:t>
            </a:r>
            <a:r>
              <a:rPr lang="en-US" dirty="0">
                <a:hlinkClick r:id="rId3" tooltip="16 століття"/>
              </a:rPr>
              <a:t>XVI</a:t>
            </a:r>
            <a:r>
              <a:rPr lang="en-US" dirty="0"/>
              <a:t> </a:t>
            </a:r>
            <a:r>
              <a:rPr lang="ru-RU" dirty="0"/>
              <a:t>ст. </a:t>
            </a:r>
            <a:r>
              <a:rPr lang="ru-RU" dirty="0" err="1"/>
              <a:t>Млявий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призвів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готичний</a:t>
            </a:r>
            <a:r>
              <a:rPr lang="ru-RU" dirty="0"/>
              <a:t> собор тут став не </a:t>
            </a:r>
            <a:r>
              <a:rPr lang="ru-RU" dirty="0" err="1"/>
              <a:t>міським</a:t>
            </a:r>
            <a:r>
              <a:rPr lang="ru-RU" dirty="0"/>
              <a:t>, а </a:t>
            </a:r>
            <a:r>
              <a:rPr lang="ru-RU" dirty="0" err="1">
                <a:hlinkClick r:id="rId4" tooltip="Монастир"/>
              </a:rPr>
              <a:t>монастирським</a:t>
            </a:r>
            <a:r>
              <a:rPr lang="ru-RU" dirty="0"/>
              <a:t>, </a:t>
            </a:r>
            <a:r>
              <a:rPr lang="ru-RU" dirty="0" err="1"/>
              <a:t>оточеним</a:t>
            </a:r>
            <a:r>
              <a:rPr lang="ru-RU" dirty="0"/>
              <a:t> полями і луками. </a:t>
            </a:r>
            <a:r>
              <a:rPr lang="ru-RU" dirty="0" err="1"/>
              <a:t>Звідси</a:t>
            </a:r>
            <a:r>
              <a:rPr lang="ru-RU" dirty="0"/>
              <a:t>, очевидно, </a:t>
            </a:r>
            <a:r>
              <a:rPr lang="ru-RU" dirty="0" err="1"/>
              <a:t>його</a:t>
            </a:r>
            <a:r>
              <a:rPr lang="ru-RU" dirty="0"/>
              <a:t> «</a:t>
            </a:r>
            <a:r>
              <a:rPr lang="ru-RU" dirty="0" err="1"/>
              <a:t>розпластаність</a:t>
            </a:r>
            <a:r>
              <a:rPr lang="ru-RU" dirty="0"/>
              <a:t>» по </a:t>
            </a:r>
            <a:r>
              <a:rPr lang="ru-RU" dirty="0" err="1"/>
              <a:t>горизонталі</a:t>
            </a:r>
            <a:r>
              <a:rPr lang="ru-RU" dirty="0"/>
              <a:t>, </a:t>
            </a:r>
            <a:r>
              <a:rPr lang="ru-RU" dirty="0" err="1"/>
              <a:t>розтягнутість</a:t>
            </a:r>
            <a:r>
              <a:rPr lang="ru-RU" dirty="0"/>
              <a:t> у ширину,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прибудов</a:t>
            </a:r>
            <a:r>
              <a:rPr lang="ru-RU" dirty="0"/>
              <a:t>. </a:t>
            </a:r>
            <a:r>
              <a:rPr lang="ru-RU" dirty="0" err="1"/>
              <a:t>Домінанта</a:t>
            </a:r>
            <a:r>
              <a:rPr lang="ru-RU" dirty="0"/>
              <a:t> собору — </a:t>
            </a:r>
            <a:r>
              <a:rPr lang="ru-RU" dirty="0" err="1"/>
              <a:t>величезна</a:t>
            </a:r>
            <a:r>
              <a:rPr lang="ru-RU" dirty="0"/>
              <a:t> вежа на </a:t>
            </a:r>
            <a:r>
              <a:rPr lang="ru-RU" dirty="0" err="1"/>
              <a:t>середхресті</a:t>
            </a:r>
            <a:r>
              <a:rPr lang="ru-RU" dirty="0"/>
              <a:t>. </a:t>
            </a:r>
            <a:r>
              <a:rPr lang="ru-RU" dirty="0" err="1"/>
              <a:t>Найчистіший</a:t>
            </a:r>
            <a:r>
              <a:rPr lang="ru-RU" dirty="0"/>
              <a:t>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ru-RU" dirty="0" err="1"/>
              <a:t>ранньої</a:t>
            </a:r>
            <a:r>
              <a:rPr lang="ru-RU" dirty="0"/>
              <a:t> </a:t>
            </a:r>
            <a:r>
              <a:rPr lang="ru-RU" dirty="0" err="1"/>
              <a:t>англійської</a:t>
            </a:r>
            <a:r>
              <a:rPr lang="ru-RU" dirty="0"/>
              <a:t> готики — собор у </a:t>
            </a:r>
            <a:r>
              <a:rPr lang="ru-RU" dirty="0" err="1"/>
              <a:t>Солсбері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стане темою полотна </a:t>
            </a:r>
            <a:r>
              <a:rPr lang="ru-RU" dirty="0">
                <a:hlinkClick r:id="rId5" tooltip="Джон Констебл"/>
              </a:rPr>
              <a:t>Джона Констебла</a:t>
            </a:r>
            <a:r>
              <a:rPr lang="ru-RU" dirty="0"/>
              <a:t> — </a:t>
            </a:r>
            <a:r>
              <a:rPr lang="ru-RU" dirty="0" err="1"/>
              <a:t>зберігається</a:t>
            </a:r>
            <a:r>
              <a:rPr lang="ru-RU" dirty="0"/>
              <a:t> в </a:t>
            </a:r>
            <a:r>
              <a:rPr lang="ru-RU" dirty="0" err="1">
                <a:hlinkClick r:id="rId6" tooltip="Музей мистецтва Метрополітен"/>
              </a:rPr>
              <a:t>музеї</a:t>
            </a:r>
            <a:r>
              <a:rPr lang="ru-RU" dirty="0">
                <a:hlinkClick r:id="rId6" tooltip="Музей мистецтва Метрополітен"/>
              </a:rPr>
              <a:t> </a:t>
            </a:r>
            <a:r>
              <a:rPr lang="ru-RU" dirty="0" err="1">
                <a:hlinkClick r:id="rId6" tooltip="Музей мистецтва Метрополітен"/>
              </a:rPr>
              <a:t>мистецтва</a:t>
            </a:r>
            <a:r>
              <a:rPr lang="ru-RU" dirty="0">
                <a:hlinkClick r:id="rId6" tooltip="Музей мистецтва Метрополітен"/>
              </a:rPr>
              <a:t> </a:t>
            </a:r>
            <a:r>
              <a:rPr lang="ru-RU" dirty="0" err="1">
                <a:hlinkClick r:id="rId6" tooltip="Музей мистецтва Метрополітен"/>
              </a:rPr>
              <a:t>Метрополітен</a:t>
            </a:r>
            <a:r>
              <a:rPr lang="ru-RU" dirty="0"/>
              <a:t>, Нью-Йорк. </a:t>
            </a:r>
          </a:p>
          <a:p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готичний</a:t>
            </a:r>
            <a:r>
              <a:rPr lang="ru-RU" dirty="0"/>
              <a:t> собор </a:t>
            </a:r>
            <a:r>
              <a:rPr lang="ru-RU" dirty="0" err="1"/>
              <a:t>Англії</a:t>
            </a:r>
            <a:r>
              <a:rPr lang="ru-RU" dirty="0"/>
              <a:t> — </a:t>
            </a:r>
            <a:r>
              <a:rPr lang="ru-RU" dirty="0" err="1"/>
              <a:t>Кентерберійський</a:t>
            </a:r>
            <a:r>
              <a:rPr lang="ru-RU" dirty="0"/>
              <a:t>, </a:t>
            </a:r>
            <a:r>
              <a:rPr lang="ru-RU" dirty="0" err="1"/>
              <a:t>резиденція</a:t>
            </a:r>
            <a:r>
              <a:rPr lang="ru-RU" dirty="0"/>
              <a:t> </a:t>
            </a:r>
            <a:r>
              <a:rPr lang="ru-RU" dirty="0" err="1"/>
              <a:t>архієпископа</a:t>
            </a:r>
            <a:r>
              <a:rPr lang="ru-RU" dirty="0"/>
              <a:t> </a:t>
            </a:r>
            <a:r>
              <a:rPr lang="ru-RU" dirty="0" err="1"/>
              <a:t>Кентерберійського</a:t>
            </a:r>
            <a:r>
              <a:rPr lang="ru-RU" dirty="0"/>
              <a:t>,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святиня</a:t>
            </a:r>
            <a:r>
              <a:rPr lang="ru-RU" dirty="0"/>
              <a:t>. Собор </a:t>
            </a:r>
            <a:r>
              <a:rPr lang="ru-RU" dirty="0" err="1"/>
              <a:t>Вестмінстерського</a:t>
            </a:r>
            <a:r>
              <a:rPr lang="ru-RU" dirty="0"/>
              <a:t> </a:t>
            </a:r>
            <a:r>
              <a:rPr lang="ru-RU" dirty="0" err="1"/>
              <a:t>абатства</a:t>
            </a:r>
            <a:r>
              <a:rPr lang="ru-RU" dirty="0"/>
              <a:t> в </a:t>
            </a:r>
            <a:r>
              <a:rPr lang="ru-RU" dirty="0" err="1"/>
              <a:t>Лондоні</a:t>
            </a:r>
            <a:r>
              <a:rPr lang="ru-RU" dirty="0"/>
              <a:t> —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коронації</a:t>
            </a:r>
            <a:r>
              <a:rPr lang="ru-RU" dirty="0"/>
              <a:t> і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англійських</a:t>
            </a:r>
            <a:r>
              <a:rPr lang="ru-RU" dirty="0"/>
              <a:t> </a:t>
            </a:r>
            <a:r>
              <a:rPr lang="ru-RU" dirty="0" err="1"/>
              <a:t>королів</a:t>
            </a:r>
            <a:r>
              <a:rPr lang="ru-RU" dirty="0"/>
              <a:t> з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Вільгельма</a:t>
            </a:r>
            <a:r>
              <a:rPr lang="ru-RU" dirty="0"/>
              <a:t> </a:t>
            </a:r>
            <a:r>
              <a:rPr lang="ru-RU" dirty="0" err="1"/>
              <a:t>Завойовника</a:t>
            </a:r>
            <a:r>
              <a:rPr lang="ru-RU" dirty="0"/>
              <a:t>,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усипальниця</a:t>
            </a:r>
            <a:r>
              <a:rPr lang="ru-RU" dirty="0"/>
              <a:t> великих людей </a:t>
            </a:r>
            <a:r>
              <a:rPr lang="ru-RU" dirty="0" err="1"/>
              <a:t>Англії</a:t>
            </a:r>
            <a:r>
              <a:rPr lang="ru-RU" dirty="0"/>
              <a:t> — </a:t>
            </a:r>
            <a:r>
              <a:rPr lang="ru-RU" dirty="0" err="1"/>
              <a:t>близький</a:t>
            </a:r>
            <a:r>
              <a:rPr lang="ru-RU" dirty="0"/>
              <a:t> до </a:t>
            </a:r>
            <a:r>
              <a:rPr lang="ru-RU" dirty="0" err="1"/>
              <a:t>французької</a:t>
            </a:r>
            <a:r>
              <a:rPr lang="ru-RU" dirty="0"/>
              <a:t> готики.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333" y="12942"/>
            <a:ext cx="3144349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2852936"/>
            <a:ext cx="7571184" cy="3777283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часу </a:t>
            </a:r>
            <a:r>
              <a:rPr lang="ru-RU" dirty="0" err="1"/>
              <a:t>Столітньої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будівництво</a:t>
            </a:r>
            <a:r>
              <a:rPr lang="ru-RU" dirty="0"/>
              <a:t> в </a:t>
            </a:r>
            <a:r>
              <a:rPr lang="ru-RU" dirty="0" err="1"/>
              <a:t>Англії</a:t>
            </a:r>
            <a:r>
              <a:rPr lang="ru-RU" dirty="0"/>
              <a:t> </a:t>
            </a:r>
            <a:r>
              <a:rPr lang="ru-RU" dirty="0" err="1"/>
              <a:t>скорочується</a:t>
            </a:r>
            <a:r>
              <a:rPr lang="ru-RU" dirty="0"/>
              <a:t>. З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згадати</a:t>
            </a:r>
            <a:r>
              <a:rPr lang="ru-RU" dirty="0"/>
              <a:t> </a:t>
            </a:r>
            <a:r>
              <a:rPr lang="ru-RU" dirty="0" err="1"/>
              <a:t>найславетніший</a:t>
            </a:r>
            <a:r>
              <a:rPr lang="ru-RU" dirty="0"/>
              <a:t> </a:t>
            </a:r>
            <a:r>
              <a:rPr lang="ru-RU" dirty="0" err="1"/>
              <a:t>Вестмінстерський</a:t>
            </a:r>
            <a:r>
              <a:rPr lang="ru-RU" dirty="0"/>
              <a:t> </a:t>
            </a:r>
            <a:r>
              <a:rPr lang="ru-RU" dirty="0" err="1"/>
              <a:t>королівський</a:t>
            </a:r>
            <a:r>
              <a:rPr lang="ru-RU" dirty="0"/>
              <a:t> палац (</a:t>
            </a:r>
            <a:r>
              <a:rPr lang="en-US" dirty="0"/>
              <a:t>XIV </a:t>
            </a:r>
            <a:r>
              <a:rPr lang="ru-RU" dirty="0"/>
              <a:t>ст.)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Вестмінстер-холом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1500 </a:t>
            </a:r>
            <a:r>
              <a:rPr lang="ru-RU" dirty="0" err="1"/>
              <a:t>кв.м</a:t>
            </a:r>
            <a:r>
              <a:rPr lang="ru-RU" dirty="0"/>
              <a:t>. </a:t>
            </a:r>
          </a:p>
          <a:p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французької</a:t>
            </a:r>
            <a:r>
              <a:rPr lang="ru-RU" dirty="0"/>
              <a:t>, </a:t>
            </a:r>
            <a:r>
              <a:rPr lang="ru-RU" dirty="0" err="1"/>
              <a:t>англійська</a:t>
            </a:r>
            <a:r>
              <a:rPr lang="ru-RU" dirty="0"/>
              <a:t> готика не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з </a:t>
            </a:r>
            <a:r>
              <a:rPr lang="ru-RU" dirty="0" err="1"/>
              <a:t>конструкцією</a:t>
            </a:r>
            <a:r>
              <a:rPr lang="ru-RU" dirty="0"/>
              <a:t>, </a:t>
            </a:r>
            <a:r>
              <a:rPr lang="ru-RU" dirty="0" err="1"/>
              <a:t>зберігала</a:t>
            </a:r>
            <a:r>
              <a:rPr lang="ru-RU" dirty="0"/>
              <a:t> </a:t>
            </a:r>
            <a:r>
              <a:rPr lang="ru-RU" dirty="0" err="1"/>
              <a:t>прямокутні</a:t>
            </a:r>
            <a:r>
              <a:rPr lang="ru-RU" dirty="0"/>
              <a:t>, </a:t>
            </a:r>
            <a:r>
              <a:rPr lang="ru-RU" dirty="0" err="1"/>
              <a:t>видовжені</a:t>
            </a:r>
            <a:r>
              <a:rPr lang="ru-RU" dirty="0"/>
              <a:t> </a:t>
            </a:r>
            <a:r>
              <a:rPr lang="ru-RU" dirty="0" err="1"/>
              <a:t>об'єми</a:t>
            </a:r>
            <a:r>
              <a:rPr lang="ru-RU" dirty="0"/>
              <a:t>. </a:t>
            </a:r>
            <a:r>
              <a:rPr lang="ru-RU" dirty="0" err="1"/>
              <a:t>Тло</a:t>
            </a:r>
            <a:r>
              <a:rPr lang="ru-RU" dirty="0"/>
              <a:t> </a:t>
            </a:r>
            <a:r>
              <a:rPr lang="ru-RU" dirty="0" err="1"/>
              <a:t>заповнювали</a:t>
            </a:r>
            <a:r>
              <a:rPr lang="ru-RU" dirty="0"/>
              <a:t> </a:t>
            </a:r>
            <a:r>
              <a:rPr lang="ru-RU" dirty="0" err="1"/>
              <a:t>декоративними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фасадах </a:t>
            </a:r>
            <a:r>
              <a:rPr lang="ru-RU" dirty="0" err="1"/>
              <a:t>утворювали</a:t>
            </a:r>
            <a:r>
              <a:rPr lang="ru-RU" dirty="0"/>
              <a:t> </a:t>
            </a:r>
            <a:r>
              <a:rPr lang="ru-RU" dirty="0" err="1"/>
              <a:t>справжні</a:t>
            </a:r>
            <a:r>
              <a:rPr lang="ru-RU" dirty="0"/>
              <a:t> </a:t>
            </a:r>
            <a:r>
              <a:rPr lang="ru-RU" dirty="0" err="1"/>
              <a:t>екрани-декорації</a:t>
            </a:r>
            <a:r>
              <a:rPr lang="ru-RU" dirty="0"/>
              <a:t>. За ними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розпізнати</a:t>
            </a:r>
            <a:r>
              <a:rPr lang="ru-RU" dirty="0"/>
              <a:t> </a:t>
            </a:r>
            <a:r>
              <a:rPr lang="ru-RU" dirty="0" err="1"/>
              <a:t>побудову</a:t>
            </a:r>
            <a:r>
              <a:rPr lang="ru-RU" dirty="0"/>
              <a:t> </a:t>
            </a:r>
            <a:r>
              <a:rPr lang="ru-RU" dirty="0" err="1"/>
              <a:t>інтер'єру</a:t>
            </a:r>
            <a:r>
              <a:rPr lang="ru-RU" dirty="0"/>
              <a:t>. Декор (форма </a:t>
            </a:r>
            <a:r>
              <a:rPr lang="ru-RU" dirty="0" err="1"/>
              <a:t>вікон</a:t>
            </a:r>
            <a:r>
              <a:rPr lang="ru-RU" dirty="0"/>
              <a:t>, </a:t>
            </a:r>
            <a:r>
              <a:rPr lang="ru-RU" dirty="0" err="1"/>
              <a:t>малюнки</a:t>
            </a:r>
            <a:r>
              <a:rPr lang="ru-RU" dirty="0"/>
              <a:t> </a:t>
            </a:r>
            <a:r>
              <a:rPr lang="ru-RU" dirty="0" err="1"/>
              <a:t>віконних</a:t>
            </a:r>
            <a:r>
              <a:rPr lang="ru-RU" dirty="0"/>
              <a:t> </a:t>
            </a:r>
            <a:r>
              <a:rPr lang="ru-RU" dirty="0" err="1"/>
              <a:t>перетинок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головує</a:t>
            </a:r>
            <a:r>
              <a:rPr lang="ru-RU" dirty="0"/>
              <a:t> і першим </a:t>
            </a:r>
            <a:r>
              <a:rPr lang="ru-RU" dirty="0" err="1"/>
              <a:t>кидається</a:t>
            </a:r>
            <a:r>
              <a:rPr lang="ru-RU" dirty="0"/>
              <a:t> у </a:t>
            </a:r>
            <a:r>
              <a:rPr lang="ru-RU" dirty="0" err="1"/>
              <a:t>вічі</a:t>
            </a:r>
            <a:r>
              <a:rPr lang="ru-RU" dirty="0"/>
              <a:t>. </a:t>
            </a:r>
            <a:r>
              <a:rPr lang="ru-RU" dirty="0" err="1"/>
              <a:t>Еволюцію</a:t>
            </a:r>
            <a:r>
              <a:rPr lang="ru-RU" dirty="0"/>
              <a:t> </a:t>
            </a:r>
            <a:r>
              <a:rPr lang="ru-RU" dirty="0" err="1"/>
              <a:t>англійської</a:t>
            </a:r>
            <a:r>
              <a:rPr lang="ru-RU" dirty="0"/>
              <a:t> готики </a:t>
            </a:r>
            <a:r>
              <a:rPr lang="ru-RU" dirty="0" err="1"/>
              <a:t>ведуть</a:t>
            </a:r>
            <a:r>
              <a:rPr lang="ru-RU" dirty="0"/>
              <a:t> за </a:t>
            </a:r>
            <a:r>
              <a:rPr lang="ru-RU" dirty="0" err="1"/>
              <a:t>змінами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декору. </a:t>
            </a:r>
            <a:r>
              <a:rPr lang="ru-RU" dirty="0" err="1"/>
              <a:t>Звідси</a:t>
            </a:r>
            <a:r>
              <a:rPr lang="ru-RU" dirty="0"/>
              <a:t> і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періодів</a:t>
            </a:r>
            <a:r>
              <a:rPr lang="ru-RU" dirty="0"/>
              <a:t> — </a:t>
            </a:r>
          </a:p>
          <a:p>
            <a:r>
              <a:rPr lang="ru-RU" dirty="0" err="1"/>
              <a:t>ранньоанглійська</a:t>
            </a:r>
            <a:r>
              <a:rPr lang="ru-RU" dirty="0"/>
              <a:t> готика (</a:t>
            </a:r>
            <a:r>
              <a:rPr lang="ru-RU" dirty="0" err="1"/>
              <a:t>кінець</a:t>
            </a:r>
            <a:r>
              <a:rPr lang="ru-RU" dirty="0"/>
              <a:t> 12 ст. — середина 13)</a:t>
            </a:r>
          </a:p>
          <a:p>
            <a:r>
              <a:rPr lang="ru-RU" dirty="0" err="1"/>
              <a:t>геометрично-криволінійна</a:t>
            </a:r>
            <a:r>
              <a:rPr lang="ru-RU" dirty="0"/>
              <a:t> (середина 13 — середина 14 ст.)</a:t>
            </a:r>
          </a:p>
          <a:p>
            <a:r>
              <a:rPr lang="ru-RU" dirty="0"/>
              <a:t>перпендикулярна (середина 14 ст. — 16 </a:t>
            </a:r>
            <a:r>
              <a:rPr lang="ru-RU" dirty="0" err="1"/>
              <a:t>століття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358387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08520" y="2204864"/>
            <a:ext cx="8795320" cy="3921299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Збережені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</a:t>
            </a:r>
            <a:r>
              <a:rPr lang="ru-RU" dirty="0" err="1"/>
              <a:t>запрошення</a:t>
            </a:r>
            <a:r>
              <a:rPr lang="ru-RU" dirty="0"/>
              <a:t> </a:t>
            </a:r>
            <a:r>
              <a:rPr lang="ru-RU" dirty="0" err="1"/>
              <a:t>французьких</a:t>
            </a:r>
            <a:r>
              <a:rPr lang="ru-RU" dirty="0"/>
              <a:t> </a:t>
            </a:r>
            <a:r>
              <a:rPr lang="ru-RU" dirty="0" err="1"/>
              <a:t>майстрів</a:t>
            </a:r>
            <a:r>
              <a:rPr lang="ru-RU" dirty="0"/>
              <a:t> в </a:t>
            </a:r>
            <a:r>
              <a:rPr lang="ru-RU" dirty="0" err="1"/>
              <a:t>Британію</a:t>
            </a:r>
            <a:r>
              <a:rPr lang="ru-RU" dirty="0"/>
              <a:t>. Хори собору у </a:t>
            </a:r>
            <a:r>
              <a:rPr lang="ru-RU" dirty="0" err="1"/>
              <a:t>Кентербері</a:t>
            </a:r>
            <a:r>
              <a:rPr lang="ru-RU" dirty="0"/>
              <a:t> </a:t>
            </a:r>
            <a:r>
              <a:rPr lang="ru-RU" dirty="0" err="1"/>
              <a:t>вибудував</a:t>
            </a:r>
            <a:r>
              <a:rPr lang="ru-RU" dirty="0"/>
              <a:t> </a:t>
            </a:r>
            <a:r>
              <a:rPr lang="ru-RU" dirty="0" err="1"/>
              <a:t>французький</a:t>
            </a:r>
            <a:r>
              <a:rPr lang="ru-RU" dirty="0"/>
              <a:t> </a:t>
            </a:r>
            <a:r>
              <a:rPr lang="ru-RU" dirty="0" err="1">
                <a:hlinkClick r:id="rId2" tooltip="Архітектор"/>
              </a:rPr>
              <a:t>архітектор</a:t>
            </a:r>
            <a:r>
              <a:rPr lang="ru-RU" dirty="0"/>
              <a:t> </a:t>
            </a:r>
            <a:r>
              <a:rPr lang="ru-RU" dirty="0" err="1"/>
              <a:t>Вільгельм</a:t>
            </a:r>
            <a:r>
              <a:rPr lang="ru-RU" dirty="0"/>
              <a:t> з Сана. Але приклад не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не </a:t>
            </a:r>
            <a:r>
              <a:rPr lang="ru-RU" dirty="0" err="1"/>
              <a:t>копіювали</a:t>
            </a:r>
            <a:r>
              <a:rPr lang="ru-RU" dirty="0"/>
              <a:t>. </a:t>
            </a:r>
            <a:r>
              <a:rPr lang="ru-RU" dirty="0" err="1"/>
              <a:t>Велетенський</a:t>
            </a:r>
            <a:r>
              <a:rPr lang="ru-RU" dirty="0"/>
              <a:t> собор у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>
                <a:hlinkClick r:id="rId3" tooltip="Дарем"/>
              </a:rPr>
              <a:t>Дарем</a:t>
            </a:r>
            <a:r>
              <a:rPr lang="ru-RU" dirty="0"/>
              <a:t> </a:t>
            </a:r>
            <a:r>
              <a:rPr lang="ru-RU" dirty="0" err="1"/>
              <a:t>будували</a:t>
            </a:r>
            <a:r>
              <a:rPr lang="ru-RU" dirty="0"/>
              <a:t> за планом собору Св. </a:t>
            </a:r>
            <a:r>
              <a:rPr lang="ru-RU" dirty="0" err="1"/>
              <a:t>Трійці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Кане у </a:t>
            </a:r>
            <a:r>
              <a:rPr lang="ru-RU" dirty="0" err="1"/>
              <a:t>Нормандії</a:t>
            </a:r>
            <a:r>
              <a:rPr lang="ru-RU" dirty="0"/>
              <a:t>, </a:t>
            </a:r>
            <a:r>
              <a:rPr lang="ru-RU" dirty="0" err="1"/>
              <a:t>Франція</a:t>
            </a:r>
            <a:r>
              <a:rPr lang="ru-RU" dirty="0"/>
              <a:t>. </a:t>
            </a:r>
            <a:r>
              <a:rPr lang="ru-RU" dirty="0" err="1"/>
              <a:t>Даремський</a:t>
            </a:r>
            <a:r>
              <a:rPr lang="ru-RU" dirty="0"/>
              <a:t> собор </a:t>
            </a:r>
            <a:r>
              <a:rPr lang="ru-RU" dirty="0" err="1"/>
              <a:t>найменше</a:t>
            </a:r>
            <a:r>
              <a:rPr lang="ru-RU" dirty="0"/>
              <a:t> </a:t>
            </a:r>
            <a:r>
              <a:rPr lang="ru-RU" dirty="0" err="1"/>
              <a:t>постраждав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пізніх</a:t>
            </a:r>
            <a:r>
              <a:rPr lang="ru-RU" dirty="0"/>
              <a:t> </a:t>
            </a:r>
            <a:r>
              <a:rPr lang="ru-RU" dirty="0" err="1"/>
              <a:t>перебудов</a:t>
            </a:r>
            <a:r>
              <a:rPr lang="ru-RU" dirty="0"/>
              <a:t>, але </a:t>
            </a:r>
            <a:r>
              <a:rPr lang="ru-RU" dirty="0" err="1"/>
              <a:t>має</a:t>
            </a:r>
            <a:r>
              <a:rPr lang="ru-RU" dirty="0"/>
              <a:t> «</a:t>
            </a:r>
            <a:r>
              <a:rPr lang="ru-RU" dirty="0" err="1"/>
              <a:t>британські</a:t>
            </a:r>
            <a:r>
              <a:rPr lang="ru-RU" dirty="0"/>
              <a:t>» </a:t>
            </a:r>
            <a:r>
              <a:rPr lang="ru-RU" dirty="0" err="1"/>
              <a:t>риси</a:t>
            </a:r>
            <a:r>
              <a:rPr lang="ru-RU" dirty="0"/>
              <a:t> — </a:t>
            </a:r>
            <a:r>
              <a:rPr lang="ru-RU" dirty="0" err="1"/>
              <a:t>могутні</a:t>
            </a:r>
            <a:r>
              <a:rPr lang="ru-RU" dirty="0"/>
              <a:t> </a:t>
            </a:r>
            <a:r>
              <a:rPr lang="ru-RU" dirty="0" err="1"/>
              <a:t>прямокутні</a:t>
            </a:r>
            <a:r>
              <a:rPr lang="ru-RU" dirty="0"/>
              <a:t> </a:t>
            </a:r>
            <a:r>
              <a:rPr lang="ru-RU" dirty="0" err="1"/>
              <a:t>об'єми</a:t>
            </a:r>
            <a:r>
              <a:rPr lang="ru-RU" dirty="0"/>
              <a:t>, </a:t>
            </a:r>
            <a:r>
              <a:rPr lang="ru-RU" dirty="0" err="1"/>
              <a:t>прямокутну</a:t>
            </a:r>
            <a:r>
              <a:rPr lang="ru-RU" dirty="0"/>
              <a:t> вежу над </a:t>
            </a:r>
            <a:r>
              <a:rPr lang="ru-RU" dirty="0" err="1"/>
              <a:t>середхрестям</a:t>
            </a:r>
            <a:r>
              <a:rPr lang="ru-RU" dirty="0"/>
              <a:t>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насичений</a:t>
            </a:r>
            <a:r>
              <a:rPr lang="ru-RU" dirty="0"/>
              <a:t> декором </a:t>
            </a:r>
            <a:r>
              <a:rPr lang="ru-RU" dirty="0" err="1"/>
              <a:t>західний</a:t>
            </a:r>
            <a:r>
              <a:rPr lang="ru-RU" dirty="0"/>
              <a:t> фасад, </a:t>
            </a:r>
            <a:r>
              <a:rPr lang="ru-RU" dirty="0" err="1"/>
              <a:t>ніж</a:t>
            </a:r>
            <a:r>
              <a:rPr lang="ru-RU" dirty="0"/>
              <a:t> у собору в Кане. </a:t>
            </a:r>
            <a:r>
              <a:rPr lang="ru-RU" dirty="0" err="1"/>
              <a:t>Висота</a:t>
            </a:r>
            <a:r>
              <a:rPr lang="ru-RU" dirty="0"/>
              <a:t> </a:t>
            </a:r>
            <a:r>
              <a:rPr lang="ru-RU" dirty="0" err="1"/>
              <a:t>британських</a:t>
            </a:r>
            <a:r>
              <a:rPr lang="ru-RU" dirty="0"/>
              <a:t> </a:t>
            </a:r>
            <a:r>
              <a:rPr lang="ru-RU" dirty="0" err="1"/>
              <a:t>соборів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за </a:t>
            </a:r>
            <a:r>
              <a:rPr lang="ru-RU" dirty="0" err="1"/>
              <a:t>французькі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, тому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розвиненої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аркбутанів</a:t>
            </a:r>
            <a:r>
              <a:rPr lang="ru-RU" dirty="0"/>
              <a:t> і </a:t>
            </a:r>
            <a:r>
              <a:rPr lang="ru-RU" dirty="0" err="1"/>
              <a:t>контрфорсів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вони </a:t>
            </a:r>
            <a:r>
              <a:rPr lang="ru-RU" dirty="0" err="1"/>
              <a:t>зустрічаються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031" y="0"/>
            <a:ext cx="314946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82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Готика в </a:t>
            </a:r>
            <a:r>
              <a:rPr lang="ru-RU" b="1" dirty="0" err="1"/>
              <a:t>Україні</a:t>
            </a:r>
            <a:r>
              <a:rPr lang="ru-RU" b="1" dirty="0"/>
              <a:t> (в </a:t>
            </a:r>
            <a:r>
              <a:rPr lang="ru-RU" b="1" dirty="0" err="1"/>
              <a:t>складі</a:t>
            </a:r>
            <a:r>
              <a:rPr lang="ru-RU" b="1" dirty="0"/>
              <a:t> </a:t>
            </a:r>
            <a:r>
              <a:rPr lang="ru-RU" b="1" dirty="0" err="1"/>
              <a:t>Польщі</a:t>
            </a:r>
            <a:r>
              <a:rPr lang="ru-RU" b="1" dirty="0"/>
              <a:t>)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7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3320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Один з </a:t>
            </a:r>
            <a:r>
              <a:rPr lang="ru-RU" dirty="0" err="1"/>
              <a:t>найцікавіших</a:t>
            </a:r>
            <a:r>
              <a:rPr lang="ru-RU" dirty="0"/>
              <a:t> </a:t>
            </a:r>
            <a:r>
              <a:rPr lang="ru-RU" dirty="0" err="1"/>
              <a:t>періодів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 —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en-US" dirty="0"/>
              <a:t>XIV — </a:t>
            </a:r>
            <a:r>
              <a:rPr lang="ru-RU" dirty="0"/>
              <a:t>перша І половина </a:t>
            </a:r>
            <a:r>
              <a:rPr lang="en-US" dirty="0"/>
              <a:t>XV </a:t>
            </a:r>
            <a:r>
              <a:rPr lang="ru-RU" dirty="0" err="1"/>
              <a:t>століття</a:t>
            </a:r>
            <a:r>
              <a:rPr lang="ru-RU" dirty="0"/>
              <a:t>. На </a:t>
            </a:r>
            <a:r>
              <a:rPr lang="ru-RU" dirty="0" err="1"/>
              <a:t>західних</a:t>
            </a:r>
            <a:r>
              <a:rPr lang="ru-RU" dirty="0"/>
              <a:t> землях,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за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потерпіли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монголо-</a:t>
            </a:r>
            <a:r>
              <a:rPr lang="ru-RU" dirty="0" err="1"/>
              <a:t>татарської</a:t>
            </a:r>
            <a:r>
              <a:rPr lang="ru-RU" dirty="0"/>
              <a:t> навали,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зростають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, </a:t>
            </a:r>
            <a:r>
              <a:rPr lang="ru-RU" dirty="0" err="1"/>
              <a:t>розвиваються</a:t>
            </a:r>
            <a:r>
              <a:rPr lang="ru-RU" dirty="0"/>
              <a:t> ремесла й </a:t>
            </a:r>
            <a:r>
              <a:rPr lang="ru-RU" dirty="0" err="1"/>
              <a:t>торгівля</a:t>
            </a:r>
            <a:r>
              <a:rPr lang="ru-RU" dirty="0"/>
              <a:t>. В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прибуває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поселенців</a:t>
            </a:r>
            <a:r>
              <a:rPr lang="ru-RU" dirty="0"/>
              <a:t>,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німців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принесли в </a:t>
            </a:r>
            <a:r>
              <a:rPr lang="ru-RU" dirty="0" err="1"/>
              <a:t>мистецтво</a:t>
            </a:r>
            <a:r>
              <a:rPr lang="ru-RU" dirty="0"/>
              <a:t>, а </a:t>
            </a:r>
            <a:r>
              <a:rPr lang="ru-RU" dirty="0" err="1"/>
              <a:t>зокрема</a:t>
            </a:r>
            <a:r>
              <a:rPr lang="ru-RU" dirty="0"/>
              <a:t> в </a:t>
            </a:r>
            <a:r>
              <a:rPr lang="ru-RU" dirty="0" err="1"/>
              <a:t>архітектуру</a:t>
            </a:r>
            <a:r>
              <a:rPr lang="ru-RU" dirty="0"/>
              <a:t>,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стильові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. </a:t>
            </a:r>
          </a:p>
          <a:p>
            <a:r>
              <a:rPr lang="ru-RU" dirty="0" err="1"/>
              <a:t>Розквіт</a:t>
            </a:r>
            <a:r>
              <a:rPr lang="ru-RU" dirty="0"/>
              <a:t> </a:t>
            </a:r>
            <a:r>
              <a:rPr lang="ru-RU" dirty="0" err="1"/>
              <a:t>катедральної</a:t>
            </a:r>
            <a:r>
              <a:rPr lang="ru-RU" dirty="0"/>
              <a:t> готики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короля </a:t>
            </a:r>
            <a:r>
              <a:rPr lang="ru-RU" dirty="0" err="1">
                <a:hlinkClick r:id="rId2" tooltip="Володислав II Ягайло"/>
              </a:rPr>
              <a:t>Володислава</a:t>
            </a:r>
            <a:r>
              <a:rPr lang="ru-RU" dirty="0">
                <a:hlinkClick r:id="rId2" tooltip="Володислав II Ягайло"/>
              </a:rPr>
              <a:t> </a:t>
            </a:r>
            <a:r>
              <a:rPr lang="en-US" dirty="0">
                <a:hlinkClick r:id="rId2" tooltip="Володислав II Ягайло"/>
              </a:rPr>
              <a:t>II </a:t>
            </a:r>
            <a:r>
              <a:rPr lang="ru-RU" dirty="0" err="1">
                <a:hlinkClick r:id="rId2" tooltip="Володислав II Ягайло"/>
              </a:rPr>
              <a:t>Ягайла</a:t>
            </a:r>
            <a:r>
              <a:rPr lang="ru-RU" dirty="0"/>
              <a:t> (</a:t>
            </a:r>
            <a:r>
              <a:rPr lang="ru-RU" dirty="0">
                <a:hlinkClick r:id="rId3" tooltip="1386"/>
              </a:rPr>
              <a:t>1386</a:t>
            </a:r>
            <a:r>
              <a:rPr lang="ru-RU" dirty="0"/>
              <a:t>-</a:t>
            </a:r>
            <a:r>
              <a:rPr lang="ru-RU" dirty="0">
                <a:hlinkClick r:id="rId4" tooltip="1434"/>
              </a:rPr>
              <a:t>1434</a:t>
            </a:r>
            <a:r>
              <a:rPr lang="ru-RU" dirty="0"/>
              <a:t>).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98"/>
            <a:ext cx="3197504" cy="212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555776" y="332656"/>
            <a:ext cx="606936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Готична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 —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західноєвропейської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з </a:t>
            </a:r>
            <a:r>
              <a:rPr lang="en-US" dirty="0"/>
              <a:t>XII </a:t>
            </a:r>
            <a:r>
              <a:rPr lang="ru-RU" dirty="0"/>
              <a:t>по </a:t>
            </a:r>
            <a:r>
              <a:rPr lang="en-US" dirty="0"/>
              <a:t>XVI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Готична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 </a:t>
            </a:r>
            <a:r>
              <a:rPr lang="ru-RU" dirty="0" err="1"/>
              <a:t>замінила</a:t>
            </a:r>
            <a:r>
              <a:rPr lang="ru-RU" dirty="0"/>
              <a:t> </a:t>
            </a:r>
            <a:r>
              <a:rPr lang="ru-RU" dirty="0" err="1"/>
              <a:t>архітектуру</a:t>
            </a:r>
            <a:r>
              <a:rPr lang="ru-RU" dirty="0"/>
              <a:t> </a:t>
            </a:r>
            <a:r>
              <a:rPr lang="ru-RU" dirty="0" err="1"/>
              <a:t>романської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і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чергою</a:t>
            </a:r>
            <a:r>
              <a:rPr lang="ru-RU" dirty="0"/>
              <a:t> </a:t>
            </a:r>
            <a:r>
              <a:rPr lang="ru-RU" dirty="0" err="1"/>
              <a:t>поступилася</a:t>
            </a:r>
            <a:r>
              <a:rPr lang="ru-RU" dirty="0"/>
              <a:t> </a:t>
            </a:r>
            <a:r>
              <a:rPr lang="ru-RU" dirty="0" err="1"/>
              <a:t>архітектурі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. Сам </a:t>
            </a:r>
            <a:r>
              <a:rPr lang="ru-RU" dirty="0" err="1"/>
              <a:t>термін</a:t>
            </a:r>
            <a:r>
              <a:rPr lang="ru-RU" dirty="0"/>
              <a:t> «готика»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 для </a:t>
            </a:r>
            <a:r>
              <a:rPr lang="ru-RU" dirty="0" err="1"/>
              <a:t>означення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підкреслити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відродила</a:t>
            </a:r>
            <a:r>
              <a:rPr lang="ru-RU" dirty="0"/>
              <a:t> </a:t>
            </a:r>
            <a:r>
              <a:rPr lang="ru-RU" dirty="0" err="1"/>
              <a:t>стилістику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Стародавнього</a:t>
            </a:r>
            <a:r>
              <a:rPr lang="ru-RU" dirty="0"/>
              <a:t> Риму і мала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(</a:t>
            </a:r>
            <a:r>
              <a:rPr lang="ru-RU" dirty="0" err="1"/>
              <a:t>стильові</a:t>
            </a:r>
            <a:r>
              <a:rPr lang="ru-RU" dirty="0"/>
              <a:t> і </a:t>
            </a:r>
            <a:r>
              <a:rPr lang="ru-RU" dirty="0" err="1"/>
              <a:t>конструктивні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середньовічної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5" y="188640"/>
            <a:ext cx="2736304" cy="20495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9" y="4149080"/>
            <a:ext cx="2628900" cy="246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7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vi-VN" dirty="0"/>
              <a:t>Серед культових споруд переважали католицькі костели. Вирішальну роль у формуванні нового стилю відіграв </a:t>
            </a:r>
            <a:r>
              <a:rPr lang="vi-VN" dirty="0">
                <a:hlinkClick r:id="rId2" tooltip="Архікафедральна базиліка Успіння Пресвятої Діви Марії"/>
              </a:rPr>
              <a:t>Лати́нський кафедра́льний собо́р</a:t>
            </a:r>
            <a:r>
              <a:rPr lang="vi-VN" dirty="0"/>
              <a:t> у Львові — пам'ятка архітектури національного значення. Готичну складову підкреслює високий шип даху. Дзвіниця на головному фасаді має барокове завершення і розташована асиметрично, бо другу дзвіницю недобудували. В інтер'єрі високі сніпчасті колони підтримують стрілчасті арки і склепіння з готичними </a:t>
            </a:r>
            <a:r>
              <a:rPr lang="vi-VN" dirty="0">
                <a:hlinkClick r:id="rId3" tooltip="Нервюра (архітектура)"/>
              </a:rPr>
              <a:t>нервюрами</a:t>
            </a:r>
            <a:r>
              <a:rPr lang="vi-VN" dirty="0"/>
              <a:t>. Стіни і склепіння вкриті численними </a:t>
            </a:r>
            <a:r>
              <a:rPr lang="vi-VN" dirty="0">
                <a:hlinkClick r:id="rId4" tooltip="Фреска"/>
              </a:rPr>
              <a:t>фресками</a:t>
            </a:r>
            <a:r>
              <a:rPr lang="vi-VN" dirty="0"/>
              <a:t>. Будівництво собору розпочалося </a:t>
            </a:r>
            <a:r>
              <a:rPr lang="vi-VN" dirty="0">
                <a:hlinkClick r:id="rId5" tooltip="1361"/>
              </a:rPr>
              <a:t>1361</a:t>
            </a:r>
            <a:r>
              <a:rPr lang="vi-VN" dirty="0"/>
              <a:t> (за іншими даними — 1370). Серед будівничих цього храму відомі </a:t>
            </a:r>
            <a:r>
              <a:rPr lang="vi-VN" dirty="0">
                <a:hlinkClick r:id="rId6" tooltip="Нічко з Троппау"/>
              </a:rPr>
              <a:t>Нічко</a:t>
            </a:r>
            <a:r>
              <a:rPr lang="vi-VN" dirty="0"/>
              <a:t>, Йоахім Гром, Амброзій Рабіш; одним із найтурботливіших опікунів будови в міських актах названо </a:t>
            </a:r>
            <a:r>
              <a:rPr lang="vi-VN" dirty="0">
                <a:hlinkClick r:id="rId7" tooltip="Петро Штехер"/>
              </a:rPr>
              <a:t>Петра Штехера</a:t>
            </a:r>
            <a:r>
              <a:rPr lang="vi-VN" dirty="0"/>
              <a:t>. Об'ємну композицію костелу витворено завдяки двом головним складовим: презбітеріуму (вівтарній частині) та корпусу нав (власне молитовній залі).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106"/>
            <a:ext cx="4032448" cy="22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11759" y="116632"/>
            <a:ext cx="6713817" cy="6369571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Східні</a:t>
            </a:r>
            <a:r>
              <a:rPr lang="ru-RU" dirty="0"/>
              <a:t> </a:t>
            </a:r>
            <a:r>
              <a:rPr lang="ru-RU" dirty="0" err="1"/>
              <a:t>кордони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готичної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на землях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>
                <a:hlinkClick r:id="rId2" tooltip="Київ"/>
              </a:rPr>
              <a:t>Києва</a:t>
            </a:r>
            <a:r>
              <a:rPr lang="ru-RU" dirty="0"/>
              <a:t> та </a:t>
            </a:r>
            <a:r>
              <a:rPr lang="ru-RU" dirty="0" err="1">
                <a:hlinkClick r:id="rId3" tooltip="Чернігів"/>
              </a:rPr>
              <a:t>Чернігова</a:t>
            </a:r>
            <a:r>
              <a:rPr lang="ru-RU" dirty="0"/>
              <a:t>. В </a:t>
            </a:r>
            <a:r>
              <a:rPr lang="ru-RU" dirty="0" err="1"/>
              <a:t>Києві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перш за все </a:t>
            </a:r>
            <a:r>
              <a:rPr lang="ru-RU" dirty="0" err="1">
                <a:hlinkClick r:id="rId4" tooltip="Петропавлівська церква (Поділ)"/>
              </a:rPr>
              <a:t>Петропавлівська</a:t>
            </a:r>
            <a:r>
              <a:rPr lang="ru-RU" dirty="0">
                <a:hlinkClick r:id="rId4" tooltip="Петропавлівська церква (Поділ)"/>
              </a:rPr>
              <a:t> </a:t>
            </a:r>
            <a:r>
              <a:rPr lang="ru-RU" dirty="0" err="1">
                <a:hlinkClick r:id="rId4" tooltip="Петропавлівська церква (Поділ)"/>
              </a:rPr>
              <a:t>церква</a:t>
            </a:r>
            <a:r>
              <a:rPr lang="ru-RU" dirty="0">
                <a:hlinkClick r:id="rId4" tooltip="Петропавлівська церква (Поділ)"/>
              </a:rPr>
              <a:t> (</a:t>
            </a:r>
            <a:r>
              <a:rPr lang="ru-RU" dirty="0" err="1">
                <a:hlinkClick r:id="rId4" tooltip="Петропавлівська церква (Поділ)"/>
              </a:rPr>
              <a:t>Поділ</a:t>
            </a:r>
            <a:r>
              <a:rPr lang="ru-RU" dirty="0">
                <a:hlinkClick r:id="rId4" tooltip="Петропавлівська церква (Поділ)"/>
              </a:rPr>
              <a:t>)</a:t>
            </a:r>
            <a:r>
              <a:rPr lang="ru-RU" dirty="0"/>
              <a:t>. </a:t>
            </a:r>
            <a:r>
              <a:rPr lang="ru-RU" dirty="0" err="1"/>
              <a:t>Монастир</a:t>
            </a:r>
            <a:r>
              <a:rPr lang="ru-RU" dirty="0"/>
              <a:t> </a:t>
            </a:r>
            <a:r>
              <a:rPr lang="ru-RU" dirty="0" err="1">
                <a:hlinkClick r:id="rId5" tooltip="Домініканці (орден)"/>
              </a:rPr>
              <a:t>домініканців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>
                <a:hlinkClick r:id="rId6" tooltip="Поділ"/>
              </a:rPr>
              <a:t>Подолі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en-US" dirty="0">
                <a:hlinkClick r:id="rId7" tooltip="XVI"/>
              </a:rPr>
              <a:t>XVI</a:t>
            </a:r>
            <a:r>
              <a:rPr lang="en-US" dirty="0"/>
              <a:t> </a:t>
            </a:r>
            <a:r>
              <a:rPr lang="ru-RU" dirty="0"/>
              <a:t>ст. </a:t>
            </a:r>
            <a:r>
              <a:rPr lang="ru-RU" dirty="0" err="1"/>
              <a:t>Мурований</a:t>
            </a:r>
            <a:r>
              <a:rPr lang="ru-RU" dirty="0"/>
              <a:t> костел св. </a:t>
            </a:r>
            <a:r>
              <a:rPr lang="ru-RU" dirty="0" err="1"/>
              <a:t>Миколая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>
                <a:hlinkClick r:id="rId8" tooltip="Кляштор"/>
              </a:rPr>
              <a:t>кляшторі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збудований</a:t>
            </a:r>
            <a:r>
              <a:rPr lang="ru-RU" dirty="0"/>
              <a:t> в </a:t>
            </a:r>
            <a:r>
              <a:rPr lang="ru-RU" dirty="0">
                <a:hlinkClick r:id="rId9" tooltip="1600"/>
              </a:rPr>
              <a:t>1600</a:t>
            </a:r>
            <a:r>
              <a:rPr lang="ru-RU" dirty="0"/>
              <a:t>-і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>
                <a:hlinkClick r:id="rId10" tooltip="Єпископ"/>
              </a:rPr>
              <a:t>єпископом</a:t>
            </a:r>
            <a:r>
              <a:rPr lang="ru-RU" dirty="0"/>
              <a:t> </a:t>
            </a:r>
            <a:r>
              <a:rPr lang="ru-RU" dirty="0" err="1"/>
              <a:t>Кшиштофом</a:t>
            </a:r>
            <a:r>
              <a:rPr lang="ru-RU" dirty="0"/>
              <a:t> </a:t>
            </a:r>
            <a:r>
              <a:rPr lang="ru-RU" dirty="0" err="1"/>
              <a:t>Казимірським</a:t>
            </a:r>
            <a:r>
              <a:rPr lang="ru-RU" dirty="0"/>
              <a:t>. На </a:t>
            </a:r>
            <a:r>
              <a:rPr lang="ru-RU" dirty="0" err="1"/>
              <a:t>побудову</a:t>
            </a:r>
            <a:r>
              <a:rPr lang="ru-RU" dirty="0"/>
              <a:t> </a:t>
            </a:r>
            <a:r>
              <a:rPr lang="ru-RU" dirty="0" err="1"/>
              <a:t>величного</a:t>
            </a:r>
            <a:r>
              <a:rPr lang="ru-RU" dirty="0"/>
              <a:t> </a:t>
            </a:r>
            <a:r>
              <a:rPr lang="ru-RU" dirty="0" err="1"/>
              <a:t>тринавного</a:t>
            </a:r>
            <a:r>
              <a:rPr lang="ru-RU" dirty="0"/>
              <a:t> храму </a:t>
            </a:r>
            <a:r>
              <a:rPr lang="ru-RU" dirty="0" err="1"/>
              <a:t>пішли</a:t>
            </a:r>
            <a:r>
              <a:rPr lang="ru-RU" dirty="0"/>
              <a:t> </a:t>
            </a:r>
            <a:r>
              <a:rPr lang="ru-RU" dirty="0" err="1"/>
              <a:t>будівельні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з </a:t>
            </a:r>
            <a:r>
              <a:rPr lang="ru-RU" dirty="0" err="1"/>
              <a:t>руїн</a:t>
            </a:r>
            <a:r>
              <a:rPr lang="ru-RU" dirty="0"/>
              <a:t> </a:t>
            </a:r>
            <a:r>
              <a:rPr lang="ru-RU" dirty="0" err="1">
                <a:hlinkClick r:id="rId11" tooltip="Вишгород"/>
              </a:rPr>
              <a:t>вишгородського</a:t>
            </a:r>
            <a:r>
              <a:rPr lang="ru-RU" dirty="0"/>
              <a:t> собору Бориса і </a:t>
            </a:r>
            <a:r>
              <a:rPr lang="ru-RU" dirty="0" err="1"/>
              <a:t>Гліба</a:t>
            </a:r>
            <a:r>
              <a:rPr lang="ru-RU" dirty="0"/>
              <a:t>.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>
                <a:hlinkClick r:id="rId12" tooltip="1610"/>
              </a:rPr>
              <a:t>1610</a:t>
            </a:r>
            <a:r>
              <a:rPr lang="ru-RU" dirty="0"/>
              <a:t> р. костел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освячений</a:t>
            </a:r>
            <a:r>
              <a:rPr lang="ru-RU" dirty="0"/>
              <a:t>, але </a:t>
            </a:r>
            <a:r>
              <a:rPr lang="ru-RU" dirty="0" err="1"/>
              <a:t>прибудови</a:t>
            </a:r>
            <a:r>
              <a:rPr lang="ru-RU" dirty="0"/>
              <a:t> та </a:t>
            </a:r>
            <a:r>
              <a:rPr lang="ru-RU" dirty="0" err="1"/>
              <a:t>перебудови</a:t>
            </a:r>
            <a:r>
              <a:rPr lang="ru-RU" dirty="0"/>
              <a:t> </a:t>
            </a:r>
            <a:r>
              <a:rPr lang="ru-RU" dirty="0" err="1"/>
              <a:t>тривали</a:t>
            </a:r>
            <a:r>
              <a:rPr lang="ru-RU" dirty="0"/>
              <a:t> до </a:t>
            </a:r>
            <a:r>
              <a:rPr lang="ru-RU" dirty="0">
                <a:hlinkClick r:id="rId13" tooltip="1640"/>
              </a:rPr>
              <a:t>1640</a:t>
            </a:r>
            <a:r>
              <a:rPr lang="ru-RU" dirty="0"/>
              <a:t> р.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>
                <a:hlinkClick r:id="rId14" tooltip="Польща"/>
              </a:rPr>
              <a:t>польське</a:t>
            </a:r>
            <a:r>
              <a:rPr lang="ru-RU" dirty="0"/>
              <a:t> </a:t>
            </a:r>
            <a:r>
              <a:rPr lang="ru-RU" dirty="0" err="1"/>
              <a:t>панування</a:t>
            </a:r>
            <a:r>
              <a:rPr lang="ru-RU" dirty="0"/>
              <a:t> </a:t>
            </a:r>
            <a:r>
              <a:rPr lang="ru-RU" dirty="0" err="1"/>
              <a:t>добігало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кінця</a:t>
            </a:r>
            <a:r>
              <a:rPr lang="ru-RU" dirty="0"/>
              <a:t>, і коли в </a:t>
            </a:r>
            <a:r>
              <a:rPr lang="ru-RU" dirty="0">
                <a:hlinkClick r:id="rId15" tooltip="1648"/>
              </a:rPr>
              <a:t>1648</a:t>
            </a:r>
            <a:r>
              <a:rPr lang="ru-RU" dirty="0"/>
              <a:t> р. </a:t>
            </a:r>
            <a:r>
              <a:rPr lang="ru-RU" dirty="0" err="1">
                <a:hlinkClick r:id="rId5" tooltip="Домініканці (орден)"/>
              </a:rPr>
              <a:t>домініканці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вигнані</a:t>
            </a:r>
            <a:r>
              <a:rPr lang="ru-RU" dirty="0"/>
              <a:t> з </a:t>
            </a:r>
            <a:r>
              <a:rPr lang="ru-RU" dirty="0" err="1"/>
              <a:t>міста</a:t>
            </a:r>
            <a:r>
              <a:rPr lang="ru-RU" dirty="0"/>
              <a:t>,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кляштор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ліквідований</a:t>
            </a:r>
            <a:r>
              <a:rPr lang="ru-RU" dirty="0"/>
              <a:t>, а костел — </a:t>
            </a:r>
            <a:r>
              <a:rPr lang="ru-RU" dirty="0" err="1"/>
              <a:t>пограбований</a:t>
            </a:r>
            <a:r>
              <a:rPr lang="ru-RU" dirty="0"/>
              <a:t> та </a:t>
            </a:r>
            <a:r>
              <a:rPr lang="ru-RU" dirty="0" err="1"/>
              <a:t>занедбаний</a:t>
            </a:r>
            <a:r>
              <a:rPr lang="ru-RU" dirty="0"/>
              <a:t>. В </a:t>
            </a:r>
            <a:r>
              <a:rPr lang="ru-RU" dirty="0">
                <a:hlinkClick r:id="rId16" tooltip="1650"/>
              </a:rPr>
              <a:t>1650</a:t>
            </a:r>
            <a:r>
              <a:rPr lang="ru-RU" dirty="0"/>
              <a:t>-і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>
                <a:hlinkClick r:id="rId17" tooltip="Московське князівство"/>
              </a:rPr>
              <a:t>російський</a:t>
            </a:r>
            <a:r>
              <a:rPr lang="ru-RU" dirty="0"/>
              <a:t> </a:t>
            </a:r>
            <a:r>
              <a:rPr lang="ru-RU" dirty="0" err="1"/>
              <a:t>воєвода</a:t>
            </a:r>
            <a:r>
              <a:rPr lang="ru-RU" dirty="0"/>
              <a:t> </a:t>
            </a:r>
            <a:r>
              <a:rPr lang="ru-RU" dirty="0" err="1"/>
              <a:t>використовував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 </a:t>
            </a:r>
            <a:r>
              <a:rPr lang="ru-RU" dirty="0" err="1"/>
              <a:t>колишнього</a:t>
            </a:r>
            <a:r>
              <a:rPr lang="ru-RU" dirty="0"/>
              <a:t> </a:t>
            </a:r>
            <a:r>
              <a:rPr lang="ru-RU" dirty="0" err="1"/>
              <a:t>кляштора</a:t>
            </a:r>
            <a:r>
              <a:rPr lang="ru-RU" dirty="0"/>
              <a:t> як </a:t>
            </a:r>
            <a:r>
              <a:rPr lang="ru-RU" dirty="0" err="1"/>
              <a:t>караульні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.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монастирські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розібрані</a:t>
            </a:r>
            <a:r>
              <a:rPr lang="ru-RU" dirty="0"/>
              <a:t>, але сам костел </a:t>
            </a:r>
            <a:r>
              <a:rPr lang="ru-RU" dirty="0" err="1"/>
              <a:t>вцілів</a:t>
            </a:r>
            <a:r>
              <a:rPr lang="ru-RU" dirty="0"/>
              <a:t>.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en-US" dirty="0">
                <a:hlinkClick r:id="rId18" tooltip="XVII"/>
              </a:rPr>
              <a:t>XVII</a:t>
            </a:r>
            <a:r>
              <a:rPr lang="en-US" dirty="0"/>
              <a:t> </a:t>
            </a:r>
            <a:r>
              <a:rPr lang="ru-RU" dirty="0"/>
              <a:t>ст.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влаштували</a:t>
            </a:r>
            <a:r>
              <a:rPr lang="ru-RU" dirty="0"/>
              <a:t> шинок. Лише в </a:t>
            </a:r>
            <a:r>
              <a:rPr lang="ru-RU" dirty="0">
                <a:hlinkClick r:id="rId19" tooltip="1691"/>
              </a:rPr>
              <a:t>1691</a:t>
            </a:r>
            <a:r>
              <a:rPr lang="ru-RU" dirty="0"/>
              <a:t> р. митрополит </a:t>
            </a:r>
            <a:r>
              <a:rPr lang="ru-RU" dirty="0" err="1">
                <a:hlinkClick r:id="rId20" tooltip="Варлаам (Ясинський)"/>
              </a:rPr>
              <a:t>Варлаам</a:t>
            </a:r>
            <a:r>
              <a:rPr lang="ru-RU" dirty="0">
                <a:hlinkClick r:id="rId20" tooltip="Варлаам (Ясинський)"/>
              </a:rPr>
              <a:t> </a:t>
            </a:r>
            <a:r>
              <a:rPr lang="ru-RU" dirty="0" err="1">
                <a:hlinkClick r:id="rId20" tooltip="Варлаам (Ясинський)"/>
              </a:rPr>
              <a:t>Ясинський</a:t>
            </a:r>
            <a:r>
              <a:rPr lang="ru-RU" dirty="0"/>
              <a:t> освятив храм як </a:t>
            </a:r>
            <a:r>
              <a:rPr lang="ru-RU" dirty="0" err="1"/>
              <a:t>православну</a:t>
            </a:r>
            <a:r>
              <a:rPr lang="ru-RU" dirty="0"/>
              <a:t> </a:t>
            </a:r>
            <a:r>
              <a:rPr lang="ru-RU" dirty="0" err="1"/>
              <a:t>Петропавлівську</a:t>
            </a:r>
            <a:r>
              <a:rPr lang="ru-RU" dirty="0"/>
              <a:t> </a:t>
            </a:r>
            <a:r>
              <a:rPr lang="ru-RU" dirty="0" err="1"/>
              <a:t>церкву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вона не мала </a:t>
            </a:r>
            <a:r>
              <a:rPr lang="ru-RU" dirty="0" err="1"/>
              <a:t>свого</a:t>
            </a:r>
            <a:r>
              <a:rPr lang="ru-RU" dirty="0"/>
              <a:t> причту, і </a:t>
            </a:r>
            <a:r>
              <a:rPr lang="ru-RU" dirty="0" err="1"/>
              <a:t>була</a:t>
            </a:r>
            <a:r>
              <a:rPr lang="ru-RU" dirty="0"/>
              <a:t> приписною до </a:t>
            </a:r>
            <a:r>
              <a:rPr lang="ru-RU" dirty="0" err="1">
                <a:hlinkClick r:id="rId21" tooltip="Софійський собор (Київ)"/>
              </a:rPr>
              <a:t>Софійського</a:t>
            </a:r>
            <a:r>
              <a:rPr lang="ru-RU" dirty="0">
                <a:hlinkClick r:id="rId21" tooltip="Софійський собор (Київ)"/>
              </a:rPr>
              <a:t> собору</a:t>
            </a:r>
            <a:r>
              <a:rPr lang="ru-RU" dirty="0"/>
              <a:t>. У </a:t>
            </a:r>
            <a:r>
              <a:rPr lang="ru-RU" dirty="0">
                <a:hlinkClick r:id="rId22" tooltip="1786"/>
              </a:rPr>
              <a:t>1786</a:t>
            </a:r>
            <a:r>
              <a:rPr lang="ru-RU" dirty="0"/>
              <a:t> року храм став </a:t>
            </a:r>
            <a:r>
              <a:rPr lang="ru-RU" dirty="0" err="1"/>
              <a:t>грецькою</a:t>
            </a:r>
            <a:r>
              <a:rPr lang="ru-RU" dirty="0"/>
              <a:t> </a:t>
            </a:r>
            <a:r>
              <a:rPr lang="ru-RU" dirty="0" err="1"/>
              <a:t>церквою</a:t>
            </a:r>
            <a:r>
              <a:rPr lang="ru-RU" dirty="0"/>
              <a:t> і </a:t>
            </a:r>
            <a:r>
              <a:rPr lang="ru-RU" dirty="0" err="1"/>
              <a:t>був</a:t>
            </a:r>
            <a:r>
              <a:rPr lang="ru-RU" dirty="0"/>
              <a:t> такою до </a:t>
            </a:r>
            <a:r>
              <a:rPr lang="ru-RU" dirty="0" err="1"/>
              <a:t>пожежі</a:t>
            </a:r>
            <a:r>
              <a:rPr lang="ru-RU" dirty="0"/>
              <a:t> </a:t>
            </a:r>
            <a:r>
              <a:rPr lang="ru-RU" dirty="0">
                <a:hlinkClick r:id="rId23" tooltip="1811"/>
              </a:rPr>
              <a:t>1811</a:t>
            </a:r>
            <a:r>
              <a:rPr lang="ru-RU" dirty="0"/>
              <a:t> року.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17621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Зневажливе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католицизму з боку </a:t>
            </a:r>
            <a:r>
              <a:rPr lang="ru-RU" dirty="0" err="1"/>
              <a:t>православних</a:t>
            </a:r>
            <a:r>
              <a:rPr lang="ru-RU" dirty="0"/>
              <a:t> </a:t>
            </a:r>
            <a:r>
              <a:rPr lang="ru-RU" dirty="0" err="1"/>
              <a:t>ієрархів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перенесене</a:t>
            </a:r>
            <a:r>
              <a:rPr lang="ru-RU" dirty="0"/>
              <a:t> і на </a:t>
            </a:r>
            <a:r>
              <a:rPr lang="ru-RU" dirty="0" err="1"/>
              <a:t>готичні</a:t>
            </a:r>
            <a:r>
              <a:rPr lang="ru-RU" dirty="0"/>
              <a:t> </a:t>
            </a:r>
            <a:r>
              <a:rPr lang="ru-RU" dirty="0" err="1"/>
              <a:t>споруди</a:t>
            </a:r>
            <a:r>
              <a:rPr lang="ru-RU" dirty="0"/>
              <a:t> </a:t>
            </a:r>
            <a:r>
              <a:rPr lang="ru-RU" dirty="0" err="1"/>
              <a:t>Києва</a:t>
            </a:r>
            <a:r>
              <a:rPr lang="ru-RU" dirty="0"/>
              <a:t> та </a:t>
            </a:r>
            <a:r>
              <a:rPr lang="ru-RU" dirty="0" err="1"/>
              <a:t>Чернігова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перебудовували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канонічні</a:t>
            </a:r>
            <a:r>
              <a:rPr lang="ru-RU" dirty="0"/>
              <a:t> потреби </a:t>
            </a:r>
            <a:r>
              <a:rPr lang="ru-RU" dirty="0" err="1"/>
              <a:t>православних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безжально</a:t>
            </a:r>
            <a:r>
              <a:rPr lang="ru-RU" dirty="0"/>
              <a:t> </a:t>
            </a:r>
            <a:r>
              <a:rPr lang="ru-RU" dirty="0" err="1"/>
              <a:t>знищували</a:t>
            </a:r>
            <a:r>
              <a:rPr lang="ru-RU" dirty="0"/>
              <a:t> в </a:t>
            </a:r>
            <a:r>
              <a:rPr lang="en-US" dirty="0"/>
              <a:t>XVIII </a:t>
            </a:r>
            <a:r>
              <a:rPr lang="ru-RU" dirty="0" err="1"/>
              <a:t>столітті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підрадянський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 </a:t>
            </a:r>
            <a:r>
              <a:rPr lang="ru-RU" dirty="0" err="1"/>
              <a:t>Готична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 </a:t>
            </a:r>
            <a:r>
              <a:rPr lang="ru-RU" dirty="0" err="1"/>
              <a:t>повернеться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en-US" dirty="0"/>
              <a:t>XIX — </a:t>
            </a:r>
            <a:r>
              <a:rPr lang="ru-RU" dirty="0"/>
              <a:t>на початку </a:t>
            </a:r>
            <a:r>
              <a:rPr lang="en-US" dirty="0"/>
              <a:t>XX </a:t>
            </a:r>
            <a:r>
              <a:rPr lang="ru-RU" dirty="0"/>
              <a:t>ст.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>
                <a:hlinkClick r:id="rId2" tooltip="Неоготика"/>
              </a:rPr>
              <a:t>неоготики</a:t>
            </a:r>
            <a:r>
              <a:rPr lang="ru-RU" dirty="0"/>
              <a:t> (</a:t>
            </a:r>
            <a:r>
              <a:rPr lang="ru-RU" dirty="0">
                <a:hlinkClick r:id="rId3" tooltip="Палац Даховських (ще не написана)"/>
              </a:rPr>
              <a:t>Палац </a:t>
            </a:r>
            <a:r>
              <a:rPr lang="ru-RU" dirty="0" err="1">
                <a:hlinkClick r:id="rId3" tooltip="Палац Даховських (ще не написана)"/>
              </a:rPr>
              <a:t>Даховських</a:t>
            </a:r>
            <a:r>
              <a:rPr lang="ru-RU" dirty="0"/>
              <a:t>, </a:t>
            </a:r>
            <a:r>
              <a:rPr lang="ru-RU" dirty="0" err="1">
                <a:hlinkClick r:id="rId4" tooltip="Воронцовський палац (Алупка)"/>
              </a:rPr>
              <a:t>Воронцовський</a:t>
            </a:r>
            <a:r>
              <a:rPr lang="ru-RU" dirty="0">
                <a:hlinkClick r:id="rId4" tooltip="Воронцовський палац (Алупка)"/>
              </a:rPr>
              <a:t> палац (Алупка)</a:t>
            </a:r>
            <a:r>
              <a:rPr lang="ru-RU" dirty="0"/>
              <a:t>, </a:t>
            </a:r>
            <a:r>
              <a:rPr lang="ru-RU" dirty="0">
                <a:hlinkClick r:id="rId5" tooltip="Палац Терещенків у Червоному"/>
              </a:rPr>
              <a:t>Палац </a:t>
            </a:r>
            <a:r>
              <a:rPr lang="ru-RU" dirty="0" err="1">
                <a:hlinkClick r:id="rId5" tooltip="Палац Терещенків у Червоному"/>
              </a:rPr>
              <a:t>Терещенків</a:t>
            </a:r>
            <a:r>
              <a:rPr lang="ru-RU" dirty="0">
                <a:hlinkClick r:id="rId5" tooltip="Палац Терещенків у Червоному"/>
              </a:rPr>
              <a:t> у Червоному</a:t>
            </a:r>
            <a:r>
              <a:rPr lang="ru-RU" dirty="0"/>
              <a:t>, </a:t>
            </a:r>
            <a:r>
              <a:rPr lang="ru-RU" dirty="0" err="1">
                <a:hlinkClick r:id="rId6" tooltip="Церква святого Миколая (Київ)"/>
              </a:rPr>
              <a:t>Церква</a:t>
            </a:r>
            <a:r>
              <a:rPr lang="ru-RU" dirty="0">
                <a:hlinkClick r:id="rId6" tooltip="Церква святого Миколая (Київ)"/>
              </a:rPr>
              <a:t> святого </a:t>
            </a:r>
            <a:r>
              <a:rPr lang="ru-RU" dirty="0" err="1">
                <a:hlinkClick r:id="rId6" tooltip="Церква святого Миколая (Київ)"/>
              </a:rPr>
              <a:t>Миколая</a:t>
            </a:r>
            <a:r>
              <a:rPr lang="ru-RU" dirty="0">
                <a:hlinkClick r:id="rId6" tooltip="Церква святого Миколая (Київ)"/>
              </a:rPr>
              <a:t> (</a:t>
            </a:r>
            <a:r>
              <a:rPr lang="ru-RU" dirty="0" err="1">
                <a:hlinkClick r:id="rId6" tooltip="Церква святого Миколая (Київ)"/>
              </a:rPr>
              <a:t>Київ</a:t>
            </a:r>
            <a:r>
              <a:rPr lang="ru-RU" dirty="0">
                <a:hlinkClick r:id="rId6" tooltip="Церква святого Миколая (Київ)"/>
              </a:rPr>
              <a:t>)</a:t>
            </a:r>
            <a:r>
              <a:rPr lang="ru-RU" dirty="0"/>
              <a:t>, </a:t>
            </a:r>
            <a:r>
              <a:rPr lang="ru-RU" dirty="0" err="1">
                <a:hlinkClick r:id="rId7" tooltip="Одеська кірха"/>
              </a:rPr>
              <a:t>Одеська</a:t>
            </a:r>
            <a:r>
              <a:rPr lang="ru-RU" dirty="0">
                <a:hlinkClick r:id="rId7" tooltip="Одеська кірха"/>
              </a:rPr>
              <a:t> </a:t>
            </a:r>
            <a:r>
              <a:rPr lang="ru-RU" dirty="0" err="1">
                <a:hlinkClick r:id="rId7" tooltip="Одеська кірха"/>
              </a:rPr>
              <a:t>кірха</a:t>
            </a:r>
            <a:r>
              <a:rPr lang="ru-RU" dirty="0"/>
              <a:t>), в </a:t>
            </a:r>
            <a:r>
              <a:rPr lang="ru-RU" dirty="0" err="1"/>
              <a:t>побудові</a:t>
            </a:r>
            <a:r>
              <a:rPr lang="ru-RU" dirty="0"/>
              <a:t> низки </a:t>
            </a:r>
            <a:r>
              <a:rPr lang="ru-RU" dirty="0" err="1"/>
              <a:t>неоготичних</a:t>
            </a:r>
            <a:r>
              <a:rPr lang="ru-RU" dirty="0"/>
              <a:t> </a:t>
            </a:r>
            <a:r>
              <a:rPr lang="ru-RU" dirty="0" err="1"/>
              <a:t>храмів</a:t>
            </a:r>
            <a:r>
              <a:rPr lang="ru-RU" dirty="0"/>
              <a:t> в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>
                <a:hlinkClick r:id="rId8" tooltip="Львів"/>
              </a:rPr>
              <a:t>Львів</a:t>
            </a:r>
            <a:r>
              <a:rPr lang="ru-RU" dirty="0"/>
              <a:t>, </a:t>
            </a:r>
            <a:r>
              <a:rPr lang="ru-RU" dirty="0" err="1">
                <a:hlinkClick r:id="rId9" tooltip="Тернопіль"/>
              </a:rPr>
              <a:t>Тернопіль</a:t>
            </a:r>
            <a:r>
              <a:rPr lang="ru-RU" dirty="0"/>
              <a:t>, </a:t>
            </a:r>
            <a:r>
              <a:rPr lang="ru-RU" dirty="0" err="1">
                <a:hlinkClick r:id="rId10" tooltip="Чортків"/>
              </a:rPr>
              <a:t>Чортків</a:t>
            </a:r>
            <a:r>
              <a:rPr lang="ru-RU" dirty="0"/>
              <a:t>, </a:t>
            </a:r>
            <a:r>
              <a:rPr lang="ru-RU" dirty="0">
                <a:hlinkClick r:id="rId11" tooltip="Одеса"/>
              </a:rPr>
              <a:t>Одеса</a:t>
            </a:r>
            <a:r>
              <a:rPr lang="ru-RU" dirty="0"/>
              <a:t>, </a:t>
            </a:r>
            <a:r>
              <a:rPr lang="ru-RU" dirty="0" err="1">
                <a:hlinkClick r:id="rId12" tooltip="Чернівці"/>
              </a:rPr>
              <a:t>Чернівці</a:t>
            </a:r>
            <a:r>
              <a:rPr lang="ru-RU" dirty="0"/>
              <a:t>, </a:t>
            </a:r>
            <a:r>
              <a:rPr lang="ru-RU" dirty="0">
                <a:hlinkClick r:id="rId13" tooltip="Скала-Подільська"/>
              </a:rPr>
              <a:t>Скала-</a:t>
            </a:r>
            <a:r>
              <a:rPr lang="ru-RU" dirty="0" err="1">
                <a:hlinkClick r:id="rId13" tooltip="Скала-Подільська"/>
              </a:rPr>
              <a:t>Подільська</a:t>
            </a:r>
            <a:r>
              <a:rPr lang="ru-RU" dirty="0"/>
              <a:t>, </a:t>
            </a:r>
            <a:r>
              <a:rPr lang="ru-RU" dirty="0" err="1"/>
              <a:t>менших</a:t>
            </a:r>
            <a:r>
              <a:rPr lang="ru-RU" dirty="0"/>
              <a:t> </a:t>
            </a:r>
            <a:r>
              <a:rPr lang="ru-RU" dirty="0" err="1"/>
              <a:t>храмів</a:t>
            </a:r>
            <a:r>
              <a:rPr lang="ru-RU" dirty="0"/>
              <a:t> у селах. </a:t>
            </a:r>
          </a:p>
        </p:txBody>
      </p:sp>
    </p:spTree>
    <p:extLst>
      <p:ext uri="{BB962C8B-B14F-4D97-AF65-F5344CB8AC3E}">
        <p14:creationId xmlns:p14="http://schemas.microsoft.com/office/powerpoint/2010/main" val="23528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88840"/>
            <a:ext cx="7329386" cy="4104456"/>
          </a:xfrm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Дякую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r>
              <a:rPr lang="ru-RU" dirty="0" smtClean="0"/>
              <a:t> 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0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8568952" cy="432048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Готична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не мала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осуду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оппозиції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Північної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, де </a:t>
            </a:r>
            <a:r>
              <a:rPr lang="ru-RU" dirty="0" err="1"/>
              <a:t>була</a:t>
            </a:r>
            <a:r>
              <a:rPr lang="ru-RU" dirty="0"/>
              <a:t> і </a:t>
            </a:r>
            <a:r>
              <a:rPr lang="ru-RU" dirty="0" err="1"/>
              <a:t>залишалася</a:t>
            </a:r>
            <a:r>
              <a:rPr lang="ru-RU" dirty="0"/>
              <a:t> в </a:t>
            </a:r>
            <a:r>
              <a:rPr lang="ru-RU" dirty="0" err="1"/>
              <a:t>лоні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культур і в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/>
              <a:t>середньовіччя</a:t>
            </a:r>
            <a:r>
              <a:rPr lang="ru-RU" dirty="0"/>
              <a:t>, і в </a:t>
            </a:r>
            <a:r>
              <a:rPr lang="ru-RU" dirty="0" err="1"/>
              <a:t>добу</a:t>
            </a:r>
            <a:r>
              <a:rPr lang="ru-RU" dirty="0"/>
              <a:t> </a:t>
            </a:r>
            <a:r>
              <a:rPr lang="ru-RU" dirty="0" err="1" smtClean="0"/>
              <a:t>північного</a:t>
            </a:r>
            <a:r>
              <a:rPr lang="ru-RU" dirty="0" smtClean="0"/>
              <a:t> </a:t>
            </a:r>
            <a:r>
              <a:rPr lang="ru-RU" dirty="0" err="1" smtClean="0"/>
              <a:t>відродженя</a:t>
            </a:r>
            <a:r>
              <a:rPr lang="ru-RU" dirty="0" smtClean="0"/>
              <a:t>. </a:t>
            </a:r>
            <a:r>
              <a:rPr lang="ru-RU" dirty="0"/>
              <a:t>Проблематику </a:t>
            </a:r>
            <a:r>
              <a:rPr lang="ru-RU" dirty="0" err="1"/>
              <a:t>готичної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вивчають</a:t>
            </a:r>
            <a:r>
              <a:rPr lang="ru-RU" dirty="0"/>
              <a:t> і </a:t>
            </a:r>
            <a:r>
              <a:rPr lang="ru-RU" dirty="0" err="1"/>
              <a:t>подають</a:t>
            </a:r>
            <a:r>
              <a:rPr lang="ru-RU" dirty="0"/>
              <a:t> у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 — </a:t>
            </a:r>
            <a:r>
              <a:rPr lang="ru-RU" dirty="0" err="1">
                <a:hlinkClick r:id="rId2" tooltip="Філібер Делорм"/>
              </a:rPr>
              <a:t>Філібер</a:t>
            </a:r>
            <a:r>
              <a:rPr lang="ru-RU" dirty="0">
                <a:hlinkClick r:id="rId2" tooltip="Філібер Делорм"/>
              </a:rPr>
              <a:t> </a:t>
            </a:r>
            <a:r>
              <a:rPr lang="ru-RU" dirty="0" err="1">
                <a:hlinkClick r:id="rId2" tooltip="Філібер Делорм"/>
              </a:rPr>
              <a:t>Делорм</a:t>
            </a:r>
            <a:r>
              <a:rPr lang="ru-RU" dirty="0"/>
              <a:t>, </a:t>
            </a:r>
            <a:r>
              <a:rPr lang="ru-RU" dirty="0" err="1">
                <a:hlinkClick r:id="rId3" tooltip="Вінченцо Скамоцці"/>
              </a:rPr>
              <a:t>Вінченцо</a:t>
            </a:r>
            <a:r>
              <a:rPr lang="ru-RU" dirty="0">
                <a:hlinkClick r:id="rId3" tooltip="Вінченцо Скамоцці"/>
              </a:rPr>
              <a:t> </a:t>
            </a:r>
            <a:r>
              <a:rPr lang="ru-RU" dirty="0" err="1">
                <a:hlinkClick r:id="rId3" tooltip="Вінченцо Скамоцці"/>
              </a:rPr>
              <a:t>Скамоцці</a:t>
            </a:r>
            <a:r>
              <a:rPr lang="ru-RU" dirty="0"/>
              <a:t>, </a:t>
            </a:r>
            <a:r>
              <a:rPr lang="ru-RU" dirty="0" err="1">
                <a:hlinkClick r:id="rId4" tooltip="Гваріно Гваріні"/>
              </a:rPr>
              <a:t>Гваріно</a:t>
            </a:r>
            <a:r>
              <a:rPr lang="ru-RU" dirty="0">
                <a:hlinkClick r:id="rId4" tooltip="Гваріно Гваріні"/>
              </a:rPr>
              <a:t> </a:t>
            </a:r>
            <a:r>
              <a:rPr lang="ru-RU" dirty="0" err="1">
                <a:hlinkClick r:id="rId4" tooltip="Гваріно Гваріні"/>
              </a:rPr>
              <a:t>Гваріні</a:t>
            </a:r>
            <a:r>
              <a:rPr lang="ru-RU" dirty="0"/>
              <a:t>, </a:t>
            </a:r>
            <a:r>
              <a:rPr lang="ru-RU" dirty="0">
                <a:hlinkClick r:id="rId5" tooltip="Франсуа Блондель"/>
              </a:rPr>
              <a:t>Франсуа </a:t>
            </a:r>
            <a:r>
              <a:rPr lang="ru-RU" dirty="0" err="1">
                <a:hlinkClick r:id="rId5" tooltip="Франсуа Блондель"/>
              </a:rPr>
              <a:t>Блондель</a:t>
            </a:r>
            <a:r>
              <a:rPr lang="ru-RU" dirty="0"/>
              <a:t>, не </a:t>
            </a:r>
            <a:r>
              <a:rPr lang="ru-RU" dirty="0" err="1"/>
              <a:t>кажучи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про </a:t>
            </a:r>
            <a:r>
              <a:rPr lang="ru-RU" dirty="0" err="1"/>
              <a:t>британських</a:t>
            </a:r>
            <a:r>
              <a:rPr lang="ru-RU" dirty="0"/>
              <a:t> </a:t>
            </a:r>
            <a:r>
              <a:rPr lang="ru-RU" dirty="0" err="1"/>
              <a:t>архітекторів</a:t>
            </a:r>
            <a:r>
              <a:rPr lang="ru-RU" dirty="0"/>
              <a:t>,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прихильників</a:t>
            </a:r>
            <a:r>
              <a:rPr lang="ru-RU" dirty="0"/>
              <a:t> </a:t>
            </a:r>
            <a:r>
              <a:rPr lang="ru-RU" dirty="0" err="1"/>
              <a:t>готичної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всупереч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>
                <a:hlinkClick r:id="rId6" tooltip="Мода"/>
              </a:rPr>
              <a:t>модам</a:t>
            </a:r>
            <a:r>
              <a:rPr lang="ru-RU" dirty="0"/>
              <a:t> і </a:t>
            </a:r>
            <a:r>
              <a:rPr lang="ru-RU" dirty="0" err="1"/>
              <a:t>впливам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йшли</a:t>
            </a:r>
            <a:r>
              <a:rPr lang="ru-RU" dirty="0"/>
              <a:t> з континенту. </a:t>
            </a:r>
          </a:p>
          <a:p>
            <a:r>
              <a:rPr lang="ru-RU" dirty="0" err="1"/>
              <a:t>Уславлене</a:t>
            </a:r>
            <a:r>
              <a:rPr lang="ru-RU" dirty="0"/>
              <a:t> </a:t>
            </a:r>
            <a:r>
              <a:rPr lang="ru-RU" dirty="0" err="1"/>
              <a:t>західноєвропейське</a:t>
            </a:r>
            <a:r>
              <a:rPr lang="ru-RU" dirty="0"/>
              <a:t> </a:t>
            </a:r>
            <a:r>
              <a:rPr lang="ru-RU" dirty="0" err="1">
                <a:hlinkClick r:id="rId7" tooltip="Бароко"/>
              </a:rPr>
              <a:t>бароко</a:t>
            </a:r>
            <a:r>
              <a:rPr lang="ru-RU" dirty="0"/>
              <a:t> без сорому </a:t>
            </a:r>
            <a:r>
              <a:rPr lang="ru-RU" dirty="0" err="1"/>
              <a:t>запозичило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і </a:t>
            </a:r>
            <a:r>
              <a:rPr lang="ru-RU" dirty="0" err="1"/>
              <a:t>конструктивні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готичної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особливо у </a:t>
            </a:r>
            <a:r>
              <a:rPr lang="ru-RU" dirty="0" err="1"/>
              <a:t>барокових</a:t>
            </a:r>
            <a:r>
              <a:rPr lang="ru-RU" dirty="0"/>
              <a:t> </a:t>
            </a:r>
            <a:r>
              <a:rPr lang="ru-RU" dirty="0" err="1"/>
              <a:t>митців</a:t>
            </a:r>
            <a:r>
              <a:rPr lang="ru-RU" dirty="0"/>
              <a:t> </a:t>
            </a:r>
            <a:r>
              <a:rPr lang="ru-RU" dirty="0" err="1"/>
              <a:t>Іспанії</a:t>
            </a:r>
            <a:r>
              <a:rPr lang="ru-RU" dirty="0"/>
              <a:t>, </a:t>
            </a:r>
            <a:r>
              <a:rPr lang="ru-RU" dirty="0" err="1"/>
              <a:t>Австрії</a:t>
            </a:r>
            <a:r>
              <a:rPr lang="ru-RU" dirty="0"/>
              <a:t>, </a:t>
            </a:r>
            <a:r>
              <a:rPr lang="ru-RU" dirty="0" err="1"/>
              <a:t>німецьких</a:t>
            </a:r>
            <a:r>
              <a:rPr lang="ru-RU" dirty="0"/>
              <a:t> </a:t>
            </a:r>
            <a:r>
              <a:rPr lang="ru-RU" dirty="0" err="1"/>
              <a:t>князівств</a:t>
            </a:r>
            <a:r>
              <a:rPr lang="ru-RU" dirty="0"/>
              <a:t>. В </a:t>
            </a:r>
            <a:r>
              <a:rPr lang="ru-RU" dirty="0" err="1"/>
              <a:t>творах</a:t>
            </a:r>
            <a:r>
              <a:rPr lang="ru-RU" dirty="0"/>
              <a:t> з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про </a:t>
            </a:r>
            <a:r>
              <a:rPr lang="ru-RU" dirty="0" err="1"/>
              <a:t>готичну</a:t>
            </a:r>
            <a:r>
              <a:rPr lang="ru-RU" dirty="0"/>
              <a:t> </a:t>
            </a:r>
            <a:r>
              <a:rPr lang="ru-RU" dirty="0" err="1"/>
              <a:t>архітектуру</a:t>
            </a:r>
            <a:r>
              <a:rPr lang="ru-RU" dirty="0"/>
              <a:t> </a:t>
            </a:r>
            <a:r>
              <a:rPr lang="ru-RU" dirty="0" err="1"/>
              <a:t>спокіно</a:t>
            </a:r>
            <a:r>
              <a:rPr lang="ru-RU" dirty="0"/>
              <a:t> писав </a:t>
            </a:r>
            <a:r>
              <a:rPr lang="ru-RU" dirty="0" err="1"/>
              <a:t>прихильник</a:t>
            </a:r>
            <a:r>
              <a:rPr lang="ru-RU" dirty="0"/>
              <a:t> </a:t>
            </a:r>
            <a:r>
              <a:rPr lang="ru-RU" dirty="0" err="1">
                <a:hlinkClick r:id="rId7" tooltip="Бароко"/>
              </a:rPr>
              <a:t>бароко</a:t>
            </a:r>
            <a:r>
              <a:rPr lang="ru-RU" dirty="0"/>
              <a:t>, </a:t>
            </a:r>
            <a:r>
              <a:rPr lang="ru-RU" dirty="0" err="1"/>
              <a:t>австрієць</a:t>
            </a:r>
            <a:r>
              <a:rPr lang="ru-RU" dirty="0"/>
              <a:t> </a:t>
            </a:r>
            <a:r>
              <a:rPr lang="ru-RU" dirty="0" err="1">
                <a:hlinkClick r:id="rId8" tooltip="Йоган Бернгард Фішер фон Ерлах"/>
              </a:rPr>
              <a:t>Йоган</a:t>
            </a:r>
            <a:r>
              <a:rPr lang="ru-RU" dirty="0">
                <a:hlinkClick r:id="rId8" tooltip="Йоган Бернгард Фішер фон Ерлах"/>
              </a:rPr>
              <a:t> </a:t>
            </a:r>
            <a:r>
              <a:rPr lang="ru-RU" dirty="0" err="1">
                <a:hlinkClick r:id="rId8" tooltip="Йоган Бернгард Фішер фон Ерлах"/>
              </a:rPr>
              <a:t>Бернгард</a:t>
            </a:r>
            <a:r>
              <a:rPr lang="ru-RU" dirty="0">
                <a:hlinkClick r:id="rId8" tooltip="Йоган Бернгард Фішер фон Ерлах"/>
              </a:rPr>
              <a:t> </a:t>
            </a:r>
            <a:r>
              <a:rPr lang="ru-RU" dirty="0" err="1">
                <a:hlinkClick r:id="rId8" tooltip="Йоган Бернгард Фішер фон Ерлах"/>
              </a:rPr>
              <a:t>Фішер</a:t>
            </a:r>
            <a:r>
              <a:rPr lang="ru-RU" dirty="0">
                <a:hlinkClick r:id="rId8" tooltip="Йоган Бернгард Фішер фон Ерлах"/>
              </a:rPr>
              <a:t> фон </a:t>
            </a:r>
            <a:r>
              <a:rPr lang="ru-RU" dirty="0" err="1">
                <a:hlinkClick r:id="rId8" tooltip="Йоган Бернгард Фішер фон Ерлах"/>
              </a:rPr>
              <a:t>Ерлах</a:t>
            </a:r>
            <a:r>
              <a:rPr lang="ru-RU" dirty="0"/>
              <a:t>. </a:t>
            </a:r>
            <a:r>
              <a:rPr lang="ru-RU" dirty="0" err="1"/>
              <a:t>Цілком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0648"/>
            <a:ext cx="439248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Готичну</a:t>
            </a:r>
            <a:r>
              <a:rPr lang="ru-RU" dirty="0"/>
              <a:t> </a:t>
            </a:r>
            <a:r>
              <a:rPr lang="ru-RU" dirty="0" err="1"/>
              <a:t>архтектуру</a:t>
            </a:r>
            <a:r>
              <a:rPr lang="ru-RU" dirty="0"/>
              <a:t> </a:t>
            </a:r>
            <a:r>
              <a:rPr lang="ru-RU" dirty="0" err="1"/>
              <a:t>діяльно</a:t>
            </a:r>
            <a:r>
              <a:rPr lang="ru-RU" dirty="0"/>
              <a:t> </a:t>
            </a:r>
            <a:r>
              <a:rPr lang="ru-RU" dirty="0" err="1"/>
              <a:t>відроджували</a:t>
            </a:r>
            <a:r>
              <a:rPr lang="ru-RU" dirty="0"/>
              <a:t> </a:t>
            </a:r>
            <a:r>
              <a:rPr lang="ru-RU" dirty="0" err="1"/>
              <a:t>діячі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en-US" dirty="0"/>
              <a:t>XVIII </a:t>
            </a:r>
            <a:r>
              <a:rPr lang="ru-RU" dirty="0" err="1"/>
              <a:t>століття</a:t>
            </a:r>
            <a:r>
              <a:rPr lang="ru-RU" dirty="0"/>
              <a:t>, породивши </a:t>
            </a:r>
            <a:r>
              <a:rPr lang="ru-RU" dirty="0" err="1"/>
              <a:t>справжнє</a:t>
            </a:r>
            <a:r>
              <a:rPr lang="ru-RU" dirty="0"/>
              <a:t> </a:t>
            </a:r>
            <a:r>
              <a:rPr lang="ru-RU" dirty="0" err="1"/>
              <a:t>захоплення</a:t>
            </a:r>
            <a:r>
              <a:rPr lang="ru-RU" dirty="0"/>
              <a:t> нею в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прибічників</a:t>
            </a:r>
            <a:r>
              <a:rPr lang="ru-RU" dirty="0"/>
              <a:t> </a:t>
            </a:r>
            <a:r>
              <a:rPr lang="ru-RU" dirty="0">
                <a:hlinkClick r:id="rId2" tooltip="Романтизм"/>
              </a:rPr>
              <a:t>романтизму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, </a:t>
            </a:r>
            <a:r>
              <a:rPr lang="ru-RU" dirty="0" err="1"/>
              <a:t>Німеччини</a:t>
            </a:r>
            <a:r>
              <a:rPr lang="ru-RU" dirty="0"/>
              <a:t> і </a:t>
            </a:r>
            <a:r>
              <a:rPr lang="ru-RU" dirty="0" err="1"/>
              <a:t>Франції</a:t>
            </a:r>
            <a:r>
              <a:rPr lang="ru-RU" dirty="0"/>
              <a:t>. В </a:t>
            </a:r>
            <a:r>
              <a:rPr lang="en-US" dirty="0"/>
              <a:t>XIX </a:t>
            </a:r>
            <a:r>
              <a:rPr lang="ru-RU" dirty="0" err="1"/>
              <a:t>столітті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переоцінили</a:t>
            </a:r>
            <a:r>
              <a:rPr lang="ru-RU" dirty="0"/>
              <a:t> увесь шлях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і </a:t>
            </a:r>
            <a:r>
              <a:rPr lang="ru-RU" dirty="0" err="1"/>
              <a:t>відмовилися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 і </a:t>
            </a:r>
            <a:r>
              <a:rPr lang="ru-RU" dirty="0" err="1"/>
              <a:t>престижності</a:t>
            </a:r>
            <a:r>
              <a:rPr lang="ru-RU" dirty="0"/>
              <a:t> </a:t>
            </a:r>
            <a:r>
              <a:rPr lang="ru-RU" dirty="0" err="1"/>
              <a:t>творам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класицизму</a:t>
            </a:r>
            <a:r>
              <a:rPr lang="ru-RU" dirty="0"/>
              <a:t>. Готика, </a:t>
            </a:r>
            <a:r>
              <a:rPr lang="ru-RU" dirty="0" err="1"/>
              <a:t>готична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надзвичайне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в </a:t>
            </a:r>
            <a:r>
              <a:rPr lang="ru-RU" dirty="0" err="1"/>
              <a:t>зацікавленнях</a:t>
            </a:r>
            <a:r>
              <a:rPr lang="ru-RU" dirty="0"/>
              <a:t> </a:t>
            </a:r>
            <a:r>
              <a:rPr lang="ru-RU" dirty="0" err="1"/>
              <a:t>науковців</a:t>
            </a:r>
            <a:r>
              <a:rPr lang="ru-RU" dirty="0"/>
              <a:t>, </a:t>
            </a:r>
            <a:r>
              <a:rPr lang="ru-RU" dirty="0" err="1"/>
              <a:t>реставраторів</a:t>
            </a:r>
            <a:r>
              <a:rPr lang="ru-RU" dirty="0"/>
              <a:t> (</a:t>
            </a:r>
            <a:r>
              <a:rPr lang="ru-RU" dirty="0" err="1">
                <a:hlinkClick r:id="rId3" tooltip="Ежен Віолле-ле-Дюк"/>
              </a:rPr>
              <a:t>Віолле</a:t>
            </a:r>
            <a:r>
              <a:rPr lang="ru-RU" dirty="0">
                <a:hlinkClick r:id="rId3" tooltip="Ежен Віолле-ле-Дюк"/>
              </a:rPr>
              <a:t> </a:t>
            </a:r>
            <a:r>
              <a:rPr lang="ru-RU" dirty="0" err="1">
                <a:hlinkClick r:id="rId3" tooltip="Ежен Віолле-ле-Дюк"/>
              </a:rPr>
              <a:t>ле</a:t>
            </a:r>
            <a:r>
              <a:rPr lang="ru-RU" dirty="0">
                <a:hlinkClick r:id="rId3" tooltip="Ежен Віолле-ле-Дюк"/>
              </a:rPr>
              <a:t> </a:t>
            </a:r>
            <a:r>
              <a:rPr lang="ru-RU" dirty="0" err="1">
                <a:hlinkClick r:id="rId3" tooltip="Ежен Віолле-ле-Дюк"/>
              </a:rPr>
              <a:t>Дюк</a:t>
            </a:r>
            <a:r>
              <a:rPr lang="ru-RU" dirty="0"/>
              <a:t>), </a:t>
            </a:r>
            <a:r>
              <a:rPr lang="ru-RU" dirty="0" err="1"/>
              <a:t>колекціонерів</a:t>
            </a:r>
            <a:r>
              <a:rPr lang="ru-RU" dirty="0"/>
              <a:t>, </a:t>
            </a:r>
            <a:r>
              <a:rPr lang="ru-RU" dirty="0" err="1"/>
              <a:t>архітекторів-практиків</a:t>
            </a:r>
            <a:r>
              <a:rPr lang="ru-RU" dirty="0"/>
              <a:t> (</a:t>
            </a:r>
            <a:r>
              <a:rPr lang="ru-RU" dirty="0" err="1">
                <a:hlinkClick r:id="rId4" tooltip="Огастес П'юджин"/>
              </a:rPr>
              <a:t>Огастес</a:t>
            </a:r>
            <a:r>
              <a:rPr lang="ru-RU" dirty="0">
                <a:hlinkClick r:id="rId4" tooltip="Огастес П'юджин"/>
              </a:rPr>
              <a:t> </a:t>
            </a:r>
            <a:r>
              <a:rPr lang="ru-RU" dirty="0" err="1">
                <a:hlinkClick r:id="rId4" tooltip="Огастес П'юджин"/>
              </a:rPr>
              <a:t>П'юджин</a:t>
            </a:r>
            <a:r>
              <a:rPr lang="ru-RU" dirty="0"/>
              <a:t>). </a:t>
            </a:r>
            <a:r>
              <a:rPr lang="ru-RU" dirty="0" err="1"/>
              <a:t>Розпочався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реставрацій</a:t>
            </a:r>
            <a:r>
              <a:rPr lang="ru-RU" dirty="0"/>
              <a:t> </a:t>
            </a:r>
            <a:r>
              <a:rPr lang="ru-RU" dirty="0" err="1"/>
              <a:t>готичних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 і активного </a:t>
            </a:r>
            <a:r>
              <a:rPr lang="ru-RU" dirty="0" err="1"/>
              <a:t>добудовування</a:t>
            </a:r>
            <a:r>
              <a:rPr lang="ru-RU" dirty="0"/>
              <a:t> </a:t>
            </a:r>
            <a:r>
              <a:rPr lang="ru-RU" dirty="0" err="1"/>
              <a:t>готичних</a:t>
            </a:r>
            <a:r>
              <a:rPr lang="ru-RU" dirty="0"/>
              <a:t> </a:t>
            </a:r>
            <a:r>
              <a:rPr lang="ru-RU" dirty="0" err="1"/>
              <a:t>соборів</a:t>
            </a:r>
            <a:r>
              <a:rPr lang="ru-RU" dirty="0"/>
              <a:t> </a:t>
            </a:r>
            <a:r>
              <a:rPr lang="ru-RU" dirty="0" err="1"/>
              <a:t>Іспанії</a:t>
            </a:r>
            <a:r>
              <a:rPr lang="ru-RU" dirty="0"/>
              <a:t>, </a:t>
            </a:r>
            <a:r>
              <a:rPr lang="ru-RU" dirty="0" err="1"/>
              <a:t>Німеччини</a:t>
            </a:r>
            <a:r>
              <a:rPr lang="ru-RU" dirty="0"/>
              <a:t>, </a:t>
            </a:r>
            <a:r>
              <a:rPr lang="ru-RU" dirty="0" err="1"/>
              <a:t>Чехії</a:t>
            </a:r>
            <a:r>
              <a:rPr lang="ru-RU" dirty="0"/>
              <a:t> (</a:t>
            </a:r>
            <a:r>
              <a:rPr lang="ru-RU" dirty="0" err="1"/>
              <a:t>покинутих</a:t>
            </a:r>
            <a:r>
              <a:rPr lang="ru-RU" dirty="0"/>
              <a:t> і </a:t>
            </a:r>
            <a:r>
              <a:rPr lang="ru-RU" dirty="0" err="1"/>
              <a:t>недобудованих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за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>
                <a:hlinkClick r:id="rId5" tooltip="Середньовіччя"/>
              </a:rPr>
              <a:t>середньовіччя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триватиме</a:t>
            </a:r>
            <a:r>
              <a:rPr lang="ru-RU" dirty="0"/>
              <a:t> і в </a:t>
            </a:r>
            <a:r>
              <a:rPr lang="ru-RU" dirty="0" err="1"/>
              <a:t>бурхливому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 err="1"/>
              <a:t>столітті</a:t>
            </a:r>
            <a:r>
              <a:rPr lang="ru-RU" dirty="0"/>
              <a:t>, коли </a:t>
            </a:r>
            <a:r>
              <a:rPr lang="ru-RU" dirty="0" err="1"/>
              <a:t>піднімуть</a:t>
            </a:r>
            <a:r>
              <a:rPr lang="ru-RU" dirty="0"/>
              <a:t> з </a:t>
            </a:r>
            <a:r>
              <a:rPr lang="ru-RU" dirty="0" err="1"/>
              <a:t>руїн</a:t>
            </a:r>
            <a:r>
              <a:rPr lang="ru-RU" dirty="0"/>
              <a:t> </a:t>
            </a:r>
            <a:r>
              <a:rPr lang="ru-RU" dirty="0" err="1"/>
              <a:t>готичні</a:t>
            </a:r>
            <a:r>
              <a:rPr lang="ru-RU" dirty="0"/>
              <a:t> </a:t>
            </a:r>
            <a:r>
              <a:rPr lang="ru-RU" dirty="0" err="1"/>
              <a:t>собори</a:t>
            </a:r>
            <a:r>
              <a:rPr lang="ru-RU" dirty="0"/>
              <a:t>, </a:t>
            </a:r>
            <a:r>
              <a:rPr lang="ru-RU" dirty="0" err="1"/>
              <a:t>пошкоджені</a:t>
            </a:r>
            <a:r>
              <a:rPr lang="ru-RU" dirty="0"/>
              <a:t> в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війнах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-34213"/>
            <a:ext cx="2016224" cy="260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715" y="2591258"/>
            <a:ext cx="8661648" cy="4512685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Відновлення</a:t>
            </a:r>
            <a:r>
              <a:rPr lang="ru-RU" dirty="0"/>
              <a:t> і </a:t>
            </a:r>
            <a:r>
              <a:rPr lang="ru-RU" dirty="0" err="1"/>
              <a:t>реставрації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</a:t>
            </a:r>
            <a:r>
              <a:rPr lang="ru-RU" dirty="0" err="1"/>
              <a:t>готичної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ідуть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ретельним</a:t>
            </a:r>
            <a:r>
              <a:rPr lang="ru-RU" dirty="0"/>
              <a:t> </a:t>
            </a:r>
            <a:r>
              <a:rPr lang="ru-RU" dirty="0" err="1"/>
              <a:t>вивченням</a:t>
            </a:r>
            <a:r>
              <a:rPr lang="ru-RU" dirty="0"/>
              <a:t> </a:t>
            </a:r>
            <a:r>
              <a:rPr lang="ru-RU" dirty="0" err="1"/>
              <a:t>архівів</a:t>
            </a:r>
            <a:r>
              <a:rPr lang="ru-RU" dirty="0"/>
              <a:t>, </a:t>
            </a:r>
            <a:r>
              <a:rPr lang="ru-RU" dirty="0" err="1"/>
              <a:t>надгробків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готики, </a:t>
            </a:r>
            <a:r>
              <a:rPr lang="ru-RU" dirty="0" err="1"/>
              <a:t>археологічними</a:t>
            </a:r>
            <a:r>
              <a:rPr lang="ru-RU" dirty="0"/>
              <a:t> </a:t>
            </a:r>
            <a:r>
              <a:rPr lang="ru-RU" dirty="0" err="1"/>
              <a:t>розкопками</a:t>
            </a:r>
            <a:r>
              <a:rPr lang="ru-RU" dirty="0"/>
              <a:t>. </a:t>
            </a:r>
            <a:r>
              <a:rPr lang="ru-RU" dirty="0" err="1"/>
              <a:t>Секретар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і </a:t>
            </a:r>
            <a:r>
              <a:rPr lang="ru-RU" dirty="0" err="1"/>
              <a:t>Пам'яток</a:t>
            </a:r>
            <a:r>
              <a:rPr lang="ru-RU" dirty="0"/>
              <a:t> Ежен </a:t>
            </a:r>
            <a:r>
              <a:rPr lang="ru-RU" dirty="0" err="1"/>
              <a:t>Дідрон</a:t>
            </a:r>
            <a:r>
              <a:rPr lang="ru-RU" dirty="0"/>
              <a:t> старший — 37 </a:t>
            </a:r>
            <a:r>
              <a:rPr lang="ru-RU" dirty="0" err="1"/>
              <a:t>років</a:t>
            </a:r>
            <a:r>
              <a:rPr lang="ru-RU" dirty="0"/>
              <a:t> (1844—1881) </a:t>
            </a:r>
            <a:r>
              <a:rPr lang="ru-RU" dirty="0" err="1"/>
              <a:t>друкував</a:t>
            </a:r>
            <a:r>
              <a:rPr lang="ru-RU" dirty="0"/>
              <a:t> так </a:t>
            </a:r>
            <a:r>
              <a:rPr lang="ru-RU" dirty="0" err="1"/>
              <a:t>звані</a:t>
            </a:r>
            <a:r>
              <a:rPr lang="ru-RU" dirty="0"/>
              <a:t> «</a:t>
            </a:r>
            <a:r>
              <a:rPr lang="ru-RU" dirty="0" err="1"/>
              <a:t>Археологічні</a:t>
            </a:r>
            <a:r>
              <a:rPr lang="ru-RU" dirty="0"/>
              <a:t> </a:t>
            </a:r>
            <a:r>
              <a:rPr lang="ru-RU" dirty="0" err="1"/>
              <a:t>аннали</a:t>
            </a:r>
            <a:r>
              <a:rPr lang="ru-RU" dirty="0"/>
              <a:t>», де </a:t>
            </a:r>
            <a:r>
              <a:rPr lang="ru-RU" dirty="0" err="1"/>
              <a:t>оприлюднив</a:t>
            </a:r>
            <a:r>
              <a:rPr lang="ru-RU" dirty="0"/>
              <a:t> </a:t>
            </a:r>
            <a:r>
              <a:rPr lang="ru-RU" dirty="0" err="1"/>
              <a:t>архівні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, </a:t>
            </a:r>
            <a:r>
              <a:rPr lang="ru-RU" dirty="0" err="1"/>
              <a:t>імена</a:t>
            </a:r>
            <a:r>
              <a:rPr lang="ru-RU" dirty="0"/>
              <a:t> </a:t>
            </a:r>
            <a:r>
              <a:rPr lang="ru-RU" dirty="0" err="1"/>
              <a:t>середньовічних</a:t>
            </a:r>
            <a:r>
              <a:rPr lang="ru-RU" dirty="0"/>
              <a:t> </a:t>
            </a:r>
            <a:r>
              <a:rPr lang="ru-RU" dirty="0" err="1"/>
              <a:t>майстрів</a:t>
            </a:r>
            <a:r>
              <a:rPr lang="ru-RU" dirty="0"/>
              <a:t>, </a:t>
            </a:r>
            <a:r>
              <a:rPr lang="ru-RU" dirty="0" err="1"/>
              <a:t>креслення</a:t>
            </a:r>
            <a:r>
              <a:rPr lang="ru-RU" dirty="0"/>
              <a:t> </a:t>
            </a:r>
            <a:r>
              <a:rPr lang="ru-RU" dirty="0" err="1"/>
              <a:t>архітекторів</a:t>
            </a:r>
            <a:r>
              <a:rPr lang="ru-RU" dirty="0"/>
              <a:t> </a:t>
            </a:r>
            <a:r>
              <a:rPr lang="ru-RU" dirty="0" err="1"/>
              <a:t>тої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легенди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тих </a:t>
            </a:r>
            <a:r>
              <a:rPr lang="ru-RU" dirty="0" err="1"/>
              <a:t>подій</a:t>
            </a:r>
            <a:r>
              <a:rPr lang="ru-RU" dirty="0"/>
              <a:t>. З </a:t>
            </a:r>
            <a:r>
              <a:rPr lang="ru-RU" dirty="0" err="1"/>
              <a:t>виданням</a:t>
            </a:r>
            <a:r>
              <a:rPr lang="ru-RU" dirty="0"/>
              <a:t> </a:t>
            </a:r>
            <a:r>
              <a:rPr lang="ru-RU" dirty="0" err="1"/>
              <a:t>Дідрона</a:t>
            </a:r>
            <a:r>
              <a:rPr lang="ru-RU" dirty="0"/>
              <a:t> </a:t>
            </a:r>
            <a:r>
              <a:rPr lang="ru-RU" dirty="0" err="1"/>
              <a:t>співпрацювали</a:t>
            </a:r>
            <a:r>
              <a:rPr lang="ru-RU" dirty="0"/>
              <a:t> </a:t>
            </a:r>
            <a:r>
              <a:rPr lang="ru-RU" dirty="0" err="1"/>
              <a:t>Віоле</a:t>
            </a:r>
            <a:r>
              <a:rPr lang="ru-RU" dirty="0"/>
              <a:t> </a:t>
            </a:r>
            <a:r>
              <a:rPr lang="ru-RU" dirty="0" err="1"/>
              <a:t>ле</a:t>
            </a:r>
            <a:r>
              <a:rPr lang="ru-RU" dirty="0"/>
              <a:t> </a:t>
            </a:r>
            <a:r>
              <a:rPr lang="ru-RU" dirty="0" err="1"/>
              <a:t>Дюк</a:t>
            </a:r>
            <a:r>
              <a:rPr lang="ru-RU" dirty="0"/>
              <a:t>, Карл </a:t>
            </a:r>
            <a:r>
              <a:rPr lang="ru-RU" dirty="0" err="1"/>
              <a:t>Шнаазе</a:t>
            </a:r>
            <a:r>
              <a:rPr lang="ru-RU" dirty="0"/>
              <a:t>, Альфред </a:t>
            </a:r>
            <a:r>
              <a:rPr lang="ru-RU" dirty="0" err="1"/>
              <a:t>Дарсель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Науковець</a:t>
            </a:r>
            <a:r>
              <a:rPr lang="ru-RU" dirty="0"/>
              <a:t> </a:t>
            </a:r>
            <a:r>
              <a:rPr lang="ru-RU" dirty="0" err="1"/>
              <a:t>Еміль</a:t>
            </a:r>
            <a:r>
              <a:rPr lang="ru-RU" dirty="0"/>
              <a:t> </a:t>
            </a:r>
            <a:r>
              <a:rPr lang="ru-RU" dirty="0" err="1"/>
              <a:t>Маль</a:t>
            </a:r>
            <a:r>
              <a:rPr lang="ru-RU" dirty="0"/>
              <a:t> </a:t>
            </a:r>
            <a:r>
              <a:rPr lang="ru-RU" dirty="0" err="1"/>
              <a:t>доклав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і </a:t>
            </a:r>
            <a:r>
              <a:rPr lang="ru-RU" dirty="0" err="1"/>
              <a:t>поєднав</a:t>
            </a:r>
            <a:r>
              <a:rPr lang="ru-RU" dirty="0"/>
              <a:t> </a:t>
            </a:r>
            <a:r>
              <a:rPr lang="ru-RU" dirty="0" err="1"/>
              <a:t>велетенські</a:t>
            </a:r>
            <a:r>
              <a:rPr lang="ru-RU" dirty="0"/>
              <a:t> </a:t>
            </a:r>
            <a:r>
              <a:rPr lang="ru-RU" dirty="0" err="1"/>
              <a:t>об'єми</a:t>
            </a:r>
            <a:r>
              <a:rPr lang="ru-RU" dirty="0"/>
              <a:t> </a:t>
            </a:r>
            <a:r>
              <a:rPr lang="ru-RU" dirty="0" err="1"/>
              <a:t>історичної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романської</a:t>
            </a:r>
            <a:r>
              <a:rPr lang="ru-RU" dirty="0"/>
              <a:t> і </a:t>
            </a:r>
            <a:r>
              <a:rPr lang="ru-RU" dirty="0" err="1"/>
              <a:t>готичної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накопичені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дослідниками</a:t>
            </a:r>
            <a:r>
              <a:rPr lang="ru-RU" dirty="0"/>
              <a:t>. Ганс </a:t>
            </a:r>
            <a:r>
              <a:rPr lang="ru-RU" dirty="0" err="1"/>
              <a:t>Ханлозер</a:t>
            </a:r>
            <a:r>
              <a:rPr lang="ru-RU" dirty="0"/>
              <a:t> </a:t>
            </a:r>
            <a:r>
              <a:rPr lang="ru-RU" dirty="0">
                <a:hlinkClick r:id="rId2" tooltip="1935"/>
              </a:rPr>
              <a:t>1935</a:t>
            </a:r>
            <a:r>
              <a:rPr lang="ru-RU" dirty="0"/>
              <a:t> року </a:t>
            </a:r>
            <a:r>
              <a:rPr lang="ru-RU" dirty="0" err="1"/>
              <a:t>оприлюднив</a:t>
            </a:r>
            <a:r>
              <a:rPr lang="ru-RU" dirty="0"/>
              <a:t> </a:t>
            </a:r>
            <a:r>
              <a:rPr lang="ru-RU" dirty="0" err="1"/>
              <a:t>капітальне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так званого </a:t>
            </a:r>
            <a:r>
              <a:rPr lang="ru-RU" dirty="0">
                <a:hlinkClick r:id="rId3" tooltip="Альбом"/>
              </a:rPr>
              <a:t>альбому</a:t>
            </a:r>
            <a:r>
              <a:rPr lang="ru-RU" dirty="0"/>
              <a:t> </a:t>
            </a:r>
            <a:r>
              <a:rPr lang="ru-RU" dirty="0" err="1">
                <a:hlinkClick r:id="rId4" tooltip="Віллар де Оннекур"/>
              </a:rPr>
              <a:t>Віллара</a:t>
            </a:r>
            <a:r>
              <a:rPr lang="ru-RU" dirty="0">
                <a:hlinkClick r:id="rId4" tooltip="Віллар де Оннекур"/>
              </a:rPr>
              <a:t> де </a:t>
            </a:r>
            <a:r>
              <a:rPr lang="ru-RU" dirty="0" err="1">
                <a:hlinkClick r:id="rId4" tooltip="Віллар де Оннекур"/>
              </a:rPr>
              <a:t>Оннекура</a:t>
            </a:r>
            <a:r>
              <a:rPr lang="ru-RU" dirty="0"/>
              <a:t>, </a:t>
            </a:r>
            <a:r>
              <a:rPr lang="ru-RU" dirty="0" err="1"/>
              <a:t>унікальної</a:t>
            </a:r>
            <a:r>
              <a:rPr lang="ru-RU" dirty="0"/>
              <a:t> </a:t>
            </a:r>
            <a:r>
              <a:rPr lang="ru-RU" dirty="0" err="1"/>
              <a:t>пам'ятки-рукопису</a:t>
            </a:r>
            <a:r>
              <a:rPr lang="ru-RU" dirty="0"/>
              <a:t> і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>
                <a:hlinkClick r:id="rId5" tooltip="Щоденник"/>
              </a:rPr>
              <a:t>щоденника</a:t>
            </a:r>
            <a:r>
              <a:rPr lang="ru-RU" dirty="0"/>
              <a:t> </a:t>
            </a:r>
            <a:r>
              <a:rPr lang="ru-RU" dirty="0" err="1"/>
              <a:t>архітектора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готики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13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</a:t>
            </a:r>
            <a:r>
              <a:rPr lang="en-US" dirty="0"/>
              <a:t>XX </a:t>
            </a:r>
            <a:r>
              <a:rPr lang="ru-RU" dirty="0"/>
              <a:t>ст. — і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коллоквіум</a:t>
            </a:r>
            <a:r>
              <a:rPr lang="ru-RU" dirty="0"/>
              <a:t> </a:t>
            </a:r>
            <a:r>
              <a:rPr lang="ru-RU" dirty="0">
                <a:hlinkClick r:id="rId6" tooltip="1983"/>
              </a:rPr>
              <a:t>1983</a:t>
            </a:r>
            <a:r>
              <a:rPr lang="ru-RU" dirty="0"/>
              <a:t> року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>
                <a:hlinkClick r:id="rId7" tooltip="Ренн"/>
              </a:rPr>
              <a:t>Ренн</a:t>
            </a:r>
            <a:r>
              <a:rPr lang="ru-RU" dirty="0"/>
              <a:t> (</a:t>
            </a:r>
            <a:r>
              <a:rPr lang="ru-RU" dirty="0" err="1"/>
              <a:t>Франція</a:t>
            </a:r>
            <a:r>
              <a:rPr lang="ru-RU" dirty="0"/>
              <a:t>) </a:t>
            </a:r>
            <a:r>
              <a:rPr lang="ru-RU" dirty="0" err="1"/>
              <a:t>щодо</a:t>
            </a:r>
            <a:r>
              <a:rPr lang="ru-RU" dirty="0"/>
              <a:t> проблем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середньовічного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і </a:t>
            </a:r>
            <a:r>
              <a:rPr lang="ru-RU" dirty="0" err="1"/>
              <a:t>готичної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. Ми </a:t>
            </a:r>
            <a:r>
              <a:rPr lang="ru-RU" dirty="0" err="1"/>
              <a:t>потребуємо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і </a:t>
            </a:r>
            <a:r>
              <a:rPr lang="ru-RU" dirty="0" err="1"/>
              <a:t>досконаліших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-28117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7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260648"/>
            <a:ext cx="6372200" cy="6662639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Романська</a:t>
            </a:r>
            <a:r>
              <a:rPr lang="ru-RU" dirty="0"/>
              <a:t> і </a:t>
            </a:r>
            <a:r>
              <a:rPr lang="ru-RU" dirty="0" err="1"/>
              <a:t>готична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 — </a:t>
            </a:r>
            <a:r>
              <a:rPr lang="ru-RU" dirty="0" err="1"/>
              <a:t>неможливі</a:t>
            </a:r>
            <a:r>
              <a:rPr lang="ru-RU" dirty="0"/>
              <a:t> без </a:t>
            </a:r>
            <a:r>
              <a:rPr lang="ru-RU" dirty="0" err="1"/>
              <a:t>архітектурного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попередників</a:t>
            </a:r>
            <a:r>
              <a:rPr lang="ru-RU" dirty="0"/>
              <a:t> і </a:t>
            </a:r>
            <a:r>
              <a:rPr lang="ru-RU" dirty="0" err="1"/>
              <a:t>математичних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Метод </a:t>
            </a:r>
            <a:r>
              <a:rPr lang="ru-RU" dirty="0" err="1"/>
              <a:t>геометричного</a:t>
            </a:r>
            <a:r>
              <a:rPr lang="ru-RU" dirty="0"/>
              <a:t> </a:t>
            </a:r>
            <a:r>
              <a:rPr lang="ru-RU" dirty="0" err="1"/>
              <a:t>пропорціонування</a:t>
            </a:r>
            <a:r>
              <a:rPr lang="ru-RU" dirty="0"/>
              <a:t> </a:t>
            </a:r>
            <a:r>
              <a:rPr lang="ru-RU" dirty="0" err="1"/>
              <a:t>головував</a:t>
            </a:r>
            <a:r>
              <a:rPr lang="ru-RU" dirty="0"/>
              <a:t> через авторитет </a:t>
            </a:r>
            <a:r>
              <a:rPr lang="ru-RU" dirty="0" err="1"/>
              <a:t>математичних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науковців</a:t>
            </a:r>
            <a:r>
              <a:rPr lang="ru-RU" dirty="0"/>
              <a:t> </a:t>
            </a:r>
            <a:r>
              <a:rPr lang="ru-RU" dirty="0" err="1">
                <a:hlinkClick r:id="rId2" tooltip="Араб"/>
              </a:rPr>
              <a:t>арабської</a:t>
            </a:r>
            <a:r>
              <a:rPr lang="ru-RU" dirty="0"/>
              <a:t> </a:t>
            </a:r>
            <a:r>
              <a:rPr lang="ru-RU" dirty="0" err="1"/>
              <a:t>Іспанії</a:t>
            </a:r>
            <a:r>
              <a:rPr lang="ru-RU" dirty="0"/>
              <a:t> і </a:t>
            </a:r>
            <a:r>
              <a:rPr lang="ru-RU" dirty="0" err="1"/>
              <a:t>античних</a:t>
            </a:r>
            <a:r>
              <a:rPr lang="ru-RU" dirty="0"/>
              <a:t> </a:t>
            </a:r>
            <a:r>
              <a:rPr lang="ru-RU" dirty="0" err="1"/>
              <a:t>математиків</a:t>
            </a:r>
            <a:r>
              <a:rPr lang="ru-RU" dirty="0"/>
              <a:t>, твори </a:t>
            </a:r>
            <a:r>
              <a:rPr lang="ru-RU" dirty="0" err="1"/>
              <a:t>яких</a:t>
            </a:r>
            <a:r>
              <a:rPr lang="ru-RU" dirty="0"/>
              <a:t> активно </a:t>
            </a:r>
            <a:r>
              <a:rPr lang="ru-RU" dirty="0" err="1"/>
              <a:t>перекладали</a:t>
            </a:r>
            <a:r>
              <a:rPr lang="ru-RU" dirty="0"/>
              <a:t> в </a:t>
            </a:r>
            <a:r>
              <a:rPr lang="ru-RU" dirty="0" err="1"/>
              <a:t>середньовічній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. </a:t>
            </a:r>
            <a:r>
              <a:rPr lang="ru-RU" dirty="0" err="1"/>
              <a:t>Геометрія</a:t>
            </a:r>
            <a:r>
              <a:rPr lang="ru-RU" dirty="0"/>
              <a:t> </a:t>
            </a:r>
            <a:r>
              <a:rPr lang="ru-RU" dirty="0" err="1"/>
              <a:t>вразила</a:t>
            </a:r>
            <a:r>
              <a:rPr lang="ru-RU" dirty="0"/>
              <a:t> </a:t>
            </a:r>
            <a:r>
              <a:rPr lang="ru-RU" dirty="0" err="1"/>
              <a:t>уяву</a:t>
            </a:r>
            <a:r>
              <a:rPr lang="ru-RU" dirty="0"/>
              <a:t> </a:t>
            </a:r>
            <a:r>
              <a:rPr lang="ru-RU" dirty="0" err="1"/>
              <a:t>середньовічних</a:t>
            </a:r>
            <a:r>
              <a:rPr lang="ru-RU" dirty="0"/>
              <a:t> </a:t>
            </a:r>
            <a:r>
              <a:rPr lang="ru-RU" dirty="0" err="1"/>
              <a:t>митців</a:t>
            </a:r>
            <a:r>
              <a:rPr lang="ru-RU" dirty="0"/>
              <a:t> як </a:t>
            </a:r>
            <a:r>
              <a:rPr lang="ru-RU" dirty="0" err="1"/>
              <a:t>начебто</a:t>
            </a:r>
            <a:r>
              <a:rPr lang="ru-RU" dirty="0"/>
              <a:t> </a:t>
            </a:r>
            <a:r>
              <a:rPr lang="ru-RU" dirty="0" err="1"/>
              <a:t>універсальний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 і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всесвіту</a:t>
            </a:r>
            <a:r>
              <a:rPr lang="ru-RU" dirty="0"/>
              <a:t>. Одним з </a:t>
            </a:r>
            <a:r>
              <a:rPr lang="ru-RU" dirty="0" err="1"/>
              <a:t>підрозділів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 стала </a:t>
            </a:r>
            <a:r>
              <a:rPr lang="ru-RU" dirty="0" err="1"/>
              <a:t>архітектурна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і практика </a:t>
            </a:r>
            <a:r>
              <a:rPr lang="ru-RU" dirty="0" err="1"/>
              <a:t>готичної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. До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10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закінчилася</a:t>
            </a:r>
            <a:r>
              <a:rPr lang="ru-RU" dirty="0"/>
              <a:t> </a:t>
            </a:r>
            <a:r>
              <a:rPr lang="ru-RU" dirty="0" err="1"/>
              <a:t>доба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з </a:t>
            </a:r>
            <a:r>
              <a:rPr lang="ru-RU" dirty="0" err="1"/>
              <a:t>норманами</a:t>
            </a:r>
            <a:r>
              <a:rPr lang="ru-RU" dirty="0"/>
              <a:t> і </a:t>
            </a:r>
            <a:r>
              <a:rPr lang="ru-RU" dirty="0" err="1"/>
              <a:t>угорцями</a:t>
            </a:r>
            <a:r>
              <a:rPr lang="ru-RU" dirty="0"/>
              <a:t>. У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відновилося</a:t>
            </a:r>
            <a:r>
              <a:rPr lang="ru-RU" dirty="0"/>
              <a:t> </a:t>
            </a:r>
            <a:r>
              <a:rPr lang="ru-RU" dirty="0" err="1"/>
              <a:t>будівництво</a:t>
            </a:r>
            <a:r>
              <a:rPr lang="ru-RU" dirty="0"/>
              <a:t> </a:t>
            </a:r>
            <a:r>
              <a:rPr lang="ru-RU" dirty="0" err="1"/>
              <a:t>абатств</a:t>
            </a:r>
            <a:r>
              <a:rPr lang="ru-RU" dirty="0"/>
              <a:t> та </a:t>
            </a:r>
            <a:r>
              <a:rPr lang="ru-RU" dirty="0" err="1">
                <a:hlinkClick r:id="rId3" tooltip="Монастир"/>
              </a:rPr>
              <a:t>монастирів</a:t>
            </a:r>
            <a:r>
              <a:rPr lang="ru-RU" dirty="0"/>
              <a:t>,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осередків</a:t>
            </a:r>
            <a:r>
              <a:rPr lang="ru-RU" dirty="0"/>
              <a:t> </a:t>
            </a:r>
            <a:r>
              <a:rPr lang="ru-RU" dirty="0" err="1"/>
              <a:t>тогочасного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і </a:t>
            </a:r>
            <a:r>
              <a:rPr lang="ru-RU" dirty="0" err="1"/>
              <a:t>освіти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46" y="836711"/>
            <a:ext cx="2175437" cy="310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99695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Для </a:t>
            </a:r>
            <a:r>
              <a:rPr lang="ru-RU" dirty="0" err="1"/>
              <a:t>побудоби</a:t>
            </a:r>
            <a:r>
              <a:rPr lang="ru-RU" dirty="0"/>
              <a:t> </a:t>
            </a:r>
            <a:r>
              <a:rPr lang="ru-RU" dirty="0" err="1"/>
              <a:t>готичної</a:t>
            </a:r>
            <a:r>
              <a:rPr lang="ru-RU" dirty="0"/>
              <a:t> церкви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величного</a:t>
            </a:r>
            <a:r>
              <a:rPr lang="ru-RU" dirty="0"/>
              <a:t> </a:t>
            </a:r>
            <a:r>
              <a:rPr lang="ru-RU" dirty="0" err="1"/>
              <a:t>готичного</a:t>
            </a:r>
            <a:r>
              <a:rPr lang="ru-RU" dirty="0"/>
              <a:t> собору </a:t>
            </a:r>
            <a:r>
              <a:rPr lang="ru-RU" dirty="0" err="1"/>
              <a:t>знадобилися</a:t>
            </a:r>
            <a:r>
              <a:rPr lang="ru-RU" dirty="0"/>
              <a:t> </a:t>
            </a:r>
            <a:r>
              <a:rPr lang="ru-RU" dirty="0" err="1"/>
              <a:t>розвідані</a:t>
            </a:r>
            <a:r>
              <a:rPr lang="ru-RU" dirty="0"/>
              <a:t> </a:t>
            </a:r>
            <a:r>
              <a:rPr lang="ru-RU" dirty="0" err="1"/>
              <a:t>поклади</a:t>
            </a:r>
            <a:r>
              <a:rPr lang="ru-RU" dirty="0"/>
              <a:t> </a:t>
            </a:r>
            <a:r>
              <a:rPr lang="ru-RU" dirty="0" err="1"/>
              <a:t>каменю</a:t>
            </a:r>
            <a:r>
              <a:rPr lang="ru-RU" dirty="0"/>
              <a:t>, </a:t>
            </a:r>
            <a:r>
              <a:rPr lang="ru-RU" dirty="0" err="1"/>
              <a:t>піску</a:t>
            </a:r>
            <a:r>
              <a:rPr lang="ru-RU" dirty="0"/>
              <a:t>, </a:t>
            </a:r>
            <a:r>
              <a:rPr lang="ru-RU" dirty="0" err="1"/>
              <a:t>вапна</a:t>
            </a:r>
            <a:r>
              <a:rPr lang="ru-RU" dirty="0"/>
              <a:t>,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>
                <a:hlinkClick r:id="rId2" tooltip="Ліс"/>
              </a:rPr>
              <a:t>ліс</a:t>
            </a:r>
            <a:r>
              <a:rPr lang="ru-RU" dirty="0"/>
              <a:t> (деревина) і </a:t>
            </a:r>
            <a:r>
              <a:rPr lang="ru-RU" dirty="0" err="1"/>
              <a:t>поклади</a:t>
            </a:r>
            <a:r>
              <a:rPr lang="ru-RU" dirty="0"/>
              <a:t> </a:t>
            </a:r>
            <a:r>
              <a:rPr lang="ru-RU" dirty="0" err="1">
                <a:hlinkClick r:id="rId3" tooltip="Свинець"/>
              </a:rPr>
              <a:t>свинцю</a:t>
            </a:r>
            <a:r>
              <a:rPr lang="ru-RU" dirty="0"/>
              <a:t>, пластинами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вкривали</a:t>
            </a:r>
            <a:r>
              <a:rPr lang="ru-RU" dirty="0"/>
              <a:t> </a:t>
            </a:r>
            <a:r>
              <a:rPr lang="ru-RU" dirty="0" err="1"/>
              <a:t>протяжні</a:t>
            </a:r>
            <a:r>
              <a:rPr lang="ru-RU" dirty="0"/>
              <a:t> </a:t>
            </a:r>
            <a:r>
              <a:rPr lang="ru-RU" dirty="0" err="1"/>
              <a:t>готичні</a:t>
            </a:r>
            <a:r>
              <a:rPr lang="ru-RU" dirty="0"/>
              <a:t> </a:t>
            </a:r>
            <a:r>
              <a:rPr lang="ru-RU" dirty="0" err="1"/>
              <a:t>дахи</a:t>
            </a:r>
            <a:r>
              <a:rPr lang="ru-RU" dirty="0"/>
              <a:t>. </a:t>
            </a:r>
            <a:r>
              <a:rPr lang="ru-RU" dirty="0" err="1"/>
              <a:t>Уславилися</a:t>
            </a:r>
            <a:r>
              <a:rPr lang="ru-RU" dirty="0"/>
              <a:t> </a:t>
            </a:r>
            <a:r>
              <a:rPr lang="ru-RU" dirty="0" err="1"/>
              <a:t>кам'яні</a:t>
            </a:r>
            <a:r>
              <a:rPr lang="ru-RU" dirty="0"/>
              <a:t> </a:t>
            </a:r>
            <a:r>
              <a:rPr lang="ru-RU" dirty="0" err="1"/>
              <a:t>кар'єри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, особливо </a:t>
            </a:r>
            <a:r>
              <a:rPr lang="ru-RU" dirty="0" err="1"/>
              <a:t>поблизу</a:t>
            </a:r>
            <a:r>
              <a:rPr lang="ru-RU" dirty="0"/>
              <a:t> </a:t>
            </a:r>
            <a:r>
              <a:rPr lang="ru-RU" dirty="0">
                <a:hlinkClick r:id="rId4" tooltip="Турне"/>
              </a:rPr>
              <a:t>Турне</a:t>
            </a:r>
            <a:r>
              <a:rPr lang="ru-RU" dirty="0"/>
              <a:t>, </a:t>
            </a:r>
            <a:r>
              <a:rPr lang="ru-RU" dirty="0" err="1"/>
              <a:t>звідки</a:t>
            </a:r>
            <a:r>
              <a:rPr lang="ru-RU" dirty="0"/>
              <a:t> </a:t>
            </a:r>
            <a:r>
              <a:rPr lang="ru-RU" dirty="0" err="1"/>
              <a:t>камінь</a:t>
            </a:r>
            <a:r>
              <a:rPr lang="ru-RU" dirty="0"/>
              <a:t> і </a:t>
            </a:r>
            <a:r>
              <a:rPr lang="ru-RU" dirty="0" err="1"/>
              <a:t>тесані</a:t>
            </a:r>
            <a:r>
              <a:rPr lang="ru-RU" dirty="0"/>
              <a:t> </a:t>
            </a:r>
            <a:r>
              <a:rPr lang="ru-RU" dirty="0" err="1"/>
              <a:t>деталі</a:t>
            </a:r>
            <a:r>
              <a:rPr lang="ru-RU" dirty="0"/>
              <a:t> везли в </a:t>
            </a:r>
            <a:r>
              <a:rPr lang="ru-RU" dirty="0" err="1">
                <a:hlinkClick r:id="rId5" tooltip="Пікардія"/>
              </a:rPr>
              <a:t>Пікардію</a:t>
            </a:r>
            <a:r>
              <a:rPr lang="ru-RU" dirty="0"/>
              <a:t>, </a:t>
            </a:r>
            <a:r>
              <a:rPr lang="ru-RU" dirty="0">
                <a:hlinkClick r:id="rId6" tooltip="Артуа"/>
              </a:rPr>
              <a:t>Артуа</a:t>
            </a:r>
            <a:r>
              <a:rPr lang="ru-RU" dirty="0"/>
              <a:t>, </a:t>
            </a:r>
            <a:r>
              <a:rPr lang="ru-RU" dirty="0">
                <a:hlinkClick r:id="rId7" tooltip="Шампань"/>
              </a:rPr>
              <a:t>Шампань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в </a:t>
            </a:r>
            <a:r>
              <a:rPr lang="ru-RU" dirty="0" err="1"/>
              <a:t>Англію</a:t>
            </a:r>
            <a:r>
              <a:rPr lang="ru-RU" dirty="0"/>
              <a:t>.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будівельний</a:t>
            </a:r>
            <a:r>
              <a:rPr lang="ru-RU" dirty="0"/>
              <a:t> </a:t>
            </a:r>
            <a:r>
              <a:rPr lang="ru-RU" dirty="0" err="1"/>
              <a:t>реманент</a:t>
            </a:r>
            <a:r>
              <a:rPr lang="ru-RU" dirty="0"/>
              <a:t> — </a:t>
            </a:r>
            <a:r>
              <a:rPr lang="ru-RU" dirty="0" err="1"/>
              <a:t>залізні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механічні</a:t>
            </a:r>
            <a:r>
              <a:rPr lang="ru-RU" dirty="0"/>
              <a:t> пили, вороти, блоки,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дерев'яні</a:t>
            </a:r>
            <a:r>
              <a:rPr lang="ru-RU" dirty="0"/>
              <a:t> колеса для </a:t>
            </a:r>
            <a:r>
              <a:rPr lang="ru-RU" dirty="0" err="1"/>
              <a:t>постачання</a:t>
            </a:r>
            <a:r>
              <a:rPr lang="ru-RU" dirty="0"/>
              <a:t> буд.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.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колес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інженерних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</a:t>
            </a:r>
            <a:r>
              <a:rPr lang="ru-RU" dirty="0" err="1"/>
              <a:t>зафіксоване</a:t>
            </a:r>
            <a:r>
              <a:rPr lang="ru-RU" dirty="0"/>
              <a:t> в </a:t>
            </a:r>
            <a:r>
              <a:rPr lang="ru-RU" dirty="0" err="1"/>
              <a:t>книжних</a:t>
            </a:r>
            <a:r>
              <a:rPr lang="ru-RU" dirty="0"/>
              <a:t> </a:t>
            </a:r>
            <a:r>
              <a:rPr lang="ru-RU" dirty="0" err="1"/>
              <a:t>мініатюрах</a:t>
            </a:r>
            <a:r>
              <a:rPr lang="ru-RU" dirty="0"/>
              <a:t>, на картинах </a:t>
            </a:r>
            <a:r>
              <a:rPr lang="ru-RU" dirty="0">
                <a:hlinkClick r:id="rId8" tooltip="Ян ван Ейк"/>
              </a:rPr>
              <a:t>Яна </a:t>
            </a:r>
            <a:r>
              <a:rPr lang="ru-RU" dirty="0" err="1">
                <a:hlinkClick r:id="rId8" tooltip="Ян ван Ейк"/>
              </a:rPr>
              <a:t>ван</a:t>
            </a:r>
            <a:r>
              <a:rPr lang="ru-RU" dirty="0">
                <a:hlinkClick r:id="rId8" tooltip="Ян ван Ейк"/>
              </a:rPr>
              <a:t> </a:t>
            </a:r>
            <a:r>
              <a:rPr lang="ru-RU" dirty="0" err="1">
                <a:hlinkClick r:id="rId8" tooltip="Ян ван Ейк"/>
              </a:rPr>
              <a:t>Ейка</a:t>
            </a:r>
            <a:r>
              <a:rPr lang="ru-RU" dirty="0"/>
              <a:t> та </a:t>
            </a:r>
            <a:r>
              <a:rPr lang="ru-RU" dirty="0" err="1">
                <a:hlinkClick r:id="rId9" tooltip="Пітер Брейгель старший"/>
              </a:rPr>
              <a:t>Пітера</a:t>
            </a:r>
            <a:r>
              <a:rPr lang="ru-RU" dirty="0">
                <a:hlinkClick r:id="rId9" tooltip="Пітер Брейгель старший"/>
              </a:rPr>
              <a:t> Брейгеля старшого</a:t>
            </a:r>
            <a:r>
              <a:rPr lang="ru-RU" dirty="0"/>
              <a:t>. </a:t>
            </a:r>
            <a:r>
              <a:rPr lang="ru-RU" dirty="0" err="1"/>
              <a:t>Поламані</a:t>
            </a:r>
            <a:r>
              <a:rPr lang="ru-RU" dirty="0"/>
              <a:t> і </a:t>
            </a:r>
            <a:r>
              <a:rPr lang="ru-RU" dirty="0" err="1"/>
              <a:t>випадково</a:t>
            </a:r>
            <a:r>
              <a:rPr lang="ru-RU" dirty="0"/>
              <a:t> </a:t>
            </a:r>
            <a:r>
              <a:rPr lang="ru-RU" dirty="0" err="1"/>
              <a:t>врятовані</a:t>
            </a:r>
            <a:r>
              <a:rPr lang="ru-RU" dirty="0"/>
              <a:t> колеса того часу стали </a:t>
            </a:r>
            <a:r>
              <a:rPr lang="ru-RU" dirty="0" err="1"/>
              <a:t>музейними</a:t>
            </a:r>
            <a:r>
              <a:rPr lang="ru-RU" dirty="0"/>
              <a:t> </a:t>
            </a:r>
            <a:r>
              <a:rPr lang="ru-RU" dirty="0" err="1">
                <a:hlinkClick r:id="rId10" tooltip="Експонат"/>
              </a:rPr>
              <a:t>експонатами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0648"/>
            <a:ext cx="326856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548680"/>
            <a:ext cx="6501408" cy="5894115"/>
          </a:xfrm>
        </p:spPr>
        <p:txBody>
          <a:bodyPr>
            <a:normAutofit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загрозливих</a:t>
            </a:r>
            <a:r>
              <a:rPr lang="ru-RU" dirty="0"/>
              <a:t>, </a:t>
            </a:r>
            <a:r>
              <a:rPr lang="ru-RU" dirty="0" err="1"/>
              <a:t>небезпечних</a:t>
            </a:r>
            <a:r>
              <a:rPr lang="ru-RU" dirty="0"/>
              <a:t> умов </a:t>
            </a:r>
            <a:r>
              <a:rPr lang="ru-RU" dirty="0" err="1"/>
              <a:t>розвитку</a:t>
            </a:r>
            <a:r>
              <a:rPr lang="ru-RU" dirty="0"/>
              <a:t> готики стало </a:t>
            </a:r>
            <a:r>
              <a:rPr lang="ru-RU" dirty="0" err="1"/>
              <a:t>співіснування</a:t>
            </a:r>
            <a:r>
              <a:rPr lang="ru-RU" dirty="0"/>
              <a:t> з </a:t>
            </a:r>
            <a:r>
              <a:rPr lang="ru-RU" dirty="0">
                <a:hlinkClick r:id="rId2" tooltip="Чорна смерть"/>
              </a:rPr>
              <a:t>«</a:t>
            </a:r>
            <a:r>
              <a:rPr lang="ru-RU" dirty="0" err="1">
                <a:hlinkClick r:id="rId2" tooltip="Чорна смерть"/>
              </a:rPr>
              <a:t>чорною</a:t>
            </a:r>
            <a:r>
              <a:rPr lang="ru-RU" dirty="0">
                <a:hlinkClick r:id="rId2" tooltip="Чорна смерть"/>
              </a:rPr>
              <a:t> </a:t>
            </a:r>
            <a:r>
              <a:rPr lang="ru-RU" dirty="0" err="1">
                <a:hlinkClick r:id="rId2" tooltip="Чорна смерть"/>
              </a:rPr>
              <a:t>смертю</a:t>
            </a:r>
            <a:r>
              <a:rPr lang="ru-RU" dirty="0">
                <a:hlinkClick r:id="rId2" tooltip="Чорна смерть"/>
              </a:rPr>
              <a:t>»</a:t>
            </a:r>
            <a:r>
              <a:rPr lang="ru-RU" dirty="0"/>
              <a:t>, </a:t>
            </a:r>
            <a:r>
              <a:rPr lang="ru-RU" dirty="0" err="1">
                <a:hlinkClick r:id="rId3" tooltip="Пандемія"/>
              </a:rPr>
              <a:t>пандемією</a:t>
            </a:r>
            <a:r>
              <a:rPr lang="ru-RU" dirty="0"/>
              <a:t> </a:t>
            </a:r>
            <a:r>
              <a:rPr lang="ru-RU" dirty="0">
                <a:hlinkClick r:id="rId4" tooltip="Чуми (ще не написана)"/>
              </a:rPr>
              <a:t>чума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охопила</a:t>
            </a:r>
            <a:r>
              <a:rPr lang="ru-RU" dirty="0"/>
              <a:t> </a:t>
            </a:r>
            <a:r>
              <a:rPr lang="ru-RU" dirty="0" err="1"/>
              <a:t>Західну</a:t>
            </a:r>
            <a:r>
              <a:rPr lang="ru-RU" dirty="0"/>
              <a:t> </a:t>
            </a:r>
            <a:r>
              <a:rPr lang="ru-RU" dirty="0" err="1"/>
              <a:t>Європу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Азію</a:t>
            </a:r>
            <a:r>
              <a:rPr lang="ru-RU" dirty="0"/>
              <a:t> і Африку. «</a:t>
            </a:r>
            <a:r>
              <a:rPr lang="ru-RU" dirty="0" err="1"/>
              <a:t>Чорна</a:t>
            </a:r>
            <a:r>
              <a:rPr lang="ru-RU" dirty="0"/>
              <a:t> смерть» </a:t>
            </a:r>
            <a:r>
              <a:rPr lang="ru-RU" dirty="0" err="1"/>
              <a:t>спустошувала</a:t>
            </a:r>
            <a:r>
              <a:rPr lang="ru-RU" dirty="0"/>
              <a:t> </a:t>
            </a:r>
            <a:r>
              <a:rPr lang="ru-RU" dirty="0" err="1"/>
              <a:t>північне</a:t>
            </a:r>
            <a:r>
              <a:rPr lang="ru-RU" dirty="0"/>
              <a:t> </a:t>
            </a:r>
            <a:r>
              <a:rPr lang="ru-RU" dirty="0" err="1"/>
              <a:t>Причорномор'я</a:t>
            </a:r>
            <a:r>
              <a:rPr lang="ru-RU" dirty="0"/>
              <a:t>, </a:t>
            </a:r>
            <a:r>
              <a:rPr lang="ru-RU" dirty="0" err="1"/>
              <a:t>Балкани</a:t>
            </a:r>
            <a:r>
              <a:rPr lang="ru-RU" dirty="0"/>
              <a:t>, </a:t>
            </a:r>
            <a:r>
              <a:rPr lang="ru-RU" dirty="0" err="1"/>
              <a:t>Італію</a:t>
            </a:r>
            <a:r>
              <a:rPr lang="ru-RU" dirty="0"/>
              <a:t>, </a:t>
            </a:r>
            <a:r>
              <a:rPr lang="ru-RU" dirty="0" err="1"/>
              <a:t>Іспанію</a:t>
            </a:r>
            <a:r>
              <a:rPr lang="ru-RU" dirty="0"/>
              <a:t>, </a:t>
            </a:r>
            <a:r>
              <a:rPr lang="ru-RU" dirty="0" err="1"/>
              <a:t>Францію</a:t>
            </a:r>
            <a:r>
              <a:rPr lang="ru-RU" dirty="0"/>
              <a:t>, </a:t>
            </a:r>
            <a:r>
              <a:rPr lang="ru-RU" dirty="0" err="1"/>
              <a:t>Нідерланди</a:t>
            </a:r>
            <a:r>
              <a:rPr lang="ru-RU" dirty="0"/>
              <a:t>, в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en-US" dirty="0"/>
              <a:t>XIV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перекинулася</a:t>
            </a:r>
            <a:r>
              <a:rPr lang="ru-RU" dirty="0"/>
              <a:t> на </a:t>
            </a:r>
            <a:r>
              <a:rPr lang="ru-RU" dirty="0" err="1"/>
              <a:t>Британію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269176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23423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Доба</a:t>
            </a:r>
            <a:r>
              <a:rPr lang="ru-RU" dirty="0"/>
              <a:t> готики </a:t>
            </a:r>
            <a:r>
              <a:rPr lang="ru-RU" dirty="0" err="1"/>
              <a:t>відрізнялася</a:t>
            </a:r>
            <a:r>
              <a:rPr lang="ru-RU" dirty="0"/>
              <a:t> </a:t>
            </a:r>
            <a:r>
              <a:rPr lang="ru-RU" dirty="0" err="1"/>
              <a:t>релігійною</a:t>
            </a:r>
            <a:r>
              <a:rPr lang="ru-RU" dirty="0"/>
              <a:t> </a:t>
            </a:r>
            <a:r>
              <a:rPr lang="ru-RU" dirty="0" err="1"/>
              <a:t>налаштованістю</a:t>
            </a:r>
            <a:r>
              <a:rPr lang="ru-RU" dirty="0"/>
              <a:t> і </a:t>
            </a:r>
            <a:r>
              <a:rPr lang="ru-RU" dirty="0" err="1"/>
              <a:t>підвищеною</a:t>
            </a:r>
            <a:r>
              <a:rPr lang="ru-RU" dirty="0"/>
              <a:t> </a:t>
            </a:r>
            <a:r>
              <a:rPr lang="ru-RU" dirty="0" err="1"/>
              <a:t>духовністю</a:t>
            </a:r>
            <a:r>
              <a:rPr lang="ru-RU" dirty="0"/>
              <a:t>. «</a:t>
            </a:r>
            <a:r>
              <a:rPr lang="ru-RU" dirty="0" err="1"/>
              <a:t>Чорна</a:t>
            </a:r>
            <a:r>
              <a:rPr lang="ru-RU" dirty="0"/>
              <a:t> смерть», </a:t>
            </a:r>
            <a:r>
              <a:rPr lang="ru-RU" dirty="0" err="1"/>
              <a:t>навпаки</a:t>
            </a:r>
            <a:r>
              <a:rPr lang="ru-RU" dirty="0"/>
              <a:t>, привнесла </a:t>
            </a:r>
            <a:r>
              <a:rPr lang="ru-RU" dirty="0">
                <a:hlinkClick r:id="rId2" tooltip="Хаос"/>
              </a:rPr>
              <a:t>хаос</a:t>
            </a:r>
            <a:r>
              <a:rPr lang="ru-RU" dirty="0"/>
              <a:t> і в </a:t>
            </a:r>
            <a:r>
              <a:rPr lang="ru-RU" dirty="0" err="1"/>
              <a:t>релігійне</a:t>
            </a:r>
            <a:r>
              <a:rPr lang="ru-RU" dirty="0"/>
              <a:t>, і в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Перелякані</a:t>
            </a:r>
            <a:r>
              <a:rPr lang="ru-RU" dirty="0"/>
              <a:t> </a:t>
            </a:r>
            <a:r>
              <a:rPr lang="ru-RU" dirty="0" err="1"/>
              <a:t>духовні</a:t>
            </a:r>
            <a:r>
              <a:rPr lang="ru-RU" dirty="0"/>
              <a:t> </a:t>
            </a:r>
            <a:r>
              <a:rPr lang="ru-RU" dirty="0" err="1"/>
              <a:t>пастирі</a:t>
            </a:r>
            <a:r>
              <a:rPr lang="ru-RU" dirty="0"/>
              <a:t> могли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молитви</a:t>
            </a:r>
            <a:r>
              <a:rPr lang="ru-RU" dirty="0"/>
              <a:t> і </a:t>
            </a:r>
            <a:r>
              <a:rPr lang="ru-RU" dirty="0" err="1"/>
              <a:t>каяття</a:t>
            </a:r>
            <a:r>
              <a:rPr lang="ru-RU" dirty="0"/>
              <a:t> за </a:t>
            </a:r>
            <a:r>
              <a:rPr lang="ru-RU" dirty="0" err="1"/>
              <a:t>гріхи</a:t>
            </a:r>
            <a:r>
              <a:rPr lang="ru-RU" dirty="0"/>
              <a:t>. На </a:t>
            </a:r>
            <a:r>
              <a:rPr lang="ru-RU" dirty="0" err="1"/>
              <a:t>хвилі</a:t>
            </a:r>
            <a:r>
              <a:rPr lang="ru-RU" dirty="0"/>
              <a:t> </a:t>
            </a:r>
            <a:r>
              <a:rPr lang="ru-RU" dirty="0" err="1"/>
              <a:t>масових</a:t>
            </a:r>
            <a:r>
              <a:rPr lang="ru-RU" dirty="0"/>
              <a:t> смертей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дикі</a:t>
            </a:r>
            <a:r>
              <a:rPr lang="ru-RU" dirty="0"/>
              <a:t> практики </a:t>
            </a:r>
            <a:r>
              <a:rPr lang="ru-RU" dirty="0" err="1"/>
              <a:t>каяття</a:t>
            </a:r>
            <a:r>
              <a:rPr lang="ru-RU" dirty="0"/>
              <a:t> на </a:t>
            </a:r>
            <a:r>
              <a:rPr lang="ru-RU" dirty="0" err="1"/>
              <a:t>кшталт</a:t>
            </a:r>
            <a:r>
              <a:rPr lang="ru-RU" dirty="0"/>
              <a:t> </a:t>
            </a:r>
            <a:r>
              <a:rPr lang="ru-RU" dirty="0" err="1"/>
              <a:t>флагелантів</a:t>
            </a:r>
            <a:r>
              <a:rPr lang="ru-RU" dirty="0"/>
              <a:t> і </a:t>
            </a:r>
            <a:r>
              <a:rPr lang="ru-RU" dirty="0" err="1"/>
              <a:t>ретельні</a:t>
            </a:r>
            <a:r>
              <a:rPr lang="ru-RU" dirty="0"/>
              <a:t> </a:t>
            </a:r>
            <a:r>
              <a:rPr lang="ru-RU" dirty="0" err="1"/>
              <a:t>пошуки</a:t>
            </a:r>
            <a:r>
              <a:rPr lang="ru-RU" dirty="0"/>
              <a:t> </a:t>
            </a:r>
            <a:r>
              <a:rPr lang="ru-RU" dirty="0" err="1"/>
              <a:t>винних</a:t>
            </a:r>
            <a:r>
              <a:rPr lang="ru-RU" dirty="0"/>
              <a:t>. Католики </a:t>
            </a:r>
            <a:r>
              <a:rPr lang="ru-RU" dirty="0" err="1"/>
              <a:t>підозріло</a:t>
            </a:r>
            <a:r>
              <a:rPr lang="ru-RU" dirty="0"/>
              <a:t> </a:t>
            </a:r>
            <a:r>
              <a:rPr lang="ru-RU" dirty="0" err="1"/>
              <a:t>ставилися</a:t>
            </a:r>
            <a:r>
              <a:rPr lang="ru-RU" dirty="0"/>
              <a:t> до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флагелантів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били себе батогами і </a:t>
            </a:r>
            <a:r>
              <a:rPr lang="ru-RU" dirty="0" err="1"/>
              <a:t>вештались</a:t>
            </a:r>
            <a:r>
              <a:rPr lang="ru-RU" dirty="0"/>
              <a:t> з одного </a:t>
            </a:r>
            <a:r>
              <a:rPr lang="ru-RU" dirty="0" err="1"/>
              <a:t>міста</a:t>
            </a:r>
            <a:r>
              <a:rPr lang="ru-RU" dirty="0"/>
              <a:t> до другого,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розносячи</a:t>
            </a:r>
            <a:r>
              <a:rPr lang="ru-RU" dirty="0"/>
              <a:t> хворобу. Але </a:t>
            </a:r>
            <a:r>
              <a:rPr lang="ru-RU" dirty="0" err="1"/>
              <a:t>стримувати</a:t>
            </a:r>
            <a:r>
              <a:rPr lang="ru-RU" dirty="0"/>
              <a:t> </a:t>
            </a:r>
            <a:r>
              <a:rPr lang="ru-RU" dirty="0" err="1"/>
              <a:t>напівбожевільних</a:t>
            </a:r>
            <a:r>
              <a:rPr lang="ru-RU" dirty="0"/>
              <a:t> </a:t>
            </a:r>
            <a:r>
              <a:rPr lang="ru-RU" dirty="0" err="1"/>
              <a:t>вірян</a:t>
            </a:r>
            <a:r>
              <a:rPr lang="ru-RU" dirty="0"/>
              <a:t> скоро нема кому стало, </a:t>
            </a:r>
            <a:r>
              <a:rPr lang="ru-RU" dirty="0" err="1"/>
              <a:t>бо</a:t>
            </a:r>
            <a:r>
              <a:rPr lang="ru-RU" dirty="0"/>
              <a:t> хвороба </a:t>
            </a:r>
            <a:r>
              <a:rPr lang="ru-RU" dirty="0" err="1"/>
              <a:t>прийшла</a:t>
            </a:r>
            <a:r>
              <a:rPr lang="ru-RU" dirty="0"/>
              <a:t> в </a:t>
            </a:r>
            <a:r>
              <a:rPr lang="ru-RU" dirty="0">
                <a:hlinkClick r:id="rId3" tooltip="Церква"/>
              </a:rPr>
              <a:t>церкви</a:t>
            </a:r>
            <a:r>
              <a:rPr lang="ru-RU" dirty="0"/>
              <a:t> і </a:t>
            </a:r>
            <a:r>
              <a:rPr lang="ru-RU" dirty="0" err="1">
                <a:hlinkClick r:id="rId4" tooltip="Монастир"/>
              </a:rPr>
              <a:t>монастирі</a:t>
            </a:r>
            <a:r>
              <a:rPr lang="ru-RU" dirty="0"/>
              <a:t>, </a:t>
            </a:r>
            <a:r>
              <a:rPr lang="ru-RU" dirty="0" err="1"/>
              <a:t>викосивши</a:t>
            </a:r>
            <a:r>
              <a:rPr lang="ru-RU" dirty="0"/>
              <a:t> і священство. </a:t>
            </a:r>
            <a:r>
              <a:rPr lang="ru-RU" dirty="0" err="1"/>
              <a:t>Переляканий</a:t>
            </a:r>
            <a:r>
              <a:rPr lang="ru-RU" dirty="0"/>
              <a:t> папа Климент </a:t>
            </a:r>
            <a:r>
              <a:rPr lang="en-US" dirty="0"/>
              <a:t>VI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і годинами </a:t>
            </a:r>
            <a:r>
              <a:rPr lang="ru-RU" dirty="0" err="1"/>
              <a:t>сидів</a:t>
            </a:r>
            <a:r>
              <a:rPr lang="ru-RU" dirty="0"/>
              <a:t> </a:t>
            </a:r>
            <a:r>
              <a:rPr lang="ru-RU" dirty="0" err="1"/>
              <a:t>по-між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запалених</a:t>
            </a:r>
            <a:r>
              <a:rPr lang="ru-RU" dirty="0"/>
              <a:t> </a:t>
            </a:r>
            <a:r>
              <a:rPr lang="ru-RU" dirty="0" err="1">
                <a:hlinkClick r:id="rId5" tooltip="Камін"/>
              </a:rPr>
              <a:t>камінів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знешкоджували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коли </a:t>
            </a:r>
            <a:r>
              <a:rPr lang="ru-RU" dirty="0" err="1"/>
              <a:t>захворів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приватний</a:t>
            </a:r>
            <a:r>
              <a:rPr lang="ru-RU" dirty="0"/>
              <a:t> </a:t>
            </a:r>
            <a:r>
              <a:rPr lang="ru-RU" dirty="0" err="1"/>
              <a:t>лікар</a:t>
            </a:r>
            <a:r>
              <a:rPr lang="ru-RU" dirty="0"/>
              <a:t> </a:t>
            </a:r>
            <a:r>
              <a:rPr lang="ru-RU" dirty="0" err="1">
                <a:hlinkClick r:id="rId6" tooltip="Гі де Шоліак (ще не написана)"/>
              </a:rPr>
              <a:t>Гі</a:t>
            </a:r>
            <a:r>
              <a:rPr lang="ru-RU" dirty="0">
                <a:hlinkClick r:id="rId6" tooltip="Гі де Шоліак (ще не написана)"/>
              </a:rPr>
              <a:t> де </a:t>
            </a:r>
            <a:r>
              <a:rPr lang="ru-RU" dirty="0" err="1">
                <a:hlinkClick r:id="rId6" tooltip="Гі де Шоліак (ще не написана)"/>
              </a:rPr>
              <a:t>Шоліак</a:t>
            </a:r>
            <a:r>
              <a:rPr lang="ru-RU" dirty="0"/>
              <a:t>.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>
                <a:hlinkClick r:id="rId7" tooltip="Авіньйон"/>
              </a:rPr>
              <a:t>Авіньйон</a:t>
            </a:r>
            <a:r>
              <a:rPr lang="ru-RU" dirty="0"/>
              <a:t>, </a:t>
            </a:r>
            <a:r>
              <a:rPr lang="ru-RU" dirty="0" err="1"/>
              <a:t>тодішня</a:t>
            </a:r>
            <a:r>
              <a:rPr lang="ru-RU" dirty="0"/>
              <a:t> </a:t>
            </a:r>
            <a:r>
              <a:rPr lang="ru-RU" dirty="0" err="1">
                <a:hlinkClick r:id="rId8" tooltip="Резиденція"/>
              </a:rPr>
              <a:t>резиденція</a:t>
            </a:r>
            <a:r>
              <a:rPr lang="ru-RU" dirty="0"/>
              <a:t> </a:t>
            </a:r>
            <a:r>
              <a:rPr lang="ru-RU" dirty="0" err="1"/>
              <a:t>папи</a:t>
            </a:r>
            <a:r>
              <a:rPr lang="ru-RU" dirty="0"/>
              <a:t>, стала </a:t>
            </a:r>
            <a:r>
              <a:rPr lang="ru-RU" dirty="0" err="1"/>
              <a:t>спустошеним</a:t>
            </a:r>
            <a:r>
              <a:rPr lang="ru-RU" dirty="0"/>
              <a:t> </a:t>
            </a:r>
            <a:r>
              <a:rPr lang="ru-RU" dirty="0" err="1"/>
              <a:t>містом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" y="-78838"/>
            <a:ext cx="2333589" cy="220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1076</Words>
  <Application>Microsoft Office PowerPoint</Application>
  <PresentationFormat>Экран (4:3)</PresentationFormat>
  <Paragraphs>35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Архітектурні пам’ятки готичного стилю.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Готика в Україні (в складі Польщі) 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Архітектурні пам’ятки готичного стилю.</dc:title>
  <dc:creator>DeadSpace</dc:creator>
  <cp:lastModifiedBy>DeadSpace</cp:lastModifiedBy>
  <cp:revision>14</cp:revision>
  <dcterms:created xsi:type="dcterms:W3CDTF">2020-04-08T14:40:35Z</dcterms:created>
  <dcterms:modified xsi:type="dcterms:W3CDTF">2020-04-08T15:05:26Z</dcterms:modified>
</cp:coreProperties>
</file>