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61" r:id="rId5"/>
    <p:sldId id="257" r:id="rId6"/>
    <p:sldId id="258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1146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wipe/>
  </p:transition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2564904"/>
            <a:ext cx="7630616" cy="913009"/>
          </a:xfrm>
        </p:spPr>
        <p:txBody>
          <a:bodyPr/>
          <a:lstStyle/>
          <a:p>
            <a:r>
              <a:rPr lang="uk-UA" dirty="0" smtClean="0"/>
              <a:t>Мистецтво давнього риму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3933056"/>
            <a:ext cx="3485187" cy="237626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90290478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періодизація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1612776"/>
          </a:xfrm>
        </p:spPr>
        <p:txBody>
          <a:bodyPr/>
          <a:lstStyle/>
          <a:p>
            <a:pPr marL="400050" indent="-400050">
              <a:buFont typeface="+mj-lt"/>
              <a:buAutoNum type="romanUcPeriod"/>
            </a:pPr>
            <a:r>
              <a:rPr lang="uk-UA" dirty="0" smtClean="0"/>
              <a:t>Мистецтво Етрусків </a:t>
            </a:r>
            <a:r>
              <a:rPr lang="en-US" dirty="0" smtClean="0"/>
              <a:t>VII – V </a:t>
            </a:r>
            <a:r>
              <a:rPr lang="uk-UA" dirty="0" smtClean="0"/>
              <a:t>ст. до </a:t>
            </a:r>
            <a:r>
              <a:rPr lang="uk-UA" dirty="0" err="1" smtClean="0"/>
              <a:t>н.е</a:t>
            </a:r>
            <a:endParaRPr lang="uk-UA" dirty="0" smtClean="0"/>
          </a:p>
          <a:p>
            <a:pPr marL="400050" indent="-400050">
              <a:buFont typeface="+mj-lt"/>
              <a:buAutoNum type="romanUcPeriod"/>
            </a:pPr>
            <a:r>
              <a:rPr lang="uk-UA" dirty="0" smtClean="0"/>
              <a:t>Мистецтво Римської Республіки – </a:t>
            </a:r>
            <a:r>
              <a:rPr lang="en-US" dirty="0" smtClean="0"/>
              <a:t>IV </a:t>
            </a:r>
            <a:r>
              <a:rPr lang="uk-UA" dirty="0" smtClean="0"/>
              <a:t>ст. до </a:t>
            </a:r>
            <a:r>
              <a:rPr lang="uk-UA" dirty="0" err="1" smtClean="0"/>
              <a:t>н.е</a:t>
            </a:r>
            <a:r>
              <a:rPr lang="uk-UA" dirty="0" smtClean="0"/>
              <a:t>  -  30-ті роки до </a:t>
            </a:r>
            <a:r>
              <a:rPr lang="uk-UA" dirty="0" err="1" smtClean="0"/>
              <a:t>н.е</a:t>
            </a:r>
            <a:endParaRPr lang="uk-UA" dirty="0" smtClean="0"/>
          </a:p>
          <a:p>
            <a:pPr marL="400050" indent="-400050">
              <a:buFont typeface="+mj-lt"/>
              <a:buAutoNum type="romanUcPeriod"/>
            </a:pPr>
            <a:r>
              <a:rPr lang="uk-UA" dirty="0" smtClean="0"/>
              <a:t>Мистецтво Римської імперії – 30-ті роки до н.е. – 176 р. </a:t>
            </a:r>
            <a:r>
              <a:rPr lang="uk-UA" dirty="0" err="1" smtClean="0"/>
              <a:t>н.е</a:t>
            </a:r>
            <a:endParaRPr lang="uk-UA" dirty="0" smtClean="0"/>
          </a:p>
          <a:p>
            <a:pPr marL="400050" indent="-400050">
              <a:buFont typeface="+mj-lt"/>
              <a:buAutoNum type="romanUcPeriod"/>
            </a:pP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3212976"/>
            <a:ext cx="3862561" cy="253785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3872767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Мистецтво етрусків</a:t>
            </a: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0897" y="4400550"/>
            <a:ext cx="1857375" cy="245745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uk-UA" sz="2000" dirty="0" smtClean="0"/>
              <a:t>Основний тип споруди – </a:t>
            </a:r>
            <a:r>
              <a:rPr lang="uk-UA" sz="2000" dirty="0" smtClean="0">
                <a:solidFill>
                  <a:srgbClr val="FF0000"/>
                </a:solidFill>
              </a:rPr>
              <a:t>храм.</a:t>
            </a:r>
          </a:p>
          <a:p>
            <a:pPr marL="0" indent="0">
              <a:buNone/>
            </a:pPr>
            <a:r>
              <a:rPr lang="uk-UA" sz="2000" dirty="0" smtClean="0"/>
              <a:t>Етруський храм зводився на високому постаменті(подіум). Одна з вузьких сторін була головним фасадом та оформлювалась портиком. Внутрішнє приміщення(</a:t>
            </a:r>
            <a:r>
              <a:rPr lang="uk-UA" sz="2000" dirty="0" err="1" smtClean="0"/>
              <a:t>целла</a:t>
            </a:r>
            <a:r>
              <a:rPr lang="uk-UA" sz="2000" dirty="0" smtClean="0"/>
              <a:t>) ділилася на 3 частини відповідно до кількості головних етруських Богів.</a:t>
            </a:r>
          </a:p>
          <a:p>
            <a:r>
              <a:rPr lang="uk-UA" sz="2000" dirty="0" err="1" smtClean="0"/>
              <a:t>Обов</a:t>
            </a:r>
            <a:r>
              <a:rPr lang="en-US" sz="2000" dirty="0" smtClean="0"/>
              <a:t>’</a:t>
            </a:r>
            <a:r>
              <a:rPr lang="uk-UA" sz="2000" dirty="0" err="1" smtClean="0"/>
              <a:t>язковою</a:t>
            </a:r>
            <a:r>
              <a:rPr lang="uk-UA" sz="2000" dirty="0" smtClean="0"/>
              <a:t> частиною етруських будинків були </a:t>
            </a:r>
            <a:r>
              <a:rPr lang="uk-UA" sz="2000" dirty="0" err="1" smtClean="0"/>
              <a:t>турракотові</a:t>
            </a:r>
            <a:r>
              <a:rPr lang="uk-UA" sz="2000" dirty="0" smtClean="0"/>
              <a:t> </a:t>
            </a:r>
            <a:r>
              <a:rPr lang="uk-UA" sz="2000" dirty="0" err="1" smtClean="0"/>
              <a:t>рул</a:t>
            </a:r>
            <a:r>
              <a:rPr lang="en-US" sz="2000" dirty="0" smtClean="0"/>
              <a:t>’</a:t>
            </a:r>
            <a:r>
              <a:rPr lang="uk-UA" sz="2000" dirty="0" err="1" smtClean="0"/>
              <a:t>єфи</a:t>
            </a:r>
            <a:r>
              <a:rPr lang="uk-UA" sz="2000" dirty="0" smtClean="0"/>
              <a:t> та статуї.</a:t>
            </a:r>
          </a:p>
          <a:p>
            <a:r>
              <a:rPr lang="uk-UA" sz="2000" dirty="0" smtClean="0"/>
              <a:t>Особливе місце в етруській скульптурі належало портрету, зародження якого </a:t>
            </a:r>
            <a:r>
              <a:rPr lang="uk-UA" sz="2000" dirty="0" err="1" smtClean="0"/>
              <a:t>пов</a:t>
            </a:r>
            <a:r>
              <a:rPr lang="en-US" sz="2000" dirty="0" smtClean="0"/>
              <a:t>’</a:t>
            </a:r>
            <a:r>
              <a:rPr lang="uk-UA" sz="2000" dirty="0" err="1" smtClean="0"/>
              <a:t>язано</a:t>
            </a:r>
            <a:r>
              <a:rPr lang="uk-UA" sz="2000" dirty="0" smtClean="0"/>
              <a:t> з погребальним культом.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0463978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0"/>
            <a:ext cx="7924800" cy="724942"/>
          </a:xfrm>
        </p:spPr>
        <p:txBody>
          <a:bodyPr/>
          <a:lstStyle/>
          <a:p>
            <a:pPr algn="ctr"/>
            <a:r>
              <a:rPr lang="uk-UA" dirty="0" smtClean="0"/>
              <a:t>Мистецтво республіки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670384"/>
            <a:ext cx="8604448" cy="6070984"/>
          </a:xfrm>
        </p:spPr>
        <p:txBody>
          <a:bodyPr>
            <a:normAutofit/>
          </a:bodyPr>
          <a:lstStyle/>
          <a:p>
            <a:r>
              <a:rPr lang="uk-UA" sz="1800" dirty="0" smtClean="0"/>
              <a:t>Перевага була на стороні тих видів </a:t>
            </a:r>
            <a:r>
              <a:rPr lang="uk-UA" sz="1800" dirty="0" err="1" smtClean="0"/>
              <a:t>мистецтва,які</a:t>
            </a:r>
            <a:r>
              <a:rPr lang="uk-UA" sz="1800" dirty="0" smtClean="0"/>
              <a:t> мали безпосереднє практичне значення. </a:t>
            </a:r>
          </a:p>
          <a:p>
            <a:r>
              <a:rPr lang="uk-UA" sz="1800" dirty="0" smtClean="0"/>
              <a:t>Звідси провідна роль громадської архітектури, офіційного портрету та історичного </a:t>
            </a:r>
            <a:r>
              <a:rPr lang="uk-UA" sz="1800" dirty="0" err="1" smtClean="0"/>
              <a:t>рел</a:t>
            </a:r>
            <a:r>
              <a:rPr lang="en-US" sz="1800" dirty="0" smtClean="0"/>
              <a:t>’</a:t>
            </a:r>
            <a:r>
              <a:rPr lang="uk-UA" sz="1800" dirty="0" err="1" smtClean="0"/>
              <a:t>єфу</a:t>
            </a:r>
            <a:r>
              <a:rPr lang="uk-UA" sz="1800" dirty="0"/>
              <a:t> </a:t>
            </a:r>
            <a:r>
              <a:rPr lang="uk-UA" sz="1800" dirty="0" smtClean="0"/>
              <a:t>. </a:t>
            </a:r>
          </a:p>
          <a:p>
            <a:r>
              <a:rPr lang="uk-UA" sz="1800" dirty="0" smtClean="0"/>
              <a:t>Архітектура залишається провідним видом мистецтва. Головне місце належало спорудам, які втілювали ідею могутності Римської держави, а пізніше і імператора:  </a:t>
            </a:r>
          </a:p>
          <a:p>
            <a:pPr marL="0" indent="0">
              <a:buNone/>
            </a:pPr>
            <a:r>
              <a:rPr lang="uk-UA" sz="1800" dirty="0"/>
              <a:t> </a:t>
            </a:r>
            <a:r>
              <a:rPr lang="uk-UA" sz="1800" dirty="0" smtClean="0"/>
              <a:t>     - форуми</a:t>
            </a:r>
            <a:br>
              <a:rPr lang="uk-UA" sz="1800" dirty="0" smtClean="0"/>
            </a:br>
            <a:r>
              <a:rPr lang="uk-UA" sz="1800" dirty="0" smtClean="0"/>
              <a:t>      - амфітеатри</a:t>
            </a:r>
            <a:br>
              <a:rPr lang="uk-UA" sz="1800" dirty="0" smtClean="0"/>
            </a:br>
            <a:r>
              <a:rPr lang="uk-UA" sz="1800" dirty="0" smtClean="0"/>
              <a:t>      - </a:t>
            </a:r>
            <a:r>
              <a:rPr lang="uk-UA" sz="1800" dirty="0" err="1" smtClean="0"/>
              <a:t>триумфальні</a:t>
            </a:r>
            <a:r>
              <a:rPr lang="uk-UA" sz="1800" dirty="0" smtClean="0"/>
              <a:t> арки</a:t>
            </a:r>
            <a:br>
              <a:rPr lang="uk-UA" sz="1800" dirty="0" smtClean="0"/>
            </a:br>
            <a:r>
              <a:rPr lang="uk-UA" sz="1800" dirty="0" smtClean="0"/>
              <a:t>      - </a:t>
            </a:r>
            <a:r>
              <a:rPr lang="uk-UA" sz="1800" dirty="0" err="1" smtClean="0"/>
              <a:t>базіліки</a:t>
            </a:r>
            <a:r>
              <a:rPr lang="uk-UA" sz="1800" dirty="0" smtClean="0"/>
              <a:t/>
            </a:r>
            <a:br>
              <a:rPr lang="uk-UA" sz="1800" dirty="0" smtClean="0"/>
            </a:br>
            <a:r>
              <a:rPr lang="uk-UA" sz="1800" dirty="0" smtClean="0"/>
              <a:t>      - терми</a:t>
            </a:r>
          </a:p>
          <a:p>
            <a:r>
              <a:rPr lang="uk-UA" sz="1800" dirty="0" smtClean="0"/>
              <a:t>На основі грецьких ордерів римляни створюють свої 6 ордерів: </a:t>
            </a:r>
            <a:r>
              <a:rPr lang="uk-UA" sz="1800" dirty="0" err="1" smtClean="0"/>
              <a:t>римсько</a:t>
            </a:r>
            <a:r>
              <a:rPr lang="uk-UA" sz="1800" dirty="0" smtClean="0"/>
              <a:t>-дорійський, </a:t>
            </a:r>
            <a:r>
              <a:rPr lang="uk-UA" sz="1800" dirty="0" err="1" smtClean="0"/>
              <a:t>римсько</a:t>
            </a:r>
            <a:r>
              <a:rPr lang="uk-UA" sz="1800" dirty="0" smtClean="0"/>
              <a:t>-іонічний, </a:t>
            </a:r>
            <a:r>
              <a:rPr lang="uk-UA" sz="1800" dirty="0" err="1" smtClean="0"/>
              <a:t>римсько</a:t>
            </a:r>
            <a:r>
              <a:rPr lang="uk-UA" sz="1800" dirty="0" smtClean="0"/>
              <a:t>-коринфський, композитний, </a:t>
            </a:r>
            <a:br>
              <a:rPr lang="uk-UA" sz="1800" dirty="0" smtClean="0"/>
            </a:br>
            <a:r>
              <a:rPr lang="uk-UA" sz="1800" dirty="0" smtClean="0"/>
              <a:t>тосканський, повний римський ордер.</a:t>
            </a:r>
            <a:br>
              <a:rPr lang="uk-UA" sz="1800" dirty="0" smtClean="0"/>
            </a:br>
            <a:endParaRPr lang="uk-UA" sz="18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131840" y="2708920"/>
            <a:ext cx="14401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r>
              <a:rPr lang="ru-RU" dirty="0"/>
              <a:t>-</a:t>
            </a:r>
            <a:r>
              <a:rPr lang="ru-RU" dirty="0" err="1"/>
              <a:t>вілли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 </a:t>
            </a:r>
            <a:r>
              <a:rPr lang="ru-RU" dirty="0"/>
              <a:t>- </a:t>
            </a:r>
            <a:r>
              <a:rPr lang="ru-RU" dirty="0" err="1"/>
              <a:t>акведукі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 </a:t>
            </a:r>
            <a:r>
              <a:rPr lang="ru-RU" dirty="0"/>
              <a:t>- мости</a:t>
            </a:r>
            <a:br>
              <a:rPr lang="ru-RU" dirty="0"/>
            </a:br>
            <a:r>
              <a:rPr lang="ru-RU" dirty="0" smtClean="0"/>
              <a:t> </a:t>
            </a:r>
            <a:r>
              <a:rPr lang="ru-RU" dirty="0"/>
              <a:t>- дороги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4603998"/>
            <a:ext cx="2160240" cy="225400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5191379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3977680"/>
            <a:ext cx="3600400" cy="288032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Объект 2"/>
          <p:cNvSpPr>
            <a:spLocks noGrp="1"/>
          </p:cNvSpPr>
          <p:nvPr>
            <p:ph type="subTitle" idx="1"/>
          </p:nvPr>
        </p:nvSpPr>
        <p:spPr>
          <a:xfrm>
            <a:off x="251520" y="764704"/>
            <a:ext cx="8424936" cy="5400600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chemeClr val="tx1"/>
                </a:solidFill>
              </a:rPr>
              <a:t>В </a:t>
            </a:r>
            <a:r>
              <a:rPr lang="ru-RU" sz="2000" dirty="0" err="1" smtClean="0">
                <a:solidFill>
                  <a:schemeClr val="tx1"/>
                </a:solidFill>
              </a:rPr>
              <a:t>цей</a:t>
            </a:r>
            <a:r>
              <a:rPr lang="ru-RU" sz="2000" dirty="0" smtClean="0">
                <a:solidFill>
                  <a:schemeClr val="tx1"/>
                </a:solidFill>
              </a:rPr>
              <a:t> пер</a:t>
            </a:r>
            <a:r>
              <a:rPr lang="uk-UA" sz="2000" dirty="0" err="1" smtClean="0">
                <a:solidFill>
                  <a:schemeClr val="tx1"/>
                </a:solidFill>
              </a:rPr>
              <a:t>іод</a:t>
            </a:r>
            <a:r>
              <a:rPr lang="uk-UA" sz="2000" dirty="0" smtClean="0">
                <a:solidFill>
                  <a:schemeClr val="tx1"/>
                </a:solidFill>
              </a:rPr>
              <a:t> мистецтво розвивається під знаком правління будь-якого імператора або династії імператорів. Під час правління Октавіана Августа починається «Золотий вік»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uk-UA" sz="2000" dirty="0" smtClean="0">
                <a:solidFill>
                  <a:schemeClr val="tx1"/>
                </a:solidFill>
              </a:rPr>
              <a:t>З</a:t>
            </a:r>
            <a:r>
              <a:rPr lang="en-US" sz="2000" dirty="0" smtClean="0">
                <a:solidFill>
                  <a:schemeClr val="tx1"/>
                </a:solidFill>
              </a:rPr>
              <a:t>’</a:t>
            </a:r>
            <a:r>
              <a:rPr lang="uk-UA" sz="2000" dirty="0" smtClean="0">
                <a:solidFill>
                  <a:schemeClr val="tx1"/>
                </a:solidFill>
              </a:rPr>
              <a:t>являються нові форми споруд. Такі як </a:t>
            </a:r>
            <a:r>
              <a:rPr lang="uk-UA" sz="2000" dirty="0" err="1" smtClean="0">
                <a:solidFill>
                  <a:schemeClr val="tx1"/>
                </a:solidFill>
              </a:rPr>
              <a:t>триумфальні</a:t>
            </a:r>
            <a:r>
              <a:rPr lang="uk-UA" sz="2000" dirty="0" smtClean="0">
                <a:solidFill>
                  <a:schemeClr val="tx1"/>
                </a:solidFill>
              </a:rPr>
              <a:t> арки,  ростри (ораторські трибуни)</a:t>
            </a:r>
            <a:endParaRPr lang="ru-RU" sz="2000" dirty="0" smtClean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uk-UA" sz="2000" dirty="0" smtClean="0">
                <a:solidFill>
                  <a:schemeClr val="tx1"/>
                </a:solidFill>
              </a:rPr>
              <a:t>Рим починає зводити гробниці і першим мавзолеєм стає мавзолей Августа.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uk-UA" sz="2000" dirty="0" smtClean="0">
                <a:solidFill>
                  <a:schemeClr val="tx1"/>
                </a:solidFill>
              </a:rPr>
              <a:t>В епоху </a:t>
            </a:r>
            <a:r>
              <a:rPr lang="uk-UA" sz="2000" dirty="0" err="1" smtClean="0">
                <a:solidFill>
                  <a:schemeClr val="tx1"/>
                </a:solidFill>
              </a:rPr>
              <a:t>Флавієв</a:t>
            </a:r>
            <a:r>
              <a:rPr lang="uk-UA" sz="2000" dirty="0" smtClean="0">
                <a:solidFill>
                  <a:schemeClr val="tx1"/>
                </a:solidFill>
              </a:rPr>
              <a:t> був зведений Колізей, який вміщував приблизно 50 тис. глядачів і був призначений для Гладіаторських боїв. 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899592" y="116632"/>
            <a:ext cx="7772400" cy="624977"/>
          </a:xfrm>
        </p:spPr>
        <p:txBody>
          <a:bodyPr/>
          <a:lstStyle/>
          <a:p>
            <a:r>
              <a:rPr lang="uk-UA" dirty="0" smtClean="0"/>
              <a:t>Мистецтво римської імперії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5149360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sz="quarter" idx="13"/>
          </p:nvPr>
        </p:nvSpPr>
        <p:spPr>
          <a:xfrm>
            <a:off x="539552" y="404664"/>
            <a:ext cx="7924800" cy="4114800"/>
          </a:xfrm>
        </p:spPr>
        <p:txBody>
          <a:bodyPr/>
          <a:lstStyle/>
          <a:p>
            <a:r>
              <a:rPr lang="ru-RU" dirty="0"/>
              <a:t>Для </a:t>
            </a:r>
            <a:r>
              <a:rPr lang="ru-RU" dirty="0" err="1"/>
              <a:t>правління</a:t>
            </a:r>
            <a:r>
              <a:rPr lang="ru-RU" dirty="0"/>
              <a:t> </a:t>
            </a:r>
            <a:r>
              <a:rPr lang="ru-RU" dirty="0" err="1"/>
              <a:t>імператора</a:t>
            </a:r>
            <a:r>
              <a:rPr lang="ru-RU" dirty="0"/>
              <a:t> Трояна є характеристики </a:t>
            </a:r>
            <a:r>
              <a:rPr lang="ru-RU" dirty="0" err="1"/>
              <a:t>підсилення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 </a:t>
            </a:r>
            <a:r>
              <a:rPr lang="ru-RU" dirty="0" err="1"/>
              <a:t>імператора</a:t>
            </a:r>
            <a:r>
              <a:rPr lang="ru-RU" dirty="0"/>
              <a:t>. </a:t>
            </a:r>
          </a:p>
          <a:p>
            <a:r>
              <a:rPr lang="ru-RU" dirty="0" err="1"/>
              <a:t>Архітектура</a:t>
            </a:r>
            <a:r>
              <a:rPr lang="ru-RU" dirty="0"/>
              <a:t> </a:t>
            </a:r>
            <a:r>
              <a:rPr lang="ru-RU" dirty="0" err="1"/>
              <a:t>цього</a:t>
            </a:r>
            <a:r>
              <a:rPr lang="ru-RU" dirty="0"/>
              <a:t> </a:t>
            </a:r>
            <a:r>
              <a:rPr lang="ru-RU" dirty="0" err="1"/>
              <a:t>періоду</a:t>
            </a:r>
            <a:r>
              <a:rPr lang="ru-RU" dirty="0"/>
              <a:t> </a:t>
            </a:r>
            <a:r>
              <a:rPr lang="ru-RU" dirty="0" err="1"/>
              <a:t>звертається</a:t>
            </a:r>
            <a:r>
              <a:rPr lang="ru-RU" dirty="0"/>
              <a:t> до </a:t>
            </a:r>
            <a:r>
              <a:rPr lang="ru-RU" dirty="0" err="1"/>
              <a:t>спадщини</a:t>
            </a:r>
            <a:r>
              <a:rPr lang="ru-RU" dirty="0"/>
              <a:t> </a:t>
            </a:r>
            <a:r>
              <a:rPr lang="ru-RU" dirty="0" err="1"/>
              <a:t>Еллінизму</a:t>
            </a:r>
            <a:r>
              <a:rPr lang="ru-RU" dirty="0"/>
              <a:t>. </a:t>
            </a:r>
            <a:r>
              <a:rPr lang="ru-RU" dirty="0" err="1"/>
              <a:t>Архітектором</a:t>
            </a:r>
            <a:r>
              <a:rPr lang="ru-RU" dirty="0"/>
              <a:t> Трояну </a:t>
            </a:r>
            <a:r>
              <a:rPr lang="ru-RU" dirty="0" err="1"/>
              <a:t>був</a:t>
            </a:r>
            <a:r>
              <a:rPr lang="ru-RU" dirty="0"/>
              <a:t> </a:t>
            </a:r>
            <a:r>
              <a:rPr lang="ru-RU" dirty="0" err="1"/>
              <a:t>Аполодор</a:t>
            </a:r>
            <a:r>
              <a:rPr lang="ru-RU" dirty="0"/>
              <a:t> </a:t>
            </a:r>
            <a:r>
              <a:rPr lang="ru-RU" dirty="0" err="1"/>
              <a:t>Дамаський</a:t>
            </a:r>
            <a:r>
              <a:rPr lang="ru-RU" dirty="0"/>
              <a:t>.</a:t>
            </a:r>
          </a:p>
          <a:p>
            <a:r>
              <a:rPr lang="ru-RU" dirty="0"/>
              <a:t>В </a:t>
            </a:r>
            <a:r>
              <a:rPr lang="ru-RU" dirty="0" err="1"/>
              <a:t>період</a:t>
            </a:r>
            <a:r>
              <a:rPr lang="ru-RU" dirty="0"/>
              <a:t> </a:t>
            </a:r>
            <a:r>
              <a:rPr lang="ru-RU" dirty="0" err="1"/>
              <a:t>Імперії</a:t>
            </a:r>
            <a:r>
              <a:rPr lang="ru-RU" dirty="0"/>
              <a:t> </a:t>
            </a:r>
            <a:r>
              <a:rPr lang="ru-RU" dirty="0" err="1"/>
              <a:t>розвиваються</a:t>
            </a:r>
            <a:r>
              <a:rPr lang="ru-RU" dirty="0"/>
              <a:t> 3 та 4 </a:t>
            </a:r>
            <a:r>
              <a:rPr lang="ru-RU" dirty="0" err="1"/>
              <a:t>стилі</a:t>
            </a:r>
            <a:r>
              <a:rPr lang="ru-RU" dirty="0"/>
              <a:t> </a:t>
            </a:r>
            <a:r>
              <a:rPr lang="ru-RU" dirty="0" err="1"/>
              <a:t>живопису</a:t>
            </a:r>
            <a:r>
              <a:rPr lang="ru-RU" dirty="0"/>
              <a:t>.</a:t>
            </a:r>
          </a:p>
          <a:p>
            <a:r>
              <a:rPr lang="ru-RU" dirty="0"/>
              <a:t>       - 3 стиль – І ст. до </a:t>
            </a:r>
            <a:r>
              <a:rPr lang="ru-RU" dirty="0" err="1"/>
              <a:t>н.е</a:t>
            </a:r>
            <a:r>
              <a:rPr lang="ru-RU" dirty="0"/>
              <a:t>. – І ст. </a:t>
            </a:r>
            <a:r>
              <a:rPr lang="ru-RU" dirty="0" err="1"/>
              <a:t>н.е</a:t>
            </a:r>
            <a:r>
              <a:rPr lang="ru-RU" dirty="0"/>
              <a:t>. </a:t>
            </a:r>
            <a:r>
              <a:rPr lang="ru-RU" dirty="0" err="1"/>
              <a:t>повністю</a:t>
            </a:r>
            <a:r>
              <a:rPr lang="ru-RU" dirty="0"/>
              <a:t> </a:t>
            </a:r>
            <a:r>
              <a:rPr lang="ru-RU" dirty="0" err="1"/>
              <a:t>відповідав</a:t>
            </a:r>
            <a:r>
              <a:rPr lang="ru-RU" dirty="0"/>
              <a:t> холодному парадному стилю Августа. </a:t>
            </a:r>
          </a:p>
          <a:p>
            <a:r>
              <a:rPr lang="ru-RU" dirty="0"/>
              <a:t>       - 4 стиль – друга половина І ст. до </a:t>
            </a:r>
            <a:r>
              <a:rPr lang="ru-RU" dirty="0" err="1"/>
              <a:t>н.е</a:t>
            </a:r>
            <a:r>
              <a:rPr lang="ru-RU" dirty="0"/>
              <a:t>. </a:t>
            </a:r>
            <a:r>
              <a:rPr lang="ru-RU" dirty="0" err="1"/>
              <a:t>демонструє</a:t>
            </a:r>
            <a:r>
              <a:rPr lang="ru-RU" dirty="0"/>
              <a:t> </a:t>
            </a:r>
            <a:r>
              <a:rPr lang="ru-RU" dirty="0" err="1"/>
              <a:t>нові</a:t>
            </a:r>
            <a:r>
              <a:rPr lang="ru-RU" dirty="0"/>
              <a:t> </a:t>
            </a:r>
            <a:r>
              <a:rPr lang="ru-RU" dirty="0" err="1"/>
              <a:t>смаки</a:t>
            </a:r>
            <a:r>
              <a:rPr lang="ru-RU" dirty="0"/>
              <a:t>. </a:t>
            </a:r>
            <a:r>
              <a:rPr lang="ru-RU" dirty="0" err="1"/>
              <a:t>Розписи</a:t>
            </a:r>
            <a:r>
              <a:rPr lang="ru-RU" dirty="0"/>
              <a:t> </a:t>
            </a:r>
            <a:r>
              <a:rPr lang="ru-RU" dirty="0" err="1"/>
              <a:t>набувають</a:t>
            </a:r>
            <a:r>
              <a:rPr lang="ru-RU" dirty="0"/>
              <a:t>        характеру </a:t>
            </a:r>
            <a:r>
              <a:rPr lang="ru-RU" dirty="0" err="1"/>
              <a:t>фантастичних</a:t>
            </a:r>
            <a:r>
              <a:rPr lang="ru-RU" dirty="0"/>
              <a:t> </a:t>
            </a:r>
            <a:r>
              <a:rPr lang="ru-RU" dirty="0" err="1"/>
              <a:t>архітектурних</a:t>
            </a:r>
            <a:r>
              <a:rPr lang="ru-RU" dirty="0"/>
              <a:t> </a:t>
            </a:r>
            <a:r>
              <a:rPr lang="ru-RU" dirty="0" err="1"/>
              <a:t>композицій</a:t>
            </a:r>
            <a:r>
              <a:rPr lang="ru-RU" dirty="0"/>
              <a:t>.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2142" y="3614730"/>
            <a:ext cx="3895700" cy="297489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0136624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83568" y="3284984"/>
            <a:ext cx="5834608" cy="3366120"/>
          </a:xfrm>
        </p:spPr>
        <p:txBody>
          <a:bodyPr/>
          <a:lstStyle/>
          <a:p>
            <a:pPr marL="0" indent="0">
              <a:buNone/>
            </a:pPr>
            <a:r>
              <a:rPr lang="ru-RU" sz="2400" dirty="0"/>
              <a:t>Роботу </a:t>
            </a:r>
            <a:r>
              <a:rPr lang="ru-RU" sz="2400" dirty="0" err="1"/>
              <a:t>виконала</a:t>
            </a:r>
            <a:r>
              <a:rPr lang="ru-RU" sz="2400" dirty="0"/>
              <a:t> студентка І курсу</a:t>
            </a:r>
          </a:p>
          <a:p>
            <a:pPr marL="0" indent="0">
              <a:buNone/>
            </a:pPr>
            <a:r>
              <a:rPr lang="ru-RU" sz="2400" dirty="0"/>
              <a:t>Факультету «</a:t>
            </a:r>
            <a:r>
              <a:rPr lang="ru-RU" sz="2400" dirty="0" err="1"/>
              <a:t>Культури</a:t>
            </a:r>
            <a:r>
              <a:rPr lang="ru-RU" sz="2400" dirty="0"/>
              <a:t> і </a:t>
            </a:r>
            <a:r>
              <a:rPr lang="ru-RU" sz="2400" dirty="0" err="1"/>
              <a:t>мистецтв</a:t>
            </a:r>
            <a:r>
              <a:rPr lang="ru-RU" sz="2400" dirty="0"/>
              <a:t>» </a:t>
            </a:r>
          </a:p>
          <a:p>
            <a:pPr marL="0" indent="0">
              <a:buNone/>
            </a:pPr>
            <a:r>
              <a:rPr lang="ru-RU" sz="2400" dirty="0"/>
              <a:t>Кафедра «</a:t>
            </a:r>
            <a:r>
              <a:rPr lang="ru-RU" sz="2400" dirty="0" err="1"/>
              <a:t>Культурології</a:t>
            </a:r>
            <a:r>
              <a:rPr lang="ru-RU" sz="2400" dirty="0"/>
              <a:t>»</a:t>
            </a:r>
          </a:p>
          <a:p>
            <a:pPr marL="0" indent="0">
              <a:buNone/>
            </a:pPr>
            <a:r>
              <a:rPr lang="ru-RU" sz="2400" dirty="0" err="1"/>
              <a:t>Група</a:t>
            </a:r>
            <a:r>
              <a:rPr lang="ru-RU" sz="2400" dirty="0"/>
              <a:t> 16-111 ( </a:t>
            </a:r>
            <a:r>
              <a:rPr lang="ru-RU" sz="2400" dirty="0" err="1"/>
              <a:t>заочна</a:t>
            </a:r>
            <a:r>
              <a:rPr lang="ru-RU" sz="2400" dirty="0"/>
              <a:t> форма)</a:t>
            </a:r>
          </a:p>
          <a:p>
            <a:pPr marL="0" indent="0">
              <a:buNone/>
            </a:pPr>
            <a:r>
              <a:rPr lang="ru-RU" sz="2400" dirty="0" err="1"/>
              <a:t>Гольдіна</a:t>
            </a:r>
            <a:r>
              <a:rPr lang="ru-RU" sz="2400" dirty="0"/>
              <a:t> Яна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523927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оризонт">
  <a:themeElements>
    <a:clrScheme name="Горизонт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Горизонт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Горизонт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82</TotalTime>
  <Words>351</Words>
  <Application>Microsoft Office PowerPoint</Application>
  <PresentationFormat>Экран (4:3)</PresentationFormat>
  <Paragraphs>33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Горизонт</vt:lpstr>
      <vt:lpstr>Мистецтво давнього риму</vt:lpstr>
      <vt:lpstr>періодизація</vt:lpstr>
      <vt:lpstr>Мистецтво етрусків</vt:lpstr>
      <vt:lpstr>Мистецтво республіки</vt:lpstr>
      <vt:lpstr>Мистецтво римської імперії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Мистецтво римської імперії</dc:title>
  <dc:creator>Диана Мельник</dc:creator>
  <cp:lastModifiedBy>Owner</cp:lastModifiedBy>
  <cp:revision>10</cp:revision>
  <dcterms:created xsi:type="dcterms:W3CDTF">2020-04-13T15:57:20Z</dcterms:created>
  <dcterms:modified xsi:type="dcterms:W3CDTF">2020-04-13T18:18:30Z</dcterms:modified>
</cp:coreProperties>
</file>