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C460463-3409-428D-A60E-D9896E7D33E8}" type="datetimeFigureOut">
              <a:rPr lang="uk-UA" smtClean="0"/>
              <a:pPr/>
              <a:t>15.04.2020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5663AD6-BD44-4DFE-9DAB-C8AC0B6279B4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xmlns="" val="3012703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0463-3409-428D-A60E-D9896E7D33E8}" type="datetimeFigureOut">
              <a:rPr lang="uk-UA" smtClean="0"/>
              <a:pPr/>
              <a:t>15.04.2020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3AD6-BD44-4DFE-9DAB-C8AC0B6279B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438834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0463-3409-428D-A60E-D9896E7D33E8}" type="datetimeFigureOut">
              <a:rPr lang="uk-UA" smtClean="0"/>
              <a:pPr/>
              <a:t>15.04.2020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3AD6-BD44-4DFE-9DAB-C8AC0B6279B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525270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0463-3409-428D-A60E-D9896E7D33E8}" type="datetimeFigureOut">
              <a:rPr lang="uk-UA" smtClean="0"/>
              <a:pPr/>
              <a:t>15.04.2020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3AD6-BD44-4DFE-9DAB-C8AC0B6279B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36193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460463-3409-428D-A60E-D9896E7D33E8}" type="datetimeFigureOut">
              <a:rPr lang="uk-UA" smtClean="0"/>
              <a:pPr/>
              <a:t>15.04.2020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663AD6-BD44-4DFE-9DAB-C8AC0B6279B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3296478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0463-3409-428D-A60E-D9896E7D33E8}" type="datetimeFigureOut">
              <a:rPr lang="uk-UA" smtClean="0"/>
              <a:pPr/>
              <a:t>15.04.2020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3AD6-BD44-4DFE-9DAB-C8AC0B6279B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46982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0463-3409-428D-A60E-D9896E7D33E8}" type="datetimeFigureOut">
              <a:rPr lang="uk-UA" smtClean="0"/>
              <a:pPr/>
              <a:t>15.04.2020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3AD6-BD44-4DFE-9DAB-C8AC0B6279B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13190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0463-3409-428D-A60E-D9896E7D33E8}" type="datetimeFigureOut">
              <a:rPr lang="uk-UA" smtClean="0"/>
              <a:pPr/>
              <a:t>15.04.2020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3AD6-BD44-4DFE-9DAB-C8AC0B6279B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031493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0463-3409-428D-A60E-D9896E7D33E8}" type="datetimeFigureOut">
              <a:rPr lang="uk-UA" smtClean="0"/>
              <a:pPr/>
              <a:t>15.04.2020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3AD6-BD44-4DFE-9DAB-C8AC0B6279B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583485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460463-3409-428D-A60E-D9896E7D33E8}" type="datetimeFigureOut">
              <a:rPr lang="uk-UA" smtClean="0"/>
              <a:pPr/>
              <a:t>15.04.2020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663AD6-BD44-4DFE-9DAB-C8AC0B6279B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490284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460463-3409-428D-A60E-D9896E7D33E8}" type="datetimeFigureOut">
              <a:rPr lang="uk-UA" smtClean="0"/>
              <a:pPr/>
              <a:t>15.04.2020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663AD6-BD44-4DFE-9DAB-C8AC0B6279B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524236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CC460463-3409-428D-A60E-D9896E7D33E8}" type="datetimeFigureOut">
              <a:rPr lang="uk-UA" smtClean="0"/>
              <a:pPr/>
              <a:t>15.04.2020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45663AD6-BD44-4DFE-9DAB-C8AC0B6279B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600570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630616" cy="3024335"/>
          </a:xfrm>
        </p:spPr>
        <p:txBody>
          <a:bodyPr>
            <a:normAutofit fontScale="90000"/>
          </a:bodyPr>
          <a:lstStyle/>
          <a:p>
            <a:r>
              <a:rPr lang="ru-RU" b="1" i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Ренесансні</a:t>
            </a:r>
            <a:r>
              <a:rPr lang="ru-RU" b="1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ознаки</a:t>
            </a:r>
            <a:r>
              <a:rPr lang="ru-RU" b="1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в </a:t>
            </a:r>
            <a:r>
              <a:rPr lang="ru-RU" b="1" i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архітектурі</a:t>
            </a:r>
            <a:r>
              <a:rPr lang="ru-RU" b="1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та </a:t>
            </a:r>
            <a:r>
              <a:rPr lang="ru-RU" b="1" i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образотворчому</a:t>
            </a:r>
            <a:r>
              <a:rPr lang="ru-RU" b="1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мистецтві</a:t>
            </a:r>
            <a:r>
              <a:rPr lang="ru-RU" b="1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ХVІ – ХVІІІ ст.</a:t>
            </a:r>
            <a:endParaRPr lang="uk-UA" b="1" i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5717179"/>
            <a:ext cx="5123755" cy="1086237"/>
          </a:xfr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31664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Продовжував розвиватись в Україні живопис. У ньому дедалі сильнішими ставали елементи реалізму. Найбільш видатними майстрами живопису тоді були Д.Левицький (1735-1773), В.Боровиковський  (1757-1825) і А.</a:t>
            </a:r>
            <a:r>
              <a:rPr lang="uk-UA" dirty="0" err="1"/>
              <a:t>Лосенко</a:t>
            </a:r>
            <a:r>
              <a:rPr lang="uk-UA" dirty="0"/>
              <a:t> (1737-1773). Вони спочатку навчалися в Україні, потім в Петербурзькій академії мистецтв, стали її академіками, працювали там. Особливо великі їхні заслуги в розвитку портретного живопису.</a:t>
            </a:r>
          </a:p>
        </p:txBody>
      </p:sp>
      <p:pic>
        <p:nvPicPr>
          <p:cNvPr id="8194" name="Picture 2" descr="C:\Users\1111\Desktop\157px-Borovikovsky_maria_Lopukhi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238" y="2710322"/>
            <a:ext cx="2302594" cy="293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1111\Desktop\volkov-losenko+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9285" y="2737109"/>
            <a:ext cx="2325163" cy="290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389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429000"/>
            <a:ext cx="78488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Таким </a:t>
            </a:r>
            <a:r>
              <a:rPr lang="ru-RU" dirty="0"/>
              <a:t>чином, в</a:t>
            </a:r>
            <a:r>
              <a:rPr lang="ru-RU" dirty="0" smtClean="0"/>
              <a:t> </a:t>
            </a:r>
            <a:r>
              <a:rPr lang="ru-RU" dirty="0" err="1"/>
              <a:t>Україні</a:t>
            </a:r>
            <a:r>
              <a:rPr lang="ru-RU" dirty="0"/>
              <a:t> в </a:t>
            </a:r>
            <a:r>
              <a:rPr lang="en-US" dirty="0"/>
              <a:t>XVI-XVII</a:t>
            </a:r>
            <a:r>
              <a:rPr lang="ru-RU" dirty="0"/>
              <a:t>І ст. </a:t>
            </a:r>
            <a:r>
              <a:rPr lang="ru-RU" dirty="0" err="1"/>
              <a:t>достатньо</a:t>
            </a:r>
            <a:r>
              <a:rPr lang="ru-RU" dirty="0"/>
              <a:t> </a:t>
            </a:r>
            <a:r>
              <a:rPr lang="ru-RU" dirty="0" err="1"/>
              <a:t>розвивалося</a:t>
            </a:r>
            <a:r>
              <a:rPr lang="ru-RU" dirty="0"/>
              <a:t> </a:t>
            </a:r>
            <a:r>
              <a:rPr lang="ru-RU" dirty="0" err="1"/>
              <a:t>образотворче</a:t>
            </a:r>
            <a:r>
              <a:rPr lang="ru-RU" dirty="0"/>
              <a:t> </a:t>
            </a:r>
            <a:r>
              <a:rPr lang="ru-RU" dirty="0" err="1"/>
              <a:t>мистецтво</a:t>
            </a:r>
            <a:r>
              <a:rPr lang="ru-RU" dirty="0"/>
              <a:t> та </a:t>
            </a:r>
            <a:r>
              <a:rPr lang="ru-RU" dirty="0" err="1"/>
              <a:t>архітектура</a:t>
            </a:r>
            <a:r>
              <a:rPr lang="ru-RU" dirty="0"/>
              <a:t>. Вони </a:t>
            </a:r>
            <a:r>
              <a:rPr lang="ru-RU" dirty="0" err="1"/>
              <a:t>мали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, </a:t>
            </a:r>
            <a:r>
              <a:rPr lang="ru-RU" dirty="0" err="1"/>
              <a:t>пов'язані</a:t>
            </a:r>
            <a:r>
              <a:rPr lang="ru-RU" dirty="0"/>
              <a:t> з </a:t>
            </a:r>
            <a:r>
              <a:rPr lang="ru-RU" dirty="0" err="1"/>
              <a:t>особливими</a:t>
            </a:r>
            <a:r>
              <a:rPr lang="ru-RU" dirty="0"/>
              <a:t> </a:t>
            </a:r>
            <a:r>
              <a:rPr lang="ru-RU" dirty="0" err="1"/>
              <a:t>історичними</a:t>
            </a:r>
            <a:r>
              <a:rPr lang="ru-RU" dirty="0"/>
              <a:t> </a:t>
            </a:r>
            <a:r>
              <a:rPr lang="ru-RU" dirty="0" err="1"/>
              <a:t>умовами</a:t>
            </a:r>
            <a:r>
              <a:rPr lang="ru-RU" dirty="0"/>
              <a:t>, з </a:t>
            </a:r>
            <a:r>
              <a:rPr lang="ru-RU" dirty="0" err="1"/>
              <a:t>розвитком</a:t>
            </a:r>
            <a:r>
              <a:rPr lang="ru-RU" dirty="0"/>
              <a:t> </a:t>
            </a:r>
            <a:r>
              <a:rPr lang="ru-RU" dirty="0" err="1"/>
              <a:t>західноєвропейської</a:t>
            </a:r>
            <a:r>
              <a:rPr lang="ru-RU" dirty="0"/>
              <a:t> та </a:t>
            </a:r>
            <a:r>
              <a:rPr lang="ru-RU" dirty="0" err="1"/>
              <a:t>російської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. Та не </a:t>
            </a:r>
            <a:r>
              <a:rPr lang="ru-RU" dirty="0" err="1"/>
              <a:t>дивлячись</a:t>
            </a:r>
            <a:r>
              <a:rPr lang="ru-RU" dirty="0"/>
              <a:t> </a:t>
            </a:r>
            <a:r>
              <a:rPr lang="ru-RU" dirty="0" err="1"/>
              <a:t>ні</a:t>
            </a:r>
            <a:r>
              <a:rPr lang="ru-RU" dirty="0"/>
              <a:t> на </a:t>
            </a:r>
            <a:r>
              <a:rPr lang="ru-RU" dirty="0" err="1"/>
              <a:t>що</a:t>
            </a:r>
            <a:r>
              <a:rPr lang="ru-RU" dirty="0"/>
              <a:t>, </a:t>
            </a:r>
            <a:r>
              <a:rPr lang="ru-RU" dirty="0" err="1"/>
              <a:t>українське</a:t>
            </a:r>
            <a:r>
              <a:rPr lang="ru-RU" dirty="0"/>
              <a:t> </a:t>
            </a:r>
            <a:r>
              <a:rPr lang="ru-RU" dirty="0" err="1"/>
              <a:t>мистецтво</a:t>
            </a:r>
            <a:r>
              <a:rPr lang="ru-RU" dirty="0"/>
              <a:t> та </a:t>
            </a:r>
            <a:r>
              <a:rPr lang="ru-RU" dirty="0" err="1"/>
              <a:t>архітектура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своєрідними</a:t>
            </a:r>
            <a:r>
              <a:rPr lang="ru-RU" dirty="0"/>
              <a:t>, </a:t>
            </a:r>
            <a:r>
              <a:rPr lang="ru-RU" dirty="0" err="1"/>
              <a:t>зберігаючи</a:t>
            </a:r>
            <a:r>
              <a:rPr lang="ru-RU" dirty="0"/>
              <a:t> </a:t>
            </a:r>
            <a:r>
              <a:rPr lang="ru-RU" dirty="0" err="1"/>
              <a:t>місцеву</a:t>
            </a:r>
            <a:r>
              <a:rPr lang="ru-RU" dirty="0"/>
              <a:t> </a:t>
            </a:r>
            <a:r>
              <a:rPr lang="ru-RU" dirty="0" err="1"/>
              <a:t>самобутню</a:t>
            </a:r>
            <a:r>
              <a:rPr lang="ru-RU" dirty="0"/>
              <a:t> </a:t>
            </a:r>
            <a:r>
              <a:rPr lang="ru-RU" dirty="0" err="1"/>
              <a:t>народну</a:t>
            </a:r>
            <a:r>
              <a:rPr lang="ru-RU" dirty="0"/>
              <a:t> основу.  </a:t>
            </a:r>
            <a:r>
              <a:rPr lang="ru-RU" dirty="0" err="1"/>
              <a:t>Українське</a:t>
            </a:r>
            <a:r>
              <a:rPr lang="ru-RU" dirty="0"/>
              <a:t> </a:t>
            </a:r>
            <a:r>
              <a:rPr lang="ru-RU" dirty="0" err="1"/>
              <a:t>бароко</a:t>
            </a:r>
            <a:r>
              <a:rPr lang="ru-RU" dirty="0"/>
              <a:t> </a:t>
            </a:r>
            <a:r>
              <a:rPr lang="ru-RU" dirty="0" err="1"/>
              <a:t>гармонійно</a:t>
            </a:r>
            <a:r>
              <a:rPr lang="ru-RU" dirty="0"/>
              <a:t> </a:t>
            </a:r>
            <a:r>
              <a:rPr lang="ru-RU" dirty="0" err="1"/>
              <a:t>поєднало</a:t>
            </a:r>
            <a:r>
              <a:rPr lang="ru-RU" dirty="0"/>
              <a:t> </a:t>
            </a:r>
            <a:r>
              <a:rPr lang="ru-RU" dirty="0" err="1"/>
              <a:t>естетику</a:t>
            </a:r>
            <a:r>
              <a:rPr lang="ru-RU" dirty="0"/>
              <a:t> </a:t>
            </a:r>
            <a:r>
              <a:rPr lang="ru-RU" dirty="0" err="1"/>
              <a:t>європейського</a:t>
            </a:r>
            <a:r>
              <a:rPr lang="ru-RU" dirty="0"/>
              <a:t> </a:t>
            </a:r>
            <a:r>
              <a:rPr lang="ru-RU" dirty="0" err="1"/>
              <a:t>бароко</a:t>
            </a:r>
            <a:r>
              <a:rPr lang="ru-RU" dirty="0"/>
              <a:t> з </a:t>
            </a:r>
            <a:r>
              <a:rPr lang="ru-RU" dirty="0" err="1"/>
              <a:t>місцевими</a:t>
            </a:r>
            <a:r>
              <a:rPr lang="ru-RU" dirty="0"/>
              <a:t> </a:t>
            </a:r>
            <a:r>
              <a:rPr lang="ru-RU" dirty="0" err="1"/>
              <a:t>традиціями</a:t>
            </a:r>
            <a:r>
              <a:rPr lang="ru-RU" dirty="0"/>
              <a:t>.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сприяли</a:t>
            </a:r>
            <a:r>
              <a:rPr lang="ru-RU" dirty="0"/>
              <a:t> </a:t>
            </a:r>
            <a:r>
              <a:rPr lang="ru-RU" dirty="0" err="1"/>
              <a:t>відхід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середньовічних</a:t>
            </a:r>
            <a:r>
              <a:rPr lang="ru-RU" dirty="0"/>
              <a:t> </a:t>
            </a:r>
            <a:r>
              <a:rPr lang="ru-RU" dirty="0" err="1"/>
              <a:t>канонів</a:t>
            </a:r>
            <a:r>
              <a:rPr lang="ru-RU" dirty="0"/>
              <a:t>,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ідей</a:t>
            </a:r>
            <a:r>
              <a:rPr lang="ru-RU" dirty="0"/>
              <a:t> </a:t>
            </a:r>
            <a:r>
              <a:rPr lang="ru-RU" dirty="0" err="1"/>
              <a:t>просвітництва</a:t>
            </a:r>
            <a:r>
              <a:rPr lang="ru-RU" dirty="0"/>
              <a:t> і </a:t>
            </a:r>
            <a:r>
              <a:rPr lang="ru-RU" dirty="0" err="1"/>
              <a:t>водночас</a:t>
            </a:r>
            <a:r>
              <a:rPr lang="ru-RU" dirty="0"/>
              <a:t>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традицій</a:t>
            </a:r>
            <a:r>
              <a:rPr lang="ru-RU" dirty="0"/>
              <a:t> </a:t>
            </a:r>
            <a:r>
              <a:rPr lang="ru-RU" dirty="0" err="1"/>
              <a:t>часів</a:t>
            </a:r>
            <a:r>
              <a:rPr lang="ru-RU" dirty="0"/>
              <a:t> </a:t>
            </a:r>
            <a:r>
              <a:rPr lang="ru-RU" dirty="0" err="1"/>
              <a:t>Київської</a:t>
            </a:r>
            <a:r>
              <a:rPr lang="ru-RU" dirty="0"/>
              <a:t> </a:t>
            </a:r>
            <a:r>
              <a:rPr lang="ru-RU" dirty="0" err="1"/>
              <a:t>Русі</a:t>
            </a:r>
            <a:r>
              <a:rPr lang="ru-RU" dirty="0"/>
              <a:t>. Все </a:t>
            </a:r>
            <a:r>
              <a:rPr lang="ru-RU" dirty="0" err="1"/>
              <a:t>це</a:t>
            </a:r>
            <a:r>
              <a:rPr lang="ru-RU" dirty="0"/>
              <a:t> дало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українському</a:t>
            </a:r>
            <a:r>
              <a:rPr lang="ru-RU" dirty="0"/>
              <a:t> народу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неоціненний</a:t>
            </a:r>
            <a:r>
              <a:rPr lang="ru-RU" dirty="0"/>
              <a:t> </a:t>
            </a:r>
            <a:r>
              <a:rPr lang="ru-RU" dirty="0" err="1"/>
              <a:t>внесок</a:t>
            </a:r>
            <a:r>
              <a:rPr lang="ru-RU" dirty="0"/>
              <a:t> у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подальшого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</a:t>
            </a:r>
            <a:r>
              <a:rPr lang="ru-RU" dirty="0" err="1"/>
              <a:t>майбутніх</a:t>
            </a:r>
            <a:r>
              <a:rPr lang="ru-RU" dirty="0"/>
              <a:t> </a:t>
            </a:r>
            <a:r>
              <a:rPr lang="ru-RU" dirty="0" err="1"/>
              <a:t>поколінь</a:t>
            </a:r>
            <a:r>
              <a:rPr lang="ru-RU" dirty="0"/>
              <a:t>, у </a:t>
            </a:r>
            <a:r>
              <a:rPr lang="ru-RU" dirty="0" err="1"/>
              <a:t>скарбницю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. 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58575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115050"/>
            <a:ext cx="7200900" cy="148590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8863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uk-UA" sz="2800" dirty="0"/>
              <a:t>Розглядаючи розвиток образотворчого мистецтва і архітектури на Україні в XVI - XVIII ст., треба відмітити, що він відбувався у особливих історичних умовах.</a:t>
            </a:r>
          </a:p>
          <a:p>
            <a:pPr marL="0" indent="0" algn="just">
              <a:buNone/>
            </a:pPr>
            <a:r>
              <a:rPr lang="uk-UA" sz="2800" dirty="0"/>
              <a:t>Період польського панування, напади татар, період визвольної війни, приєднання українських земель до Росії в наслідок Переяславської ради, період Руїни, коли українські землі входили до складу різних держав - все це зумовило особливості розвитку української архітектури та образотворчого мистецтва XVI - XVIII ст. Взагалі цей період можна розділити на 2 етапи:</a:t>
            </a:r>
          </a:p>
          <a:p>
            <a:pPr lvl="0" algn="just"/>
            <a:r>
              <a:rPr lang="uk-UA" sz="2800" dirty="0"/>
              <a:t>XVI - I пол. XVII ст., коли більшість українських земель знаходилась під владою Польщі;</a:t>
            </a:r>
          </a:p>
          <a:p>
            <a:pPr lvl="0" algn="just"/>
            <a:r>
              <a:rPr lang="uk-UA" sz="2800" dirty="0"/>
              <a:t>II пол. XVII - XVIII ст., коли Більшість українських земель знаходилась в складі Російської держави.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22956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11560" y="476672"/>
            <a:ext cx="79928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В українській архітектурі XVI - I пол. XVII ст. важливе місце займало оборонне будівництво. Часто використовувалася традиційна фортифікаційна система з земляними валами,  глибокими ровами та дерев'яними стінами, якщо іншого матеріалу не було. Але водночас будуються фортеці, над спорудженням яких на запрошення польської корони працюють іноземні спеціалісти. Гійом </a:t>
            </a:r>
            <a:r>
              <a:rPr lang="uk-UA" dirty="0" err="1"/>
              <a:t>Левассер</a:t>
            </a:r>
            <a:r>
              <a:rPr lang="uk-UA" dirty="0"/>
              <a:t> де </a:t>
            </a:r>
            <a:r>
              <a:rPr lang="uk-UA" dirty="0" err="1"/>
              <a:t>Боплан</a:t>
            </a:r>
            <a:r>
              <a:rPr lang="uk-UA" dirty="0"/>
              <a:t> у 1635 р. проектував замок в Кременчуці та фортецю Кодак на Дніпрі.</a:t>
            </a:r>
          </a:p>
        </p:txBody>
      </p:sp>
      <p:pic>
        <p:nvPicPr>
          <p:cNvPr id="1026" name="Picture 2" descr="C:\Users\1111\Desktop\Kodak_getkant_bopl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3436" y="2780928"/>
            <a:ext cx="5169136" cy="341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34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51344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На </a:t>
            </a:r>
            <a:r>
              <a:rPr lang="uk-UA" dirty="0"/>
              <a:t>70-90 рр. Х</a:t>
            </a:r>
            <a:r>
              <a:rPr lang="arn-CL" dirty="0"/>
              <a:t>V</a:t>
            </a:r>
            <a:r>
              <a:rPr lang="uk-UA" dirty="0"/>
              <a:t>І ст. припадає найбільший розквіт громадянського та культового будівництва в ренесансному стилі у Львові. Створюється ансамбль будинків на площі Ринок, перлиною якого вважається “Чорна кам’яниця” (1588-1589 рр. архітектор П.Римлянин та ін</a:t>
            </a:r>
            <a:r>
              <a:rPr lang="uk-UA" dirty="0" smtClean="0"/>
              <a:t>.) (1-ша іл.), </a:t>
            </a:r>
            <a:r>
              <a:rPr lang="uk-UA" dirty="0"/>
              <a:t>Успенська церква (архітектори П.Римлянин, А.Прихильний), вежа </a:t>
            </a:r>
            <a:r>
              <a:rPr lang="uk-UA" dirty="0" err="1"/>
              <a:t>Корнякта</a:t>
            </a:r>
            <a:r>
              <a:rPr lang="uk-UA" dirty="0"/>
              <a:t> (архітектор П.Барбон), каплиця Трьох Святителів (архітектор П.</a:t>
            </a:r>
            <a:r>
              <a:rPr lang="uk-UA" dirty="0" err="1"/>
              <a:t>Красовський</a:t>
            </a:r>
            <a:r>
              <a:rPr lang="uk-UA" dirty="0" smtClean="0"/>
              <a:t>). (2-га </a:t>
            </a:r>
            <a:r>
              <a:rPr lang="uk-UA" dirty="0" err="1" smtClean="0"/>
              <a:t>іл</a:t>
            </a:r>
            <a:r>
              <a:rPr lang="uk-UA" dirty="0" smtClean="0"/>
              <a:t>).</a:t>
            </a:r>
            <a:endParaRPr lang="uk-UA" dirty="0"/>
          </a:p>
        </p:txBody>
      </p:sp>
      <p:pic>
        <p:nvPicPr>
          <p:cNvPr id="2050" name="Picture 2" descr="C:\Users\1111\Desktop\Чорна кам’яниця” (1588-1589 рр. архітектор П.Римлянин 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91495"/>
            <a:ext cx="2304256" cy="326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111\Desktop\каплиця Трьох Святителів (архітектор П.Красовський)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2180" y="2707927"/>
            <a:ext cx="2378357" cy="335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756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692696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Скульптура на цьому етапі наповнилась новим змістом, а відтак і набула іншої структури. Її діапазон розширився: розвивалася декоративна пластика, тематична різьба, головним чином у багатофігурних сценах вівтарів, фасадів храмів та каплиць, з'явився скульптурний образ сучасника - в надгробках та епітафіях. Так, наприклад, визначне місце в монументальній скульптурі Львова займає скульптурна група "Бій архангела </a:t>
            </a:r>
            <a:r>
              <a:rPr lang="uk-UA" dirty="0" err="1"/>
              <a:t>Михаїла</a:t>
            </a:r>
            <a:r>
              <a:rPr lang="uk-UA" dirty="0"/>
              <a:t> з сатаною". Група призначалася для польського королівського арсеналу як його емблема за прикладом арсеналів Західної Європи.</a:t>
            </a:r>
          </a:p>
        </p:txBody>
      </p:sp>
      <p:pic>
        <p:nvPicPr>
          <p:cNvPr id="3074" name="Picture 2" descr="C:\Users\1111\Desktop\Бій архангела Михаїла з сатаною. Львів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6490" y="3212976"/>
            <a:ext cx="7051019" cy="319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48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81369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Портретний живопис у другій половині Х</a:t>
            </a:r>
            <a:r>
              <a:rPr lang="arn-CL" dirty="0"/>
              <a:t>V</a:t>
            </a:r>
            <a:r>
              <a:rPr lang="uk-UA" dirty="0"/>
              <a:t>І ст. поступово висувається на одне з провідних місць в малярстві. Серед відомих світських портретів, виконаних в реалістичному ренесансному дусі, - зображення Стефана Баторія (1576), створене львів’янином Степановичем, портрети воєводи Івана Даниловича (1620 р.), знатних міщан Костянтина та Олександра </a:t>
            </a:r>
            <a:r>
              <a:rPr lang="uk-UA" dirty="0" err="1"/>
              <a:t>Корняктів</a:t>
            </a:r>
            <a:r>
              <a:rPr lang="uk-UA" dirty="0"/>
              <a:t> (20-30 роки Х</a:t>
            </a:r>
            <a:r>
              <a:rPr lang="arn-CL" dirty="0"/>
              <a:t>V</a:t>
            </a:r>
            <a:r>
              <a:rPr lang="uk-UA" dirty="0"/>
              <a:t>ІІ ст.), намальовані невідомим майстрами. До останніх зразків ренесансного портрету відносять також твори київської художньої школи 40-х років Х</a:t>
            </a:r>
            <a:r>
              <a:rPr lang="arn-CL" dirty="0"/>
              <a:t>V</a:t>
            </a:r>
            <a:r>
              <a:rPr lang="uk-UA" dirty="0"/>
              <a:t>ІІ ст. – це зображення Петра Могили, Захарія </a:t>
            </a:r>
            <a:r>
              <a:rPr lang="uk-UA" dirty="0" err="1"/>
              <a:t>Копистенського</a:t>
            </a:r>
            <a:r>
              <a:rPr lang="uk-UA" dirty="0"/>
              <a:t>, Єлисея </a:t>
            </a:r>
            <a:r>
              <a:rPr lang="uk-UA" dirty="0" err="1"/>
              <a:t>Плетенецького</a:t>
            </a:r>
            <a:r>
              <a:rPr lang="uk-UA" dirty="0"/>
              <a:t> та інших видатних діячів української культури того часу.</a:t>
            </a:r>
          </a:p>
        </p:txBody>
      </p:sp>
      <p:sp>
        <p:nvSpPr>
          <p:cNvPr id="3" name="AutoShape 2" descr="Невідомий автор. Портрет гетмана Петра КанашевичаСагайдачного. Петро Симеонович Могила (1597 – 1647рр.), політичний, церковний і культурний діяч Ук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7392" y="3370303"/>
            <a:ext cx="403244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7044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3317" y="692696"/>
            <a:ext cx="81369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В Україні </a:t>
            </a:r>
            <a:r>
              <a:rPr lang="arn-CL" dirty="0"/>
              <a:t>XVII-XVIII </a:t>
            </a:r>
            <a:r>
              <a:rPr lang="uk-UA" dirty="0"/>
              <a:t>ст. багато живописних творів створювалися народними майстрами. Образи для цих творів були взяті з усної народної творчості. Серед найпопулярніших образів - так званий Козак Мамай (козак-бандурист). Образи козаків писали олійними фарбами на полотні, стінах, кахлі, скринях, вважаючи символічне зображення козака оберегом. Живопис України. Портрет. Кобза, на якій він грає, є символом співучої української душі. Кінь символізує вірність, Міцний дуб - силу характеру. Спис з прапорцем і пляшка з чаркою - речі, пов'язані зі смертю козака: спис втикали на місці поховання воїна, пляшку і чарку клали в могилу.</a:t>
            </a:r>
          </a:p>
        </p:txBody>
      </p:sp>
      <p:pic>
        <p:nvPicPr>
          <p:cNvPr id="5122" name="Picture 2" descr="C:\Users\1111\Desktop\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6219" y="3501008"/>
            <a:ext cx="49911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599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6089" y="548680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У XVIII ст. значний крок уперед зробила на Україні архітектура. Було збудовано, переважно з цегли й каменю, багато різноманітних споруд, серед яких, поряд з культовими, ставало дедалі більше цивільних будівель - адміністративних, господарських, житлових та ін.</a:t>
            </a:r>
          </a:p>
          <a:p>
            <a:pPr algn="just"/>
            <a:r>
              <a:rPr lang="uk-UA" dirty="0"/>
              <a:t>Велику кількість чудових будівель було зведено наприкінці XVII - на початку XVIII ст. у Києві та інших містах турботами й коштом гетьмана І.Мазепи. Це у Києві Миколаївська церква на Печерську, Троїцька і головна церква Лаври, Братська церква на Подолі, будинок Києво-Могилянської академії та ін.</a:t>
            </a:r>
          </a:p>
        </p:txBody>
      </p:sp>
      <p:pic>
        <p:nvPicPr>
          <p:cNvPr id="6146" name="Picture 2" descr="C:\Users\1111\Desktop\київо-могилянська академі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089" y="3356992"/>
            <a:ext cx="3857501" cy="256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1111\Desktop\Bohoyavlensky_cathedr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091614"/>
            <a:ext cx="2289051" cy="283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600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3124" y="692696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У першій половині XVIII ст., переважно у стилі </a:t>
            </a:r>
            <a:r>
              <a:rPr lang="uk-UA" dirty="0" err="1"/>
              <a:t>барокко</a:t>
            </a:r>
            <a:r>
              <a:rPr lang="uk-UA" dirty="0"/>
              <a:t>, були споруджені визначні будови й архітектурні ансамблі. У 1731-1745 рр. під керівництвом архітектора Йоганна </a:t>
            </a:r>
            <a:r>
              <a:rPr lang="uk-UA" dirty="0" err="1"/>
              <a:t>Готфріда</a:t>
            </a:r>
            <a:r>
              <a:rPr lang="uk-UA" dirty="0"/>
              <a:t> </a:t>
            </a:r>
            <a:r>
              <a:rPr lang="uk-UA" dirty="0" err="1"/>
              <a:t>Шеделя</a:t>
            </a:r>
            <a:r>
              <a:rPr lang="uk-UA" dirty="0"/>
              <a:t> збудовано 93-метрову дзвіницю Києво-Печерської лаври. У 1747-1753 рр. за проектом архітектора В.Растреллі під керівництвом архітектора І.Мічуріна на київських горах була збудована Андріївська церква, а в 1752-1755 рр. -  царський палац.</a:t>
            </a:r>
          </a:p>
        </p:txBody>
      </p:sp>
      <p:pic>
        <p:nvPicPr>
          <p:cNvPr id="7170" name="Picture 2" descr="C:\Users\1111\Desktop\02_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3126" y="2708920"/>
            <a:ext cx="2596451" cy="368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1111\Desktop\andriyivskaXI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0132" y="3261111"/>
            <a:ext cx="3882156" cy="313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814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TM10001105[[fn=Урожай]]</Template>
  <TotalTime>105</TotalTime>
  <Words>766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Crop</vt:lpstr>
      <vt:lpstr>Ренесансні ознаки в архітектурі та образотворчому мистецтві ХVІ – ХVІІІ ст.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Ренесансні ознаки в архітектурі та образотворчому мистецтві ХVІ – ХVІІІ ст.</dc:title>
  <dc:creator>1111</dc:creator>
  <cp:lastModifiedBy>в</cp:lastModifiedBy>
  <cp:revision>10</cp:revision>
  <dcterms:created xsi:type="dcterms:W3CDTF">2020-04-13T06:44:19Z</dcterms:created>
  <dcterms:modified xsi:type="dcterms:W3CDTF">2020-04-15T18:37:31Z</dcterms:modified>
</cp:coreProperties>
</file>