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1" r:id="rId2"/>
    <p:sldId id="272" r:id="rId3"/>
    <p:sldId id="257" r:id="rId4"/>
    <p:sldId id="259" r:id="rId5"/>
    <p:sldId id="260" r:id="rId6"/>
    <p:sldId id="261" r:id="rId7"/>
    <p:sldId id="273" r:id="rId8"/>
    <p:sldId id="269" r:id="rId9"/>
    <p:sldId id="262" r:id="rId10"/>
    <p:sldId id="274" r:id="rId11"/>
    <p:sldId id="263" r:id="rId12"/>
    <p:sldId id="264" r:id="rId13"/>
    <p:sldId id="275" r:id="rId14"/>
    <p:sldId id="265" r:id="rId15"/>
    <p:sldId id="266" r:id="rId16"/>
    <p:sldId id="267" r:id="rId17"/>
    <p:sldId id="268" r:id="rId18"/>
    <p:sldId id="270" r:id="rId19"/>
    <p:sldId id="276" r:id="rId2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7CBE09C-C60A-4826-9381-C00BCDC7E6B0}" type="datetimeFigureOut">
              <a:rPr lang="uk-UA" smtClean="0"/>
              <a:t>14.04.2020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BC06361-E391-46FB-ACE2-264F28F62E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9756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BE09C-C60A-4826-9381-C00BCDC7E6B0}" type="datetimeFigureOut">
              <a:rPr lang="uk-UA" smtClean="0"/>
              <a:t>14.04.2020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6361-E391-46FB-ACE2-264F28F62E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4355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7CBE09C-C60A-4826-9381-C00BCDC7E6B0}" type="datetimeFigureOut">
              <a:rPr lang="uk-UA" smtClean="0"/>
              <a:t>14.04.2020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BC06361-E391-46FB-ACE2-264F28F62E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690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BE09C-C60A-4826-9381-C00BCDC7E6B0}" type="datetimeFigureOut">
              <a:rPr lang="uk-UA" smtClean="0"/>
              <a:t>14.04.2020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6361-E391-46FB-ACE2-264F28F62E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7177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7CBE09C-C60A-4826-9381-C00BCDC7E6B0}" type="datetimeFigureOut">
              <a:rPr lang="uk-UA" smtClean="0"/>
              <a:t>14.04.2020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BC06361-E391-46FB-ACE2-264F28F62E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6903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BE09C-C60A-4826-9381-C00BCDC7E6B0}" type="datetimeFigureOut">
              <a:rPr lang="uk-UA" smtClean="0"/>
              <a:t>14.04.2020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6361-E391-46FB-ACE2-264F28F62E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7434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BE09C-C60A-4826-9381-C00BCDC7E6B0}" type="datetimeFigureOut">
              <a:rPr lang="uk-UA" smtClean="0"/>
              <a:t>14.04.2020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6361-E391-46FB-ACE2-264F28F62E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649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BE09C-C60A-4826-9381-C00BCDC7E6B0}" type="datetimeFigureOut">
              <a:rPr lang="uk-UA" smtClean="0"/>
              <a:t>14.04.2020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6361-E391-46FB-ACE2-264F28F62E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0743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BE09C-C60A-4826-9381-C00BCDC7E6B0}" type="datetimeFigureOut">
              <a:rPr lang="uk-UA" smtClean="0"/>
              <a:t>14.04.2020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6361-E391-46FB-ACE2-264F28F62E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3051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7CBE09C-C60A-4826-9381-C00BCDC7E6B0}" type="datetimeFigureOut">
              <a:rPr lang="uk-UA" smtClean="0"/>
              <a:t>14.04.2020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BC06361-E391-46FB-ACE2-264F28F62E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1422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BE09C-C60A-4826-9381-C00BCDC7E6B0}" type="datetimeFigureOut">
              <a:rPr lang="uk-UA" smtClean="0"/>
              <a:t>14.04.2020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6361-E391-46FB-ACE2-264F28F62E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4982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7CBE09C-C60A-4826-9381-C00BCDC7E6B0}" type="datetimeFigureOut">
              <a:rPr lang="uk-UA" smtClean="0"/>
              <a:t>14.04.2020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BC06361-E391-46FB-ACE2-264F28F62EF1}" type="slidenum">
              <a:rPr lang="uk-UA" smtClean="0"/>
              <a:t>‹#›</a:t>
            </a:fld>
            <a:endParaRPr lang="uk-UA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85721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«</a:t>
            </a:r>
            <a:r>
              <a:rPr lang="uk-UA" dirty="0"/>
              <a:t>Титани Відродження»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9664" y="3803269"/>
            <a:ext cx="3024336" cy="3054731"/>
          </a:xfrm>
        </p:spPr>
        <p:txBody>
          <a:bodyPr>
            <a:normAutofit/>
          </a:bodyPr>
          <a:lstStyle/>
          <a:p>
            <a:r>
              <a:rPr lang="uk-UA" sz="1400" dirty="0" smtClean="0"/>
              <a:t>Підготувала :</a:t>
            </a:r>
          </a:p>
          <a:p>
            <a:r>
              <a:rPr lang="uk-UA" sz="1400" dirty="0" smtClean="0"/>
              <a:t> студентка 131 групи, </a:t>
            </a:r>
          </a:p>
          <a:p>
            <a:r>
              <a:rPr lang="uk-UA" sz="1400" dirty="0" err="1" smtClean="0"/>
              <a:t>Соболєвська</a:t>
            </a:r>
            <a:r>
              <a:rPr lang="uk-UA" sz="1400" dirty="0" smtClean="0"/>
              <a:t> Поліна</a:t>
            </a:r>
            <a:endParaRPr lang="en-US" sz="1400" dirty="0"/>
          </a:p>
        </p:txBody>
      </p:sp>
      <p:pic>
        <p:nvPicPr>
          <p:cNvPr id="1026" name="Picture 2" descr="Естетика митців Відродження | Естетика у сучасному світ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94" y="1823469"/>
            <a:ext cx="381000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Відродження в Італії. Людина в центрі Всесвіту (папір, туш, перо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44" y="4276436"/>
            <a:ext cx="3834300" cy="257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363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57" y="1988840"/>
            <a:ext cx="2567849" cy="371703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63888" y="302886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Одна з чудових робіт Мікеланджело — гробниця папи Юлія </a:t>
            </a:r>
            <a:r>
              <a:rPr lang="en-GB" dirty="0"/>
              <a:t>II. </a:t>
            </a:r>
            <a:r>
              <a:rPr lang="uk-UA" dirty="0"/>
              <a:t>Її прикрашають красиві мармурові статуї. Одна з них — велична постать біблійного мудреця Мойсея і статуї двох полонених юнаків. Але й переможені юнаки у Мікеланджело так само сильні та прекрасні.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23634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1"/>
            <a:ext cx="8229600" cy="105143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27418" y="836712"/>
            <a:ext cx="4244280" cy="6192687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uk-UA" dirty="0"/>
              <a:t>В</a:t>
            </a:r>
            <a:r>
              <a:rPr lang="uk-UA" dirty="0" smtClean="0"/>
              <a:t>идатна </a:t>
            </a:r>
            <a:r>
              <a:rPr lang="uk-UA" dirty="0" err="1" smtClean="0"/>
              <a:t>скульпура</a:t>
            </a:r>
            <a:r>
              <a:rPr lang="uk-UA" dirty="0" smtClean="0"/>
              <a:t> </a:t>
            </a:r>
            <a:r>
              <a:rPr lang="uk-UA" dirty="0"/>
              <a:t>митця, на </a:t>
            </a:r>
            <a:r>
              <a:rPr lang="uk-UA" dirty="0" smtClean="0"/>
              <a:t>якій зображена Божа </a:t>
            </a:r>
            <a:r>
              <a:rPr lang="uk-UA" dirty="0"/>
              <a:t>Марія, яка тримає на руках знятого з хреста мертвого Ісуса. Скульптура називається “Оплакування Христа”. Копії цієї скульптури можна знайти у багатьох католицьких церквах західної Європи.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47" y="2060848"/>
            <a:ext cx="4038600" cy="4232452"/>
          </a:xfrm>
        </p:spPr>
      </p:pic>
    </p:spTree>
    <p:extLst>
      <p:ext uri="{BB962C8B-B14F-4D97-AF65-F5344CB8AC3E}">
        <p14:creationId xmlns:p14="http://schemas.microsoft.com/office/powerpoint/2010/main" val="41934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-2085041"/>
            <a:ext cx="7160604" cy="6552728"/>
          </a:xfrm>
        </p:spPr>
        <p:txBody>
          <a:bodyPr/>
          <a:lstStyle/>
          <a:p>
            <a:pPr marL="64008" indent="0">
              <a:buNone/>
            </a:pPr>
            <a:r>
              <a:rPr lang="ru-RU" dirty="0" err="1">
                <a:solidFill>
                  <a:schemeClr val="bg1"/>
                </a:solidFill>
              </a:rPr>
              <a:t>Окрім</a:t>
            </a:r>
            <a:r>
              <a:rPr lang="ru-RU" dirty="0">
                <a:solidFill>
                  <a:schemeClr val="bg1"/>
                </a:solidFill>
              </a:rPr>
              <a:t> скульптур </a:t>
            </a:r>
            <a:r>
              <a:rPr lang="ru-RU" dirty="0" err="1">
                <a:solidFill>
                  <a:schemeClr val="bg1"/>
                </a:solidFill>
              </a:rPr>
              <a:t>Мікеланджело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прославився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ще</a:t>
            </a:r>
            <a:r>
              <a:rPr lang="ru-RU" dirty="0">
                <a:solidFill>
                  <a:schemeClr val="bg1"/>
                </a:solidFill>
              </a:rPr>
              <a:t> й як </a:t>
            </a:r>
            <a:r>
              <a:rPr lang="ru-RU" dirty="0" err="1">
                <a:solidFill>
                  <a:schemeClr val="bg1"/>
                </a:solidFill>
              </a:rPr>
              <a:t>архітектор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це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саме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спроектував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прекрасний</a:t>
            </a:r>
            <a:r>
              <a:rPr lang="ru-RU" dirty="0">
                <a:solidFill>
                  <a:schemeClr val="bg1"/>
                </a:solidFill>
              </a:rPr>
              <a:t> собор святого Петра у </a:t>
            </a:r>
            <a:r>
              <a:rPr lang="ru-RU" dirty="0" err="1">
                <a:solidFill>
                  <a:schemeClr val="bg1"/>
                </a:solidFill>
              </a:rPr>
              <a:t>Римі</a:t>
            </a:r>
            <a:r>
              <a:rPr lang="ru-RU" dirty="0">
                <a:solidFill>
                  <a:schemeClr val="bg1"/>
                </a:solidFill>
              </a:rPr>
              <a:t>.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500" y="2708920"/>
            <a:ext cx="5832648" cy="3384376"/>
          </a:xfrm>
        </p:spPr>
      </p:pic>
    </p:spTree>
    <p:extLst>
      <p:ext uri="{BB962C8B-B14F-4D97-AF65-F5344CB8AC3E}">
        <p14:creationId xmlns:p14="http://schemas.microsoft.com/office/powerpoint/2010/main" val="119719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816" y="2060848"/>
            <a:ext cx="4793540" cy="423761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13816" y="70010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Але </a:t>
            </a:r>
            <a:r>
              <a:rPr lang="ru-RU" dirty="0" err="1">
                <a:solidFill>
                  <a:schemeClr val="bg1"/>
                </a:solidFill>
              </a:rPr>
              <a:t>найбільшу</a:t>
            </a:r>
            <a:r>
              <a:rPr lang="ru-RU" dirty="0">
                <a:solidFill>
                  <a:schemeClr val="bg1"/>
                </a:solidFill>
              </a:rPr>
              <a:t> заслугу та славу на </a:t>
            </a:r>
            <a:r>
              <a:rPr lang="ru-RU" dirty="0" err="1">
                <a:solidFill>
                  <a:schemeClr val="bg1"/>
                </a:solidFill>
              </a:rPr>
              <a:t>поприщі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мистецтва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йому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приніс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знаменитий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розпис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стелі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Сікстинської</a:t>
            </a:r>
            <a:r>
              <a:rPr lang="ru-RU" dirty="0">
                <a:solidFill>
                  <a:schemeClr val="bg1"/>
                </a:solidFill>
              </a:rPr>
              <a:t> капели у </a:t>
            </a:r>
            <a:r>
              <a:rPr lang="ru-RU" dirty="0" err="1">
                <a:solidFill>
                  <a:schemeClr val="bg1"/>
                </a:solidFill>
              </a:rPr>
              <a:t>Ватикані</a:t>
            </a:r>
            <a:r>
              <a:rPr lang="ru-RU" dirty="0">
                <a:solidFill>
                  <a:schemeClr val="bg1"/>
                </a:solidFill>
              </a:rPr>
              <a:t>.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055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548680"/>
            <a:ext cx="5544616" cy="6192688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uk-UA" dirty="0" smtClean="0"/>
              <a:t>Стеля сікстинської капела – велике мистецьке творіння Мікеланджело, є плодом його безперервної та важкої праці, яка тривала на </a:t>
            </a:r>
            <a:r>
              <a:rPr lang="uk-UA" dirty="0"/>
              <a:t>протязі чотирьох років, з 1508 по 1512 роки</a:t>
            </a:r>
            <a:r>
              <a:rPr lang="uk-UA" dirty="0" smtClean="0"/>
              <a:t>. 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810327"/>
            <a:ext cx="2916685" cy="50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05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uk-UA" dirty="0" smtClean="0"/>
              <a:t>Рафаель Санті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1484784"/>
            <a:ext cx="4896544" cy="5904656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uk-UA" dirty="0" smtClean="0"/>
              <a:t>Італійський живописець</a:t>
            </a:r>
            <a:r>
              <a:rPr lang="uk-UA" dirty="0"/>
              <a:t>, графік, скульптор і архітектор епохи Відродження. Втілив у своїх творах гуманістичні ідеали високого </a:t>
            </a:r>
            <a:r>
              <a:rPr lang="uk-UA" dirty="0" smtClean="0"/>
              <a:t>Відродження.</a:t>
            </a:r>
          </a:p>
          <a:p>
            <a:pPr marL="64008" indent="0">
              <a:buNone/>
            </a:pPr>
            <a:r>
              <a:rPr lang="ru-RU" dirty="0" smtClean="0"/>
              <a:t>На </a:t>
            </a:r>
            <a:r>
              <a:rPr lang="ru-RU" dirty="0" err="1"/>
              <a:t>своїх</a:t>
            </a:r>
            <a:r>
              <a:rPr lang="ru-RU" dirty="0"/>
              <a:t> картинах </a:t>
            </a:r>
            <a:r>
              <a:rPr lang="ru-RU" dirty="0" err="1"/>
              <a:t>Рафаель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любив </a:t>
            </a:r>
            <a:r>
              <a:rPr lang="ru-RU" dirty="0" err="1"/>
              <a:t>малювати</a:t>
            </a:r>
            <a:r>
              <a:rPr lang="ru-RU" dirty="0"/>
              <a:t> образ </a:t>
            </a:r>
            <a:r>
              <a:rPr lang="ru-RU" dirty="0" err="1"/>
              <a:t>діви</a:t>
            </a:r>
            <a:r>
              <a:rPr lang="ru-RU" dirty="0"/>
              <a:t> </a:t>
            </a:r>
            <a:r>
              <a:rPr lang="ru-RU" dirty="0" err="1"/>
              <a:t>Марії</a:t>
            </a:r>
            <a:r>
              <a:rPr lang="ru-RU" dirty="0"/>
              <a:t> (</a:t>
            </a:r>
            <a:r>
              <a:rPr lang="ru-RU" dirty="0" err="1"/>
              <a:t>Мадонни</a:t>
            </a:r>
            <a:r>
              <a:rPr lang="ru-RU" dirty="0"/>
              <a:t>) за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прозвали “</a:t>
            </a:r>
            <a:r>
              <a:rPr lang="ru-RU" dirty="0" err="1"/>
              <a:t>Майстром</a:t>
            </a:r>
            <a:r>
              <a:rPr lang="ru-RU" dirty="0"/>
              <a:t> Мадонн”.</a:t>
            </a:r>
          </a:p>
          <a:p>
            <a:pPr marL="64008" indent="0">
              <a:buNone/>
            </a:pPr>
            <a:r>
              <a:rPr lang="ru-RU" dirty="0" err="1"/>
              <a:t>Це</a:t>
            </a:r>
            <a:r>
              <a:rPr lang="ru-RU" dirty="0"/>
              <a:t> одна з </a:t>
            </a:r>
            <a:r>
              <a:rPr lang="ru-RU" dirty="0" err="1"/>
              <a:t>ранніх</a:t>
            </a:r>
            <a:r>
              <a:rPr lang="ru-RU" dirty="0"/>
              <a:t> картин художника “Мадонна </a:t>
            </a:r>
            <a:r>
              <a:rPr lang="ru-RU" dirty="0" err="1"/>
              <a:t>Конестабіле</a:t>
            </a:r>
            <a:r>
              <a:rPr lang="ru-RU" dirty="0"/>
              <a:t>” (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19 </a:t>
            </a:r>
            <a:r>
              <a:rPr lang="ru-RU" dirty="0" err="1"/>
              <a:t>років</a:t>
            </a:r>
            <a:r>
              <a:rPr lang="ru-RU" dirty="0"/>
              <a:t>, коли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намалював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)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20887"/>
            <a:ext cx="3682752" cy="403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41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2" y="1412776"/>
            <a:ext cx="4316288" cy="6264695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ru-RU" dirty="0" smtClean="0"/>
              <a:t>“</a:t>
            </a:r>
            <a:r>
              <a:rPr lang="ru-RU" dirty="0" err="1"/>
              <a:t>Сікстинська</a:t>
            </a:r>
            <a:r>
              <a:rPr lang="ru-RU" dirty="0"/>
              <a:t> Мадонна” одна з </a:t>
            </a:r>
            <a:r>
              <a:rPr lang="ru-RU" dirty="0" err="1"/>
              <a:t>найвідоміших</a:t>
            </a:r>
            <a:r>
              <a:rPr lang="ru-RU" dirty="0"/>
              <a:t> </a:t>
            </a:r>
          </a:p>
          <a:p>
            <a:pPr marL="64008" indent="0">
              <a:buNone/>
            </a:pPr>
            <a:r>
              <a:rPr lang="ru-RU" dirty="0"/>
              <a:t>картин художника. </a:t>
            </a:r>
            <a:r>
              <a:rPr lang="ru-RU" dirty="0" err="1"/>
              <a:t>Намальована</a:t>
            </a:r>
            <a:r>
              <a:rPr lang="ru-RU" dirty="0"/>
              <a:t> </a:t>
            </a:r>
            <a:r>
              <a:rPr lang="ru-RU" dirty="0" err="1"/>
              <a:t>Рафаелем</a:t>
            </a:r>
            <a:r>
              <a:rPr lang="ru-RU" dirty="0"/>
              <a:t> </a:t>
            </a:r>
            <a:r>
              <a:rPr lang="ru-RU" dirty="0" smtClean="0"/>
              <a:t>на </a:t>
            </a:r>
            <a:r>
              <a:rPr lang="ru-RU" dirty="0" err="1" smtClean="0"/>
              <a:t>замовлення</a:t>
            </a:r>
            <a:r>
              <a:rPr lang="ru-RU" dirty="0" smtClean="0"/>
              <a:t> </a:t>
            </a:r>
            <a:r>
              <a:rPr lang="ru-RU" dirty="0" err="1"/>
              <a:t>Папи</a:t>
            </a:r>
            <a:r>
              <a:rPr lang="ru-RU" dirty="0"/>
              <a:t> </a:t>
            </a:r>
            <a:r>
              <a:rPr lang="ru-RU" dirty="0" err="1"/>
              <a:t>Юлія</a:t>
            </a:r>
            <a:r>
              <a:rPr lang="ru-RU" dirty="0"/>
              <a:t> другого </a:t>
            </a:r>
            <a:r>
              <a:rPr lang="ru-RU" dirty="0" smtClean="0"/>
              <a:t>на честь перемоги над французами</a:t>
            </a:r>
            <a:r>
              <a:rPr lang="ru-RU" dirty="0"/>
              <a:t>, </a:t>
            </a:r>
          </a:p>
          <a:p>
            <a:pPr marL="64008" indent="0">
              <a:buNone/>
            </a:pPr>
            <a:r>
              <a:rPr lang="ru-RU" dirty="0" err="1"/>
              <a:t>які</a:t>
            </a:r>
            <a:r>
              <a:rPr lang="ru-RU" dirty="0"/>
              <a:t> нападали в </a:t>
            </a:r>
            <a:r>
              <a:rPr lang="ru-RU" dirty="0" err="1"/>
              <a:t>ті</a:t>
            </a:r>
            <a:r>
              <a:rPr lang="ru-RU" dirty="0"/>
              <a:t> </a:t>
            </a:r>
            <a:r>
              <a:rPr lang="ru-RU" dirty="0" err="1"/>
              <a:t>часи</a:t>
            </a:r>
            <a:r>
              <a:rPr lang="ru-RU" dirty="0"/>
              <a:t> на </a:t>
            </a:r>
            <a:r>
              <a:rPr lang="ru-RU" dirty="0" err="1"/>
              <a:t>Італію</a:t>
            </a:r>
            <a:r>
              <a:rPr lang="ru-RU" dirty="0"/>
              <a:t>. На </a:t>
            </a:r>
            <a:r>
              <a:rPr lang="ru-RU" dirty="0" err="1"/>
              <a:t>картині</a:t>
            </a:r>
            <a:r>
              <a:rPr lang="ru-RU" dirty="0"/>
              <a:t> Мадонна</a:t>
            </a:r>
          </a:p>
          <a:p>
            <a:pPr marL="64008" indent="0">
              <a:buNone/>
            </a:pPr>
            <a:r>
              <a:rPr lang="ru-RU" dirty="0" smtClean="0"/>
              <a:t>з </a:t>
            </a:r>
            <a:r>
              <a:rPr lang="ru-RU" dirty="0"/>
              <a:t>маленьким </a:t>
            </a:r>
            <a:r>
              <a:rPr lang="ru-RU" dirty="0" err="1"/>
              <a:t>Ісусом</a:t>
            </a:r>
            <a:r>
              <a:rPr lang="ru-RU" dirty="0"/>
              <a:t> </a:t>
            </a:r>
            <a:r>
              <a:rPr lang="ru-RU" dirty="0" err="1"/>
              <a:t>зображена</a:t>
            </a:r>
            <a:r>
              <a:rPr lang="ru-RU" dirty="0"/>
              <a:t> в </a:t>
            </a:r>
            <a:r>
              <a:rPr lang="ru-RU" dirty="0" err="1"/>
              <a:t>оточенні</a:t>
            </a:r>
            <a:r>
              <a:rPr lang="ru-RU" dirty="0"/>
              <a:t> </a:t>
            </a:r>
            <a:r>
              <a:rPr lang="ru-RU" dirty="0" err="1"/>
              <a:t>святої</a:t>
            </a:r>
            <a:endParaRPr lang="ru-RU" dirty="0"/>
          </a:p>
          <a:p>
            <a:pPr marL="64008" indent="0">
              <a:buNone/>
            </a:pPr>
            <a:r>
              <a:rPr lang="ru-RU" dirty="0" err="1"/>
              <a:t>Варвари</a:t>
            </a:r>
            <a:r>
              <a:rPr lang="ru-RU" dirty="0"/>
              <a:t> та </a:t>
            </a:r>
            <a:r>
              <a:rPr lang="ru-RU" dirty="0" err="1"/>
              <a:t>папи</a:t>
            </a:r>
            <a:r>
              <a:rPr lang="ru-RU" dirty="0"/>
              <a:t> </a:t>
            </a:r>
            <a:r>
              <a:rPr lang="ru-RU" dirty="0" err="1"/>
              <a:t>Римського</a:t>
            </a:r>
            <a:r>
              <a:rPr lang="ru-RU" dirty="0"/>
              <a:t> </a:t>
            </a:r>
            <a:r>
              <a:rPr lang="ru-RU" dirty="0" err="1"/>
              <a:t>Сикста</a:t>
            </a:r>
            <a:r>
              <a:rPr lang="ru-RU" dirty="0"/>
              <a:t> другого.</a:t>
            </a: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942754"/>
            <a:ext cx="3528392" cy="4798613"/>
          </a:xfrm>
        </p:spPr>
      </p:pic>
    </p:spTree>
    <p:extLst>
      <p:ext uri="{BB962C8B-B14F-4D97-AF65-F5344CB8AC3E}">
        <p14:creationId xmlns:p14="http://schemas.microsoft.com/office/powerpoint/2010/main" val="382957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30205" y="908720"/>
            <a:ext cx="4316288" cy="5771728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uk-UA" dirty="0"/>
              <a:t>“Афінська школа” одна з 4-ох фресок зроблена Рафаелем у папському палаці. Чотири фрески є алегоричними символами чотирьох колон, на яких тримається вся людська цивілізація: філософія, богослов’я, правосуддя та поезія. “Афінська школа” зрозуміло є втіленням філософії, на фресці зображені всі видатні філософи давньої Греції (незважаючи що вони жили в різні часи) такі як Піфагор, Сократ, Діоген, </a:t>
            </a:r>
            <a:r>
              <a:rPr lang="uk-UA" dirty="0" err="1"/>
              <a:t>Епікур</a:t>
            </a:r>
            <a:r>
              <a:rPr lang="uk-UA" dirty="0"/>
              <a:t>, Птоломей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493" y="2420888"/>
            <a:ext cx="3906838" cy="2900827"/>
          </a:xfrm>
        </p:spPr>
      </p:pic>
    </p:spTree>
    <p:extLst>
      <p:ext uri="{BB962C8B-B14F-4D97-AF65-F5344CB8AC3E}">
        <p14:creationId xmlns:p14="http://schemas.microsoft.com/office/powerpoint/2010/main" val="234986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060848"/>
            <a:ext cx="6912768" cy="4320480"/>
          </a:xfrm>
        </p:spPr>
        <p:txBody>
          <a:bodyPr>
            <a:normAutofit/>
          </a:bodyPr>
          <a:lstStyle/>
          <a:p>
            <a:r>
              <a:rPr lang="ru-RU" sz="2400" dirty="0" err="1">
                <a:solidFill>
                  <a:schemeClr val="accent1">
                    <a:lumMod val="50000"/>
                    <a:lumOff val="50000"/>
                  </a:schemeClr>
                </a:solidFill>
                <a:latin typeface="+mn-lt"/>
              </a:rPr>
              <a:t>Епоха</a:t>
            </a:r>
            <a:r>
              <a:rPr lang="ru-RU" sz="2400" dirty="0">
                <a:solidFill>
                  <a:schemeClr val="accent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  <a:lumOff val="50000"/>
                  </a:schemeClr>
                </a:solidFill>
                <a:latin typeface="+mn-lt"/>
              </a:rPr>
              <a:t>Високого</a:t>
            </a:r>
            <a:r>
              <a:rPr lang="ru-RU" sz="2400" dirty="0">
                <a:solidFill>
                  <a:schemeClr val="accent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  <a:lumOff val="50000"/>
                  </a:schemeClr>
                </a:solidFill>
                <a:latin typeface="+mn-lt"/>
              </a:rPr>
              <a:t>Відродження</a:t>
            </a:r>
            <a:r>
              <a:rPr lang="ru-RU" sz="2400" dirty="0">
                <a:solidFill>
                  <a:schemeClr val="accent1">
                    <a:lumMod val="50000"/>
                    <a:lumOff val="50000"/>
                  </a:schemeClr>
                </a:solidFill>
                <a:latin typeface="+mn-lt"/>
              </a:rPr>
              <a:t> мала </a:t>
            </a:r>
            <a:r>
              <a:rPr lang="ru-RU" sz="2400" dirty="0" err="1">
                <a:solidFill>
                  <a:schemeClr val="accent1">
                    <a:lumMod val="50000"/>
                    <a:lumOff val="50000"/>
                  </a:schemeClr>
                </a:solidFill>
                <a:latin typeface="+mn-lt"/>
              </a:rPr>
              <a:t>величезне</a:t>
            </a:r>
            <a:r>
              <a:rPr lang="ru-RU" sz="2400" dirty="0">
                <a:solidFill>
                  <a:schemeClr val="accent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  <a:lumOff val="50000"/>
                  </a:schemeClr>
                </a:solidFill>
                <a:latin typeface="+mn-lt"/>
              </a:rPr>
              <a:t>значення</a:t>
            </a:r>
            <a:r>
              <a:rPr lang="ru-RU" sz="2400" dirty="0">
                <a:solidFill>
                  <a:schemeClr val="accent1">
                    <a:lumMod val="50000"/>
                    <a:lumOff val="50000"/>
                  </a:schemeClr>
                </a:solidFill>
                <a:latin typeface="+mn-lt"/>
              </a:rPr>
              <a:t> для </a:t>
            </a:r>
            <a:r>
              <a:rPr lang="ru-RU" sz="2400" dirty="0" err="1">
                <a:solidFill>
                  <a:schemeClr val="accent1">
                    <a:lumMod val="50000"/>
                    <a:lumOff val="50000"/>
                  </a:schemeClr>
                </a:solidFill>
                <a:latin typeface="+mn-lt"/>
              </a:rPr>
              <a:t>подальшого</a:t>
            </a:r>
            <a:r>
              <a:rPr lang="ru-RU" sz="2400" dirty="0">
                <a:solidFill>
                  <a:schemeClr val="accent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  <a:lumOff val="50000"/>
                  </a:schemeClr>
                </a:solidFill>
                <a:latin typeface="+mn-lt"/>
              </a:rPr>
              <a:t>розвитку</a:t>
            </a:r>
            <a:r>
              <a:rPr lang="ru-RU" sz="2400" dirty="0">
                <a:solidFill>
                  <a:schemeClr val="accent1">
                    <a:lumMod val="50000"/>
                    <a:lumOff val="50000"/>
                  </a:schemeClr>
                </a:solidFill>
                <a:latin typeface="+mn-lt"/>
              </a:rPr>
              <a:t> і </a:t>
            </a:r>
            <a:r>
              <a:rPr lang="ru-RU" sz="2400" dirty="0" err="1">
                <a:solidFill>
                  <a:schemeClr val="accent1">
                    <a:lumMod val="50000"/>
                    <a:lumOff val="50000"/>
                  </a:schemeClr>
                </a:solidFill>
                <a:latin typeface="+mn-lt"/>
              </a:rPr>
              <a:t>піднесення</a:t>
            </a:r>
            <a:r>
              <a:rPr lang="ru-RU" sz="2400" dirty="0">
                <a:solidFill>
                  <a:schemeClr val="accent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  <a:lumOff val="50000"/>
                  </a:schemeClr>
                </a:solidFill>
                <a:latin typeface="+mn-lt"/>
              </a:rPr>
              <a:t>культури</a:t>
            </a:r>
            <a:r>
              <a:rPr lang="ru-RU" sz="2400" dirty="0">
                <a:solidFill>
                  <a:schemeClr val="accent1">
                    <a:lumMod val="50000"/>
                    <a:lumOff val="50000"/>
                  </a:schemeClr>
                </a:solidFill>
                <a:latin typeface="+mn-lt"/>
              </a:rPr>
              <a:t> і </a:t>
            </a:r>
            <a:r>
              <a:rPr lang="ru-RU" sz="2400" dirty="0" err="1">
                <a:solidFill>
                  <a:schemeClr val="accent1">
                    <a:lumMod val="50000"/>
                    <a:lumOff val="50000"/>
                  </a:schemeClr>
                </a:solidFill>
                <a:latin typeface="+mn-lt"/>
              </a:rPr>
              <a:t>мистецтв</a:t>
            </a:r>
            <a:r>
              <a:rPr lang="ru-RU" sz="2400" dirty="0">
                <a:solidFill>
                  <a:schemeClr val="accent1">
                    <a:lumMod val="50000"/>
                    <a:lumOff val="50000"/>
                  </a:schemeClr>
                </a:solidFill>
                <a:latin typeface="+mn-lt"/>
              </a:rPr>
              <a:t>. </a:t>
            </a:r>
            <a:r>
              <a:rPr lang="ru-RU" sz="2400" dirty="0" err="1">
                <a:solidFill>
                  <a:schemeClr val="accent1">
                    <a:lumMod val="50000"/>
                    <a:lumOff val="50000"/>
                  </a:schemeClr>
                </a:solidFill>
                <a:latin typeface="+mn-lt"/>
              </a:rPr>
              <a:t>Дивовижні</a:t>
            </a:r>
            <a:r>
              <a:rPr lang="ru-RU" sz="2400" dirty="0">
                <a:solidFill>
                  <a:schemeClr val="accent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  <a:lumOff val="50000"/>
                  </a:schemeClr>
                </a:solidFill>
                <a:latin typeface="+mn-lt"/>
              </a:rPr>
              <a:t>творіння</a:t>
            </a:r>
            <a:r>
              <a:rPr lang="ru-RU" sz="2400" dirty="0">
                <a:solidFill>
                  <a:schemeClr val="accent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  <a:lumOff val="50000"/>
                  </a:schemeClr>
                </a:solidFill>
                <a:latin typeface="+mn-lt"/>
              </a:rPr>
              <a:t>майстрів</a:t>
            </a:r>
            <a:r>
              <a:rPr lang="ru-RU" sz="2400" dirty="0">
                <a:solidFill>
                  <a:schemeClr val="accent1">
                    <a:lumMod val="50000"/>
                    <a:lumOff val="50000"/>
                  </a:schemeClr>
                </a:solidFill>
                <a:latin typeface="+mn-lt"/>
              </a:rPr>
              <a:t> того часу </a:t>
            </a:r>
            <a:r>
              <a:rPr lang="ru-RU" sz="2400" dirty="0" err="1">
                <a:solidFill>
                  <a:schemeClr val="accent1">
                    <a:lumMod val="50000"/>
                    <a:lumOff val="50000"/>
                  </a:schemeClr>
                </a:solidFill>
                <a:latin typeface="+mn-lt"/>
              </a:rPr>
              <a:t>продовжують</a:t>
            </a:r>
            <a:r>
              <a:rPr lang="ru-RU" sz="2400" dirty="0">
                <a:solidFill>
                  <a:schemeClr val="accent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  <a:lumOff val="50000"/>
                  </a:schemeClr>
                </a:solidFill>
                <a:latin typeface="+mn-lt"/>
              </a:rPr>
              <a:t>викликати</a:t>
            </a:r>
            <a:r>
              <a:rPr lang="ru-RU" sz="2400" dirty="0">
                <a:solidFill>
                  <a:schemeClr val="accent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  <a:lumOff val="50000"/>
                  </a:schemeClr>
                </a:solidFill>
                <a:latin typeface="+mn-lt"/>
              </a:rPr>
              <a:t>захоплення</a:t>
            </a:r>
            <a:r>
              <a:rPr lang="ru-RU" sz="2400" dirty="0">
                <a:solidFill>
                  <a:schemeClr val="accent1">
                    <a:lumMod val="50000"/>
                    <a:lumOff val="50000"/>
                  </a:schemeClr>
                </a:solidFill>
                <a:latin typeface="+mn-lt"/>
              </a:rPr>
              <a:t> і до </a:t>
            </a:r>
            <a:r>
              <a:rPr lang="ru-RU" sz="2400" dirty="0" err="1">
                <a:solidFill>
                  <a:schemeClr val="accent1">
                    <a:lumMod val="50000"/>
                    <a:lumOff val="50000"/>
                  </a:schemeClr>
                </a:solidFill>
                <a:latin typeface="+mn-lt"/>
              </a:rPr>
              <a:t>цього</a:t>
            </a:r>
            <a:r>
              <a:rPr lang="ru-RU" sz="2400" dirty="0">
                <a:solidFill>
                  <a:schemeClr val="accent1">
                    <a:lumMod val="50000"/>
                    <a:lumOff val="50000"/>
                  </a:schemeClr>
                </a:solidFill>
                <a:latin typeface="+mn-lt"/>
              </a:rPr>
              <a:t> дня.</a:t>
            </a:r>
            <a:r>
              <a:rPr lang="ru-RU" sz="2400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1">
                    <a:lumMod val="50000"/>
                    <a:lumOff val="50000"/>
                  </a:schemeClr>
                </a:solidFill>
              </a:rPr>
            </a:br>
            <a:r>
              <a:rPr lang="ru-RU" sz="2400" dirty="0"/>
              <a:t/>
            </a:r>
            <a:br>
              <a:rPr lang="ru-RU" sz="2400" dirty="0"/>
            </a:br>
            <a:endParaRPr lang="uk-UA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19872" y="908720"/>
            <a:ext cx="34563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</a:rPr>
              <a:t>Висновок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92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3501008"/>
            <a:ext cx="5688632" cy="1083329"/>
          </a:xfrm>
        </p:spPr>
        <p:txBody>
          <a:bodyPr>
            <a:normAutofit/>
          </a:bodyPr>
          <a:lstStyle/>
          <a:p>
            <a:r>
              <a:rPr lang="uk-UA" sz="3200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Дякую за увагу !</a:t>
            </a:r>
            <a:endParaRPr lang="en-US" sz="3200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252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28800"/>
            <a:ext cx="7989752" cy="3630795"/>
          </a:xfrm>
        </p:spPr>
        <p:txBody>
          <a:bodyPr/>
          <a:lstStyle/>
          <a:p>
            <a:r>
              <a:rPr lang="uk-UA" dirty="0" smtClean="0"/>
              <a:t>«</a:t>
            </a:r>
            <a:r>
              <a:rPr lang="uk-UA" sz="2400" dirty="0" smtClean="0">
                <a:solidFill>
                  <a:schemeClr val="tx1"/>
                </a:solidFill>
              </a:rPr>
              <a:t>Хай нащадки отримають від нас дещо потрібне для того ,що нам самим лишилося від наших предків.»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04248" y="4725144"/>
            <a:ext cx="14655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Данте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28521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188640"/>
            <a:ext cx="6739151" cy="1224136"/>
          </a:xfrm>
        </p:spPr>
        <p:txBody>
          <a:bodyPr/>
          <a:lstStyle/>
          <a:p>
            <a:r>
              <a:rPr lang="uk-UA" dirty="0" smtClean="0"/>
              <a:t>Епоха Відродження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5544616" cy="5400600"/>
          </a:xfrm>
        </p:spPr>
        <p:txBody>
          <a:bodyPr>
            <a:normAutofit/>
          </a:bodyPr>
          <a:lstStyle/>
          <a:p>
            <a:r>
              <a:rPr lang="uk-UA" dirty="0" smtClean="0"/>
              <a:t> Епоха </a:t>
            </a:r>
            <a:r>
              <a:rPr lang="uk-UA" dirty="0" err="1" smtClean="0"/>
              <a:t>Відрождення</a:t>
            </a:r>
            <a:r>
              <a:rPr lang="uk-UA" dirty="0" smtClean="0"/>
              <a:t> ( або ренесанс) </a:t>
            </a:r>
            <a:r>
              <a:rPr lang="uk-UA" dirty="0"/>
              <a:t>– назва як окремого художнього стилю, так і епохи, де органічно поєднані сфери суспільного та духовного життя: політика, </a:t>
            </a:r>
            <a:r>
              <a:rPr lang="uk-UA" dirty="0" smtClean="0"/>
              <a:t>релігія, філософія</a:t>
            </a:r>
            <a:r>
              <a:rPr lang="uk-UA" dirty="0"/>
              <a:t>, наука, мистецтво. З французької це слово перекладається як Відродження. Вперше його використав італійський художник, архітектор, мистецтвознавець </a:t>
            </a:r>
            <a:r>
              <a:rPr lang="uk-UA" dirty="0" err="1"/>
              <a:t>Джорджо</a:t>
            </a:r>
            <a:r>
              <a:rPr lang="uk-UA" dirty="0"/>
              <a:t> </a:t>
            </a:r>
            <a:r>
              <a:rPr lang="uk-UA" dirty="0" err="1"/>
              <a:t>Вазарі</a:t>
            </a:r>
            <a:r>
              <a:rPr lang="uk-UA" dirty="0"/>
              <a:t> в своїй книзі «</a:t>
            </a:r>
            <a:r>
              <a:rPr lang="uk-UA" dirty="0" err="1"/>
              <a:t>Життєписання</a:t>
            </a:r>
            <a:r>
              <a:rPr lang="uk-UA" dirty="0"/>
              <a:t>».</a:t>
            </a:r>
            <a:br>
              <a:rPr lang="uk-UA" dirty="0"/>
            </a:br>
            <a:r>
              <a:rPr lang="uk-UA" dirty="0"/>
              <a:t>В Італії період Відродження припадає на період із 14 до середини 16 століття, в країнах Західної Європи – Німеччині. Нідерландах, Англії, Франції, Іспанії – </a:t>
            </a:r>
            <a:r>
              <a:rPr lang="uk-UA" dirty="0" smtClean="0"/>
              <a:t>з 14 </a:t>
            </a:r>
            <a:r>
              <a:rPr lang="uk-UA" dirty="0"/>
              <a:t>до початку 17 століття.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844824"/>
            <a:ext cx="2844355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43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80120"/>
          </a:xfrm>
        </p:spPr>
        <p:txBody>
          <a:bodyPr/>
          <a:lstStyle/>
          <a:p>
            <a:r>
              <a:rPr lang="uk-UA" dirty="0" smtClean="0"/>
              <a:t>Титани епохи Відродження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1728192"/>
          </a:xfrm>
        </p:spPr>
        <p:txBody>
          <a:bodyPr>
            <a:normAutofit/>
          </a:bodyPr>
          <a:lstStyle/>
          <a:p>
            <a:r>
              <a:rPr lang="ru-RU" dirty="0"/>
              <a:t>Є </a:t>
            </a:r>
            <a:r>
              <a:rPr lang="ru-RU" dirty="0" err="1"/>
              <a:t>митці</a:t>
            </a:r>
            <a:r>
              <a:rPr lang="ru-RU" dirty="0"/>
              <a:t>, твори </a:t>
            </a:r>
            <a:r>
              <a:rPr lang="ru-RU" dirty="0" err="1"/>
              <a:t>яких</a:t>
            </a:r>
            <a:r>
              <a:rPr lang="ru-RU" dirty="0"/>
              <a:t> ми </a:t>
            </a:r>
            <a:r>
              <a:rPr lang="ru-RU" dirty="0" err="1"/>
              <a:t>можемо</a:t>
            </a:r>
            <a:r>
              <a:rPr lang="ru-RU" dirty="0"/>
              <a:t> </a:t>
            </a:r>
            <a:r>
              <a:rPr lang="ru-RU" dirty="0" err="1"/>
              <a:t>назвати</a:t>
            </a:r>
            <a:r>
              <a:rPr lang="ru-RU" dirty="0"/>
              <a:t> символами </a:t>
            </a:r>
            <a:r>
              <a:rPr lang="ru-RU" dirty="0" err="1"/>
              <a:t>епохи</a:t>
            </a:r>
            <a:r>
              <a:rPr lang="ru-RU" dirty="0"/>
              <a:t> </a:t>
            </a:r>
            <a:r>
              <a:rPr lang="ru-RU" dirty="0" err="1"/>
              <a:t>Відродження</a:t>
            </a:r>
            <a:r>
              <a:rPr lang="ru-RU" dirty="0"/>
              <a:t>: в них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епоха</a:t>
            </a:r>
            <a:r>
              <a:rPr lang="ru-RU" dirty="0"/>
              <a:t> </a:t>
            </a:r>
            <a:r>
              <a:rPr lang="ru-RU" dirty="0" err="1"/>
              <a:t>знайшла</a:t>
            </a:r>
            <a:r>
              <a:rPr lang="ru-RU" dirty="0"/>
              <a:t>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найяскравіше</a:t>
            </a:r>
            <a:r>
              <a:rPr lang="ru-RU" dirty="0"/>
              <a:t> </a:t>
            </a:r>
            <a:r>
              <a:rPr lang="ru-RU" dirty="0" err="1"/>
              <a:t>виявлення</a:t>
            </a:r>
            <a:r>
              <a:rPr lang="ru-RU" dirty="0"/>
              <a:t>. 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140968"/>
            <a:ext cx="7344816" cy="331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24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Леонардо </a:t>
            </a:r>
            <a:r>
              <a:rPr lang="uk-UA" dirty="0" err="1" smtClean="0"/>
              <a:t>да</a:t>
            </a:r>
            <a:r>
              <a:rPr lang="uk-UA" dirty="0" smtClean="0"/>
              <a:t> Вінчі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722437"/>
            <a:ext cx="5544616" cy="5135563"/>
          </a:xfrm>
        </p:spPr>
        <p:txBody>
          <a:bodyPr>
            <a:normAutofit lnSpcReduction="10000"/>
          </a:bodyPr>
          <a:lstStyle/>
          <a:p>
            <a:r>
              <a:rPr lang="uk-UA" dirty="0"/>
              <a:t>Леонардо </a:t>
            </a:r>
            <a:r>
              <a:rPr lang="uk-UA" dirty="0" err="1"/>
              <a:t>да</a:t>
            </a:r>
            <a:r>
              <a:rPr lang="uk-UA" dirty="0"/>
              <a:t> Вінчі</a:t>
            </a:r>
            <a:br>
              <a:rPr lang="uk-UA" dirty="0"/>
            </a:br>
            <a:r>
              <a:rPr lang="uk-UA" dirty="0"/>
              <a:t>(1455-1519) Леонардо </a:t>
            </a:r>
            <a:r>
              <a:rPr lang="uk-UA" dirty="0" err="1"/>
              <a:t>да</a:t>
            </a:r>
            <a:r>
              <a:rPr lang="uk-UA" dirty="0"/>
              <a:t> Вінчі </a:t>
            </a:r>
            <a:r>
              <a:rPr lang="uk-UA" dirty="0" err="1"/>
              <a:t>на</a:t>
            </a:r>
            <a:r>
              <a:rPr lang="uk-UA" dirty="0"/>
              <a:t>родився 15 квітня 1452 року в селищі Анкіано поблизу Вінчі,</a:t>
            </a:r>
            <a:br>
              <a:rPr lang="uk-UA" dirty="0"/>
            </a:br>
            <a:r>
              <a:rPr lang="uk-UA" dirty="0"/>
              <a:t>укріпленої фортеці за 30 км від Флоренції.</a:t>
            </a:r>
            <a:br>
              <a:rPr lang="uk-UA" dirty="0"/>
            </a:br>
            <a:r>
              <a:rPr lang="uk-UA" dirty="0" smtClean="0"/>
              <a:t>Батько </a:t>
            </a:r>
            <a:r>
              <a:rPr lang="uk-UA" dirty="0"/>
              <a:t>намагався залучити Леонардо до сімейної професії, але</a:t>
            </a:r>
            <a:br>
              <a:rPr lang="uk-UA" dirty="0"/>
            </a:br>
            <a:r>
              <a:rPr lang="uk-UA" dirty="0"/>
              <a:t>безуспішно: син не цікавився законами суспільства.</a:t>
            </a:r>
            <a:br>
              <a:rPr lang="uk-UA" dirty="0"/>
            </a:br>
            <a:r>
              <a:rPr lang="uk-UA" dirty="0"/>
              <a:t>Леонардо не мав прізвища в сучасному розумінні; «</a:t>
            </a:r>
            <a:r>
              <a:rPr lang="uk-UA" dirty="0" err="1"/>
              <a:t>да</a:t>
            </a:r>
            <a:r>
              <a:rPr lang="uk-UA" dirty="0"/>
              <a:t> Вінчі» означає </a:t>
            </a:r>
            <a:br>
              <a:rPr lang="uk-UA" dirty="0"/>
            </a:br>
            <a:r>
              <a:rPr lang="uk-UA" dirty="0"/>
              <a:t>просто «(родом) з містечка Вінчі». З 1490-х років зосередився на </a:t>
            </a:r>
            <a:br>
              <a:rPr lang="uk-UA" dirty="0"/>
            </a:br>
            <a:r>
              <a:rPr lang="uk-UA" dirty="0"/>
              <a:t>архітектурі і анатомії. </a:t>
            </a:r>
            <a:br>
              <a:rPr lang="uk-UA" dirty="0"/>
            </a:br>
            <a:r>
              <a:rPr lang="uk-UA" dirty="0"/>
              <a:t>У 1490 створена </a:t>
            </a:r>
            <a:r>
              <a:rPr lang="uk-UA" dirty="0" err="1"/>
              <a:t>Вітрувіанська</a:t>
            </a:r>
            <a:r>
              <a:rPr lang="uk-UA" dirty="0"/>
              <a:t> людина — </a:t>
            </a:r>
            <a:r>
              <a:rPr lang="uk-UA" dirty="0" smtClean="0"/>
              <a:t>уславлений </a:t>
            </a:r>
            <a:r>
              <a:rPr lang="uk-UA" dirty="0"/>
              <a:t>малюнок, який іноді називають канонічними пропорціями. </a:t>
            </a:r>
            <a:br>
              <a:rPr lang="uk-UA" dirty="0"/>
            </a:br>
            <a:r>
              <a:rPr lang="uk-UA" dirty="0"/>
              <a:t>Виконана глиняна модель кінного монумента </a:t>
            </a:r>
            <a:r>
              <a:rPr lang="uk-UA" dirty="0" err="1"/>
              <a:t>Франческо</a:t>
            </a:r>
            <a:r>
              <a:rPr lang="uk-UA" dirty="0"/>
              <a:t> </a:t>
            </a:r>
            <a:r>
              <a:rPr lang="uk-UA" dirty="0" err="1"/>
              <a:t>Сфорца</a:t>
            </a:r>
            <a:r>
              <a:rPr lang="uk-UA" dirty="0"/>
              <a:t>. Але її </a:t>
            </a:r>
            <a:br>
              <a:rPr lang="uk-UA" dirty="0"/>
            </a:br>
            <a:r>
              <a:rPr lang="uk-UA" dirty="0"/>
              <a:t>зруйнують бешкетуючи вояки-французи в Мілані</a:t>
            </a:r>
            <a:br>
              <a:rPr lang="uk-UA" dirty="0"/>
            </a:br>
            <a:endParaRPr lang="uk-UA" dirty="0"/>
          </a:p>
        </p:txBody>
      </p:sp>
      <p:pic>
        <p:nvPicPr>
          <p:cNvPr id="2050" name="Picture 2" descr="Леонардо да Винчи - биография, фото, личная жизнь, произведения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132856"/>
            <a:ext cx="2492557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89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980728"/>
            <a:ext cx="7704856" cy="6624736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 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</a:rPr>
              <a:t>1495-14У 1495-1498 Леонардо працює над фрескою «Таємна вечеря» в монастирі Санта-Марія </a:t>
            </a:r>
            <a:r>
              <a:rPr lang="uk-UA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делле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Граціє в Мілані. </a:t>
            </a:r>
          </a:p>
          <a:p>
            <a:pPr marL="64008" indent="0">
              <a:buNone/>
            </a:pP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98 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Леонардо працює над фрескою «Таємна вечеря» в 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монастирі 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Санта-Марія </a:t>
            </a:r>
            <a:r>
              <a:rPr lang="uk-UA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делле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Граціє в Мілані. </a:t>
            </a:r>
          </a:p>
          <a:p>
            <a:pPr marL="64008" indent="0">
              <a:buNone/>
            </a:pPr>
            <a:endParaRPr lang="uk-UA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64008" indent="0">
              <a:buNone/>
            </a:pPr>
            <a:endParaRPr lang="uk-UA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64008" indent="0">
              <a:buNone/>
            </a:pPr>
            <a:endParaRPr lang="uk-UA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64008" indent="0">
              <a:buNone/>
            </a:pPr>
            <a:endParaRPr lang="uk-UA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64008" indent="0">
              <a:buNone/>
            </a:pPr>
            <a:endParaRPr lang="uk-UA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64008" indent="0">
              <a:buNone/>
            </a:pPr>
            <a:endParaRPr lang="uk-UA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64008" indent="0">
              <a:buNone/>
            </a:pPr>
            <a:endParaRPr lang="uk-UA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64008" indent="0">
              <a:buNone/>
            </a:pPr>
            <a:endParaRPr lang="uk-UA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64008" indent="0">
              <a:buNone/>
            </a:pPr>
            <a:endParaRPr lang="uk-UA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645024"/>
            <a:ext cx="5975134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348880"/>
            <a:ext cx="5719000" cy="3630795"/>
          </a:xfrm>
        </p:spPr>
        <p:txBody>
          <a:bodyPr>
            <a:normAutofit fontScale="85000" lnSpcReduction="10000"/>
          </a:bodyPr>
          <a:lstStyle/>
          <a:p>
            <a:r>
              <a:rPr lang="uk-UA" dirty="0"/>
              <a:t>В жодній іншій картині Леонардо глибина та імла атмосфери («</a:t>
            </a:r>
            <a:r>
              <a:rPr lang="uk-UA" dirty="0" err="1"/>
              <a:t>сфумато</a:t>
            </a:r>
            <a:r>
              <a:rPr lang="uk-UA" dirty="0"/>
              <a:t>») не передані з такою досконалістю, як у «</a:t>
            </a:r>
            <a:r>
              <a:rPr lang="uk-UA" dirty="0" err="1"/>
              <a:t>Мона</a:t>
            </a:r>
            <a:r>
              <a:rPr lang="uk-UA" dirty="0"/>
              <a:t> Лізі». Це повітряна перспектива, ймовірно, краща за виконанням."</a:t>
            </a:r>
            <a:r>
              <a:rPr lang="uk-UA" dirty="0" err="1"/>
              <a:t>Мона</a:t>
            </a:r>
            <a:r>
              <a:rPr lang="uk-UA" dirty="0"/>
              <a:t> Ліза" отримала всесвітню славу не тільки завдяки якості роботи Леонардо, яка вражає і художніх шанувальників, і професіоналів. Картина вивчалася істориками і копіювалась живописцями, але вона б не довго залишалася відомою лише для знавців мистецтва, якби не її виняткова історія. В 1911 році «</a:t>
            </a:r>
            <a:r>
              <a:rPr lang="uk-UA" dirty="0" err="1"/>
              <a:t>Мона</a:t>
            </a:r>
            <a:r>
              <a:rPr lang="uk-UA" dirty="0"/>
              <a:t> Ліза» була викрадена і лише три роки опісля, завдяки випадковим обставинам, повернена музею. Протягом цього часу «</a:t>
            </a:r>
            <a:r>
              <a:rPr lang="uk-UA" dirty="0" err="1"/>
              <a:t>Мона</a:t>
            </a:r>
            <a:r>
              <a:rPr lang="uk-UA" dirty="0"/>
              <a:t> Ліза» не сходила з обкладинок газет і журналів всього світу. Тому не дивно, що «</a:t>
            </a:r>
            <a:r>
              <a:rPr lang="uk-UA" dirty="0" err="1"/>
              <a:t>Мону</a:t>
            </a:r>
            <a:r>
              <a:rPr lang="uk-UA" dirty="0"/>
              <a:t> Лізу» копіювали частіше за всі інші картини. Картина стала об'єктом поклоніння як шедевр світової класики.</a:t>
            </a:r>
          </a:p>
          <a:p>
            <a:endParaRPr lang="en-US" dirty="0"/>
          </a:p>
        </p:txBody>
      </p:sp>
      <p:pic>
        <p:nvPicPr>
          <p:cNvPr id="3074" name="Picture 2" descr="Мона Лиза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276872"/>
            <a:ext cx="238125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434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23928" y="1052736"/>
            <a:ext cx="5040560" cy="6192687"/>
          </a:xfrm>
        </p:spPr>
        <p:txBody>
          <a:bodyPr/>
          <a:lstStyle/>
          <a:p>
            <a:pPr marL="64008" indent="0">
              <a:buNone/>
            </a:pPr>
            <a:r>
              <a:rPr lang="uk-UA" dirty="0"/>
              <a:t>«Пані з горностаєм» (італ. </a:t>
            </a:r>
            <a:r>
              <a:rPr lang="en-GB" dirty="0" err="1"/>
              <a:t>Dama</a:t>
            </a:r>
            <a:r>
              <a:rPr lang="en-GB" dirty="0"/>
              <a:t> con </a:t>
            </a:r>
            <a:r>
              <a:rPr lang="en-GB" dirty="0" err="1"/>
              <a:t>l'ermellino</a:t>
            </a:r>
            <a:r>
              <a:rPr lang="en-GB" dirty="0"/>
              <a:t>) — </a:t>
            </a:r>
            <a:r>
              <a:rPr lang="uk-UA" dirty="0"/>
              <a:t>жіночий портрет пензля Леонардо </a:t>
            </a:r>
            <a:r>
              <a:rPr lang="uk-UA" dirty="0" err="1"/>
              <a:t>да</a:t>
            </a:r>
            <a:r>
              <a:rPr lang="uk-UA" dirty="0"/>
              <a:t> Вінчі, написаний близько 1489–1490 років. На думку багатьох дослідників, зображує </a:t>
            </a:r>
            <a:r>
              <a:rPr lang="uk-UA" dirty="0" err="1"/>
              <a:t>Чечилію</a:t>
            </a:r>
            <a:r>
              <a:rPr lang="uk-UA" dirty="0"/>
              <a:t> </a:t>
            </a:r>
            <a:r>
              <a:rPr lang="uk-UA" dirty="0" err="1"/>
              <a:t>Галлерані</a:t>
            </a:r>
            <a:r>
              <a:rPr lang="uk-UA" dirty="0"/>
              <a:t>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88840"/>
            <a:ext cx="3312368" cy="4504821"/>
          </a:xfrm>
        </p:spPr>
      </p:pic>
    </p:spTree>
    <p:extLst>
      <p:ext uri="{BB962C8B-B14F-4D97-AF65-F5344CB8AC3E}">
        <p14:creationId xmlns:p14="http://schemas.microsoft.com/office/powerpoint/2010/main" val="64309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8229600" cy="945201"/>
          </a:xfrm>
        </p:spPr>
        <p:txBody>
          <a:bodyPr/>
          <a:lstStyle/>
          <a:p>
            <a:r>
              <a:rPr lang="uk-UA" dirty="0" smtClean="0"/>
              <a:t>Мікеланджело </a:t>
            </a:r>
            <a:r>
              <a:rPr lang="uk-UA" dirty="0"/>
              <a:t>Буонарроті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51920" y="1484784"/>
            <a:ext cx="3456383" cy="5040559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vi-VN" dirty="0" smtClean="0"/>
              <a:t>Дави́д — шедевр епохи Відродження, мармурова скульптура Мікеланджело, створена протягом 1501 — 1504 рр. Статуя зображає біблійного персонажа Давида перед вирішальним двобоєм із филистимлянином Голіафом. </a:t>
            </a:r>
            <a:endParaRPr lang="uk-UA" dirty="0" smtClean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4824"/>
            <a:ext cx="2304256" cy="3960440"/>
          </a:xfrm>
        </p:spPr>
      </p:pic>
    </p:spTree>
    <p:extLst>
      <p:ext uri="{BB962C8B-B14F-4D97-AF65-F5344CB8AC3E}">
        <p14:creationId xmlns:p14="http://schemas.microsoft.com/office/powerpoint/2010/main" val="64718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ивиденд">
  <a:themeElements>
    <a:clrScheme name="Дивиденд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Дивиденд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TM03457464[[fn=Дивиденд]]</Template>
  <TotalTime>157</TotalTime>
  <Words>744</Words>
  <Application>Microsoft Office PowerPoint</Application>
  <PresentationFormat>Экран (4:3)</PresentationFormat>
  <Paragraphs>43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Corbel</vt:lpstr>
      <vt:lpstr>Gill Sans MT</vt:lpstr>
      <vt:lpstr>Tahoma</vt:lpstr>
      <vt:lpstr>Wingdings 2</vt:lpstr>
      <vt:lpstr>Дивиденд</vt:lpstr>
      <vt:lpstr>                    «Титани Відродження» </vt:lpstr>
      <vt:lpstr>Презентация PowerPoint</vt:lpstr>
      <vt:lpstr>Епоха Відродження</vt:lpstr>
      <vt:lpstr>Титани епохи Відродження</vt:lpstr>
      <vt:lpstr>Леонардо да Вінчі</vt:lpstr>
      <vt:lpstr>Презентация PowerPoint</vt:lpstr>
      <vt:lpstr>Презентация PowerPoint</vt:lpstr>
      <vt:lpstr>Презентация PowerPoint</vt:lpstr>
      <vt:lpstr>Мікеланджело Буонарроті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Рафаель Санті</vt:lpstr>
      <vt:lpstr>Презентация PowerPoint</vt:lpstr>
      <vt:lpstr>Презентация PowerPoint</vt:lpstr>
      <vt:lpstr>Епоха Високого Відродження мала величезне значення для подальшого розвитку і піднесення культури і мистецтв. Дивовижні творіння майстрів того часу продовжують викликати захоплення і до цього дня.  </vt:lpstr>
      <vt:lpstr>Дякую за увагу 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Образотворче мистецтво Італії. “Епоха Титанів”</dc:title>
  <dc:creator>Sobolevskaya Polina</dc:creator>
  <cp:lastModifiedBy>Sobolevskaya Polina</cp:lastModifiedBy>
  <cp:revision>15</cp:revision>
  <dcterms:created xsi:type="dcterms:W3CDTF">2014-10-05T16:42:49Z</dcterms:created>
  <dcterms:modified xsi:type="dcterms:W3CDTF">2020-04-14T13:16:33Z</dcterms:modified>
</cp:coreProperties>
</file>