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4" r:id="rId4"/>
    <p:sldId id="273" r:id="rId5"/>
    <p:sldId id="272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65" r:id="rId15"/>
    <p:sldId id="271" r:id="rId16"/>
    <p:sldId id="266" r:id="rId17"/>
    <p:sldId id="267" r:id="rId18"/>
    <p:sldId id="268" r:id="rId19"/>
    <p:sldId id="270" r:id="rId20"/>
    <p:sldId id="269" r:id="rId21"/>
    <p:sldId id="276" r:id="rId22"/>
    <p:sldId id="277" r:id="rId23"/>
    <p:sldId id="279" r:id="rId24"/>
    <p:sldId id="278" r:id="rId25"/>
    <p:sldId id="284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828800"/>
          </a:xfrm>
        </p:spPr>
        <p:txBody>
          <a:bodyPr/>
          <a:lstStyle/>
          <a:p>
            <a:r>
              <a:rPr lang="ru-RU" dirty="0" err="1" smtClean="0"/>
              <a:t>Титани</a:t>
            </a:r>
            <a:r>
              <a:rPr lang="ru-RU" dirty="0" smtClean="0"/>
              <a:t> в</a:t>
            </a:r>
            <a:r>
              <a:rPr lang="uk-UA" dirty="0" err="1" smtClean="0"/>
              <a:t>ідродження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Робота студентки 131 групи</a:t>
            </a:r>
          </a:p>
          <a:p>
            <a:r>
              <a:rPr lang="uk-UA" dirty="0" err="1" smtClean="0"/>
              <a:t>Яковлевої</a:t>
            </a:r>
            <a:r>
              <a:rPr lang="uk-UA" dirty="0" smtClean="0"/>
              <a:t> Анастасії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Найзагадковішою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є знаменита </a:t>
            </a:r>
            <a:r>
              <a:rPr lang="ru-RU" dirty="0" err="1"/>
              <a:t>посмішка</a:t>
            </a:r>
            <a:r>
              <a:rPr lang="ru-RU" dirty="0"/>
              <a:t> </a:t>
            </a:r>
            <a:r>
              <a:rPr lang="ru-RU" dirty="0" err="1"/>
              <a:t>Джоконди</a:t>
            </a:r>
            <a:r>
              <a:rPr lang="ru-RU" dirty="0"/>
              <a:t>. </a:t>
            </a:r>
            <a:r>
              <a:rPr lang="ru-RU" dirty="0" err="1"/>
              <a:t>Посмішка</a:t>
            </a:r>
            <a:r>
              <a:rPr lang="ru-RU" dirty="0"/>
              <a:t> </a:t>
            </a:r>
            <a:r>
              <a:rPr lang="ru-RU" dirty="0" err="1"/>
              <a:t>Джоконди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художникам та </a:t>
            </a:r>
            <a:r>
              <a:rPr lang="ru-RU" dirty="0" err="1"/>
              <a:t>мистецтвознавцям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списали тони </a:t>
            </a:r>
            <a:r>
              <a:rPr lang="ru-RU" dirty="0" err="1"/>
              <a:t>паперу</a:t>
            </a:r>
            <a:r>
              <a:rPr lang="ru-RU" dirty="0"/>
              <a:t>, у </a:t>
            </a:r>
            <a:r>
              <a:rPr lang="ru-RU" dirty="0" err="1"/>
              <a:t>спробі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могла б </a:t>
            </a:r>
            <a:r>
              <a:rPr lang="ru-RU" dirty="0" err="1"/>
              <a:t>означати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, </a:t>
            </a:r>
            <a:r>
              <a:rPr lang="ru-RU" dirty="0" err="1"/>
              <a:t>загадкова</a:t>
            </a:r>
            <a:r>
              <a:rPr lang="ru-RU" dirty="0"/>
              <a:t>,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помітна</a:t>
            </a:r>
            <a:r>
              <a:rPr lang="ru-RU" dirty="0"/>
              <a:t> </a:t>
            </a:r>
            <a:r>
              <a:rPr lang="ru-RU" dirty="0" err="1"/>
              <a:t>посмішка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шляхетної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. </a:t>
            </a:r>
            <a:r>
              <a:rPr lang="ru-RU" dirty="0" err="1"/>
              <a:t>Різні</a:t>
            </a:r>
            <a:r>
              <a:rPr lang="ru-RU" dirty="0"/>
              <a:t> люди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посмішці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і часом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гордість</a:t>
            </a:r>
            <a:r>
              <a:rPr lang="ru-RU" dirty="0"/>
              <a:t>, </a:t>
            </a:r>
            <a:r>
              <a:rPr lang="ru-RU" dirty="0" err="1"/>
              <a:t>ніжність</a:t>
            </a:r>
            <a:r>
              <a:rPr lang="ru-RU" dirty="0"/>
              <a:t>, кокетство, </a:t>
            </a:r>
            <a:r>
              <a:rPr lang="ru-RU" dirty="0" err="1"/>
              <a:t>жорстокість</a:t>
            </a:r>
            <a:r>
              <a:rPr lang="ru-RU" dirty="0"/>
              <a:t>, </a:t>
            </a:r>
            <a:r>
              <a:rPr lang="ru-RU" dirty="0" err="1"/>
              <a:t>скромність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сумнівів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Ліза</a:t>
            </a:r>
            <a:r>
              <a:rPr lang="ru-RU" dirty="0"/>
              <a:t> де </a:t>
            </a:r>
            <a:r>
              <a:rPr lang="ru-RU" dirty="0" err="1"/>
              <a:t>Джокондо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розумною</a:t>
            </a:r>
            <a:r>
              <a:rPr lang="ru-RU" dirty="0"/>
              <a:t>, неординарною та </a:t>
            </a:r>
            <a:r>
              <a:rPr lang="ru-RU" dirty="0" err="1"/>
              <a:t>вольовою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4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3068960"/>
            <a:ext cx="8229600" cy="4709160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Леонардо проявив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у </a:t>
            </a:r>
            <a:r>
              <a:rPr lang="ru-RU" dirty="0" err="1"/>
              <a:t>малюванні</a:t>
            </a:r>
            <a:r>
              <a:rPr lang="ru-RU" dirty="0"/>
              <a:t> і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віддав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опановувати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у </a:t>
            </a:r>
            <a:r>
              <a:rPr lang="ru-RU" dirty="0" err="1"/>
              <a:t>майстерню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флорентійського</a:t>
            </a:r>
            <a:r>
              <a:rPr lang="ru-RU" dirty="0"/>
              <a:t> художника </a:t>
            </a:r>
            <a:r>
              <a:rPr lang="ru-RU" dirty="0" err="1"/>
              <a:t>Андреа</a:t>
            </a:r>
            <a:r>
              <a:rPr lang="ru-RU" dirty="0"/>
              <a:t> </a:t>
            </a:r>
            <a:r>
              <a:rPr lang="ru-RU" dirty="0" err="1"/>
              <a:t>Верроккйо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картина </a:t>
            </a:r>
            <a:r>
              <a:rPr lang="ru-RU" dirty="0" err="1"/>
              <a:t>Андреа</a:t>
            </a:r>
            <a:r>
              <a:rPr lang="ru-RU" dirty="0"/>
              <a:t> </a:t>
            </a:r>
            <a:r>
              <a:rPr lang="ru-RU" dirty="0" err="1"/>
              <a:t>Вероккйо</a:t>
            </a:r>
            <a:r>
              <a:rPr lang="ru-RU" dirty="0"/>
              <a:t> – “</a:t>
            </a:r>
            <a:r>
              <a:rPr lang="ru-RU" dirty="0" err="1"/>
              <a:t>Хрещення</a:t>
            </a:r>
            <a:r>
              <a:rPr lang="ru-RU" dirty="0"/>
              <a:t> Христа”. Один з </a:t>
            </a:r>
            <a:r>
              <a:rPr lang="ru-RU" dirty="0" err="1"/>
              <a:t>ангелів</a:t>
            </a:r>
            <a:r>
              <a:rPr lang="ru-RU" dirty="0"/>
              <a:t> (той,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) </a:t>
            </a:r>
            <a:r>
              <a:rPr lang="ru-RU" dirty="0" err="1"/>
              <a:t>намальований</a:t>
            </a:r>
            <a:r>
              <a:rPr lang="ru-RU" dirty="0"/>
              <a:t> </a:t>
            </a:r>
            <a:r>
              <a:rPr lang="ru-RU" dirty="0" err="1"/>
              <a:t>юним</a:t>
            </a:r>
            <a:r>
              <a:rPr lang="ru-RU" dirty="0"/>
              <a:t> Леонардо.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7245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Тайная</a:t>
            </a:r>
            <a:r>
              <a:rPr lang="uk-UA" dirty="0" smtClean="0"/>
              <a:t> вечеря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29611"/>
            <a:ext cx="6249266" cy="3499589"/>
          </a:xfrm>
        </p:spPr>
      </p:pic>
    </p:spTree>
    <p:extLst>
      <p:ext uri="{BB962C8B-B14F-4D97-AF65-F5344CB8AC3E}">
        <p14:creationId xmlns:p14="http://schemas.microsoft.com/office/powerpoint/2010/main" val="6058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5338936" cy="6192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 </a:t>
            </a:r>
            <a:r>
              <a:rPr lang="ru-RU" dirty="0" err="1"/>
              <a:t>це</a:t>
            </a:r>
            <a:r>
              <a:rPr lang="ru-RU" dirty="0"/>
              <a:t> вельми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вітрівіаньский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Леонардо да </a:t>
            </a:r>
            <a:r>
              <a:rPr lang="ru-RU" dirty="0" err="1"/>
              <a:t>Вінчі</a:t>
            </a:r>
            <a:r>
              <a:rPr lang="ru-RU" dirty="0"/>
              <a:t>. </a:t>
            </a:r>
            <a:r>
              <a:rPr lang="ru-RU" dirty="0" err="1"/>
              <a:t>Намальований</a:t>
            </a:r>
            <a:r>
              <a:rPr lang="ru-RU" dirty="0"/>
              <a:t> ним як </a:t>
            </a:r>
            <a:r>
              <a:rPr lang="ru-RU" dirty="0" err="1"/>
              <a:t>ілюстрація</a:t>
            </a:r>
            <a:r>
              <a:rPr lang="ru-RU" dirty="0"/>
              <a:t> до книжки </a:t>
            </a:r>
            <a:r>
              <a:rPr lang="ru-RU" dirty="0" err="1"/>
              <a:t>присвяченої</a:t>
            </a:r>
            <a:r>
              <a:rPr lang="ru-RU" dirty="0"/>
              <a:t> </a:t>
            </a:r>
            <a:r>
              <a:rPr lang="ru-RU" dirty="0" err="1"/>
              <a:t>працям</a:t>
            </a:r>
            <a:r>
              <a:rPr lang="ru-RU" dirty="0"/>
              <a:t> </a:t>
            </a:r>
            <a:r>
              <a:rPr lang="ru-RU" dirty="0" err="1"/>
              <a:t>Вітрувія</a:t>
            </a:r>
            <a:r>
              <a:rPr lang="ru-RU" dirty="0"/>
              <a:t> Марка </a:t>
            </a:r>
            <a:r>
              <a:rPr lang="ru-RU" dirty="0" err="1"/>
              <a:t>Полліона</a:t>
            </a:r>
            <a:r>
              <a:rPr lang="ru-RU" dirty="0"/>
              <a:t> – античного </a:t>
            </a:r>
            <a:r>
              <a:rPr lang="ru-RU" dirty="0" err="1"/>
              <a:t>архітектора</a:t>
            </a:r>
            <a:r>
              <a:rPr lang="ru-RU" dirty="0"/>
              <a:t> та </a:t>
            </a:r>
            <a:r>
              <a:rPr lang="ru-RU" dirty="0" err="1"/>
              <a:t>інженера</a:t>
            </a:r>
            <a:r>
              <a:rPr lang="ru-RU" dirty="0"/>
              <a:t>, </a:t>
            </a:r>
            <a:r>
              <a:rPr lang="ru-RU" dirty="0" err="1"/>
              <a:t>сучасника</a:t>
            </a:r>
            <a:r>
              <a:rPr lang="ru-RU" dirty="0"/>
              <a:t> великого </a:t>
            </a:r>
            <a:r>
              <a:rPr lang="ru-RU" dirty="0" err="1"/>
              <a:t>римського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Цезаря.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є </a:t>
            </a:r>
            <a:r>
              <a:rPr lang="ru-RU" dirty="0" err="1"/>
              <a:t>витвором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зображений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/>
              <a:t>,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симетрії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і </a:t>
            </a:r>
            <a:r>
              <a:rPr lang="ru-RU" dirty="0" err="1"/>
              <a:t>симетрії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6" y="1988840"/>
            <a:ext cx="4622054" cy="24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uk-UA" dirty="0" smtClean="0"/>
              <a:t>Мікеланджело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6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348880"/>
            <a:ext cx="6728792" cy="381553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Мікеланджело</a:t>
            </a:r>
            <a:r>
              <a:rPr lang="ru-RU" dirty="0"/>
              <a:t>  </a:t>
            </a:r>
            <a:r>
              <a:rPr lang="ru-RU" dirty="0" err="1"/>
              <a:t>італійський</a:t>
            </a:r>
            <a:r>
              <a:rPr lang="ru-RU" dirty="0"/>
              <a:t> скульптор, художник, </a:t>
            </a:r>
            <a:r>
              <a:rPr lang="ru-RU" dirty="0" err="1"/>
              <a:t>архітектор</a:t>
            </a:r>
            <a:r>
              <a:rPr lang="ru-RU" dirty="0"/>
              <a:t>, поет й </a:t>
            </a:r>
            <a:r>
              <a:rPr lang="ru-RU" dirty="0" err="1"/>
              <a:t>інженер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твори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найвищими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 </a:t>
            </a:r>
            <a:r>
              <a:rPr lang="ru-RU" dirty="0" err="1"/>
              <a:t>Відродження</a:t>
            </a:r>
            <a:r>
              <a:rPr lang="ru-RU" dirty="0"/>
              <a:t> 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самого </a:t>
            </a:r>
            <a:r>
              <a:rPr lang="ru-RU" dirty="0" err="1"/>
              <a:t>майстра</a:t>
            </a:r>
            <a:r>
              <a:rPr lang="ru-RU" dirty="0"/>
              <a:t>. Фрески </a:t>
            </a:r>
            <a:r>
              <a:rPr lang="ru-RU" dirty="0" err="1"/>
              <a:t>стелі</a:t>
            </a:r>
            <a:r>
              <a:rPr lang="ru-RU" dirty="0"/>
              <a:t> </a:t>
            </a:r>
            <a:r>
              <a:rPr lang="ru-RU" dirty="0" err="1"/>
              <a:t>Сікстинської</a:t>
            </a:r>
            <a:r>
              <a:rPr lang="ru-RU" dirty="0"/>
              <a:t> капели 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наймонументальніших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 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Буонарроті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цикл фресок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символом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, </a:t>
            </a:r>
            <a:r>
              <a:rPr lang="ru-RU" dirty="0" err="1"/>
              <a:t>епохи</a:t>
            </a:r>
            <a:r>
              <a:rPr lang="ru-RU" dirty="0"/>
              <a:t> </a:t>
            </a:r>
            <a:r>
              <a:rPr lang="ru-RU" dirty="0" err="1"/>
              <a:t>Відродження</a:t>
            </a:r>
            <a:r>
              <a:rPr lang="ru-RU" dirty="0"/>
              <a:t> та </a:t>
            </a:r>
            <a:r>
              <a:rPr lang="ru-RU" dirty="0" err="1"/>
              <a:t>християнської</a:t>
            </a:r>
            <a:r>
              <a:rPr lang="ru-RU" dirty="0"/>
              <a:t> </a:t>
            </a:r>
            <a:r>
              <a:rPr lang="ru-RU" dirty="0" err="1"/>
              <a:t>теології</a:t>
            </a:r>
            <a:r>
              <a:rPr lang="ru-RU" dirty="0"/>
              <a:t>, </a:t>
            </a:r>
            <a:r>
              <a:rPr lang="ru-RU" dirty="0" err="1"/>
              <a:t>найяскравішим</a:t>
            </a:r>
            <a:r>
              <a:rPr lang="ru-RU" dirty="0"/>
              <a:t> прикладом антропоцентризму </a:t>
            </a:r>
            <a:r>
              <a:rPr lang="ru-RU" dirty="0" err="1"/>
              <a:t>Ренесансу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91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Адама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57334" cy="2952328"/>
          </a:xfrm>
        </p:spPr>
      </p:pic>
    </p:spTree>
    <p:extLst>
      <p:ext uri="{BB962C8B-B14F-4D97-AF65-F5344CB8AC3E}">
        <p14:creationId xmlns:p14="http://schemas.microsoft.com/office/powerpoint/2010/main" val="1154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127"/>
            <a:ext cx="8229600" cy="1143000"/>
          </a:xfrm>
        </p:spPr>
        <p:txBody>
          <a:bodyPr/>
          <a:lstStyle/>
          <a:p>
            <a:r>
              <a:rPr lang="ru-RU" dirty="0"/>
              <a:t>Скульптура «Давид»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6600"/>
            <a:ext cx="3960440" cy="5940661"/>
          </a:xfrm>
        </p:spPr>
      </p:pic>
    </p:spTree>
    <p:extLst>
      <p:ext uri="{BB962C8B-B14F-4D97-AF65-F5344CB8AC3E}">
        <p14:creationId xmlns:p14="http://schemas.microsoft.com/office/powerpoint/2010/main" val="10367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Фреска «Страшный суд»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464496" cy="4915455"/>
          </a:xfrm>
        </p:spPr>
      </p:pic>
    </p:spTree>
    <p:extLst>
      <p:ext uri="{BB962C8B-B14F-4D97-AF65-F5344CB8AC3E}">
        <p14:creationId xmlns:p14="http://schemas.microsoft.com/office/powerpoint/2010/main" val="28353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uk-UA" dirty="0" err="1" smtClean="0"/>
              <a:t>Донателло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6400800" cy="424758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без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.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-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класика</a:t>
            </a:r>
            <a:r>
              <a:rPr lang="ru-RU" dirty="0"/>
              <a:t>, і вона </a:t>
            </a:r>
            <a:r>
              <a:rPr lang="ru-RU" dirty="0" err="1"/>
              <a:t>завжди</a:t>
            </a:r>
            <a:r>
              <a:rPr lang="ru-RU" dirty="0"/>
              <a:t> буде </a:t>
            </a:r>
            <a:r>
              <a:rPr lang="ru-RU" dirty="0" err="1"/>
              <a:t>існувати</a:t>
            </a:r>
            <a:r>
              <a:rPr lang="ru-RU" dirty="0"/>
              <a:t> в </a:t>
            </a:r>
            <a:r>
              <a:rPr lang="ru-RU" dirty="0" err="1"/>
              <a:t>підсвідомості</a:t>
            </a:r>
            <a:r>
              <a:rPr lang="ru-RU" dirty="0"/>
              <a:t> </a:t>
            </a:r>
            <a:r>
              <a:rPr lang="ru-RU" dirty="0" err="1"/>
              <a:t>живописців</a:t>
            </a:r>
            <a:r>
              <a:rPr lang="ru-RU" dirty="0"/>
              <a:t> наших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живопис</a:t>
            </a:r>
            <a:r>
              <a:rPr lang="ru-RU" dirty="0"/>
              <a:t>, а особливо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20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0"/>
            <a:ext cx="6156176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Донателло (</a:t>
            </a:r>
            <a:r>
              <a:rPr lang="en-US" dirty="0"/>
              <a:t>Donatello,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Донато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Нікколо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Бетто</a:t>
            </a:r>
            <a:r>
              <a:rPr lang="ru-RU" dirty="0"/>
              <a:t> </a:t>
            </a:r>
            <a:r>
              <a:rPr lang="ru-RU" dirty="0" err="1"/>
              <a:t>Барді</a:t>
            </a:r>
            <a:r>
              <a:rPr lang="ru-RU" dirty="0"/>
              <a:t> </a:t>
            </a:r>
            <a:r>
              <a:rPr lang="ru-RU" dirty="0" err="1"/>
              <a:t>італ</a:t>
            </a:r>
            <a:r>
              <a:rPr lang="ru-RU" dirty="0"/>
              <a:t>. </a:t>
            </a:r>
            <a:r>
              <a:rPr lang="en-US" dirty="0" err="1"/>
              <a:t>Donato</a:t>
            </a:r>
            <a:r>
              <a:rPr lang="en-US" dirty="0"/>
              <a:t> di </a:t>
            </a:r>
            <a:r>
              <a:rPr lang="en-US" dirty="0" err="1"/>
              <a:t>Niccolo</a:t>
            </a:r>
            <a:r>
              <a:rPr lang="en-US" dirty="0"/>
              <a:t> di</a:t>
            </a:r>
            <a:br>
              <a:rPr lang="en-US" dirty="0"/>
            </a:br>
            <a:r>
              <a:rPr lang="en-US" dirty="0" err="1"/>
              <a:t>Betto</a:t>
            </a:r>
            <a:r>
              <a:rPr lang="en-US" dirty="0"/>
              <a:t> </a:t>
            </a:r>
            <a:r>
              <a:rPr lang="en-US" dirty="0" err="1"/>
              <a:t>Bardi</a:t>
            </a:r>
            <a:r>
              <a:rPr lang="en-US" dirty="0"/>
              <a:t>; </a:t>
            </a:r>
            <a:r>
              <a:rPr lang="ru-RU" dirty="0" err="1"/>
              <a:t>біля</a:t>
            </a:r>
            <a:r>
              <a:rPr lang="ru-RU" dirty="0"/>
              <a:t> 1386 — 13</a:t>
            </a:r>
            <a:br>
              <a:rPr lang="ru-RU" dirty="0"/>
            </a:br>
            <a:r>
              <a:rPr lang="ru-RU" dirty="0" err="1"/>
              <a:t>грудня</a:t>
            </a:r>
            <a:r>
              <a:rPr lang="ru-RU" dirty="0"/>
              <a:t> 1466, </a:t>
            </a:r>
            <a:r>
              <a:rPr lang="ru-RU" dirty="0" err="1"/>
              <a:t>Флоренція</a:t>
            </a:r>
            <a:r>
              <a:rPr lang="ru-RU" dirty="0"/>
              <a:t>) — один з </a:t>
            </a:r>
            <a:r>
              <a:rPr lang="ru-RU" dirty="0" err="1"/>
              <a:t>найвідоміших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італійських</a:t>
            </a:r>
            <a:r>
              <a:rPr lang="ru-RU" dirty="0"/>
              <a:t> </a:t>
            </a:r>
            <a:r>
              <a:rPr lang="ru-RU" dirty="0" err="1"/>
              <a:t>скульпторів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основоположник </a:t>
            </a:r>
            <a:r>
              <a:rPr lang="ru-RU" dirty="0" err="1"/>
              <a:t>індивідуалізованого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скульптурного портрету. Донателло </a:t>
            </a:r>
            <a:r>
              <a:rPr lang="ru-RU" dirty="0" err="1"/>
              <a:t>народився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Флоренції</a:t>
            </a:r>
            <a:r>
              <a:rPr lang="ru-RU" dirty="0"/>
              <a:t>, у 1382 </a:t>
            </a:r>
            <a:r>
              <a:rPr lang="ru-RU" dirty="0" err="1"/>
              <a:t>році</a:t>
            </a:r>
            <a:r>
              <a:rPr lang="ru-RU" dirty="0"/>
              <a:t>, з 1387 по 1392 </a:t>
            </a:r>
            <a:r>
              <a:rPr lang="ru-RU" dirty="0" err="1"/>
              <a:t>вчився</a:t>
            </a:r>
            <a:r>
              <a:rPr lang="ru-RU" dirty="0"/>
              <a:t> в</a:t>
            </a:r>
            <a:br>
              <a:rPr lang="ru-RU" dirty="0"/>
            </a:b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живописця</a:t>
            </a:r>
            <a:r>
              <a:rPr lang="ru-RU" dirty="0"/>
              <a:t> і скульптора </a:t>
            </a:r>
            <a:r>
              <a:rPr lang="ru-RU" dirty="0" err="1"/>
              <a:t>Біччі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Лоренцо,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заступництвом</a:t>
            </a:r>
            <a:r>
              <a:rPr lang="ru-RU" dirty="0"/>
              <a:t> </a:t>
            </a:r>
            <a:r>
              <a:rPr lang="ru-RU" dirty="0" err="1"/>
              <a:t>багатого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флорентійського</a:t>
            </a:r>
            <a:r>
              <a:rPr lang="ru-RU" dirty="0"/>
              <a:t> </a:t>
            </a:r>
            <a:r>
              <a:rPr lang="ru-RU" dirty="0" err="1"/>
              <a:t>банкіра</a:t>
            </a:r>
            <a:r>
              <a:rPr lang="ru-RU" dirty="0"/>
              <a:t> </a:t>
            </a:r>
            <a:r>
              <a:rPr lang="ru-RU" dirty="0" err="1"/>
              <a:t>Мартеллі</a:t>
            </a:r>
            <a:r>
              <a:rPr lang="ru-RU" dirty="0"/>
              <a:t>. Для</a:t>
            </a:r>
            <a:br>
              <a:rPr lang="ru-RU" dirty="0"/>
            </a:b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на два </a:t>
            </a:r>
            <a:r>
              <a:rPr lang="ru-RU" dirty="0" err="1"/>
              <a:t>або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три роки в Рим, разом з </a:t>
            </a:r>
            <a:r>
              <a:rPr lang="ru-RU" dirty="0" err="1"/>
              <a:t>відомим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Брунеллескі</a:t>
            </a:r>
            <a:r>
              <a:rPr lang="ru-RU" dirty="0"/>
              <a:t>. Одна з </a:t>
            </a:r>
            <a:r>
              <a:rPr lang="ru-RU" dirty="0" err="1"/>
              <a:t>його</a:t>
            </a:r>
            <a:r>
              <a:rPr lang="ru-RU" dirty="0"/>
              <a:t> перших</a:t>
            </a:r>
            <a:br>
              <a:rPr lang="ru-RU" dirty="0"/>
            </a:br>
            <a:r>
              <a:rPr lang="ru-RU" dirty="0" err="1"/>
              <a:t>робіт</a:t>
            </a:r>
            <a:r>
              <a:rPr lang="ru-RU" dirty="0"/>
              <a:t> — </a:t>
            </a:r>
            <a:r>
              <a:rPr lang="ru-RU" dirty="0" err="1"/>
              <a:t>мармуровий</a:t>
            </a:r>
            <a:r>
              <a:rPr lang="ru-RU" dirty="0"/>
              <a:t> Давид (1404 р.) у</a:t>
            </a:r>
            <a:br>
              <a:rPr lang="ru-RU" dirty="0"/>
            </a:br>
            <a:r>
              <a:rPr lang="ru-RU" dirty="0" err="1"/>
              <a:t>соборі</a:t>
            </a:r>
            <a:r>
              <a:rPr lang="ru-RU" dirty="0"/>
              <a:t> Санта-</a:t>
            </a:r>
            <a:r>
              <a:rPr lang="ru-RU" dirty="0" err="1"/>
              <a:t>Марія</a:t>
            </a:r>
            <a:r>
              <a:rPr lang="ru-RU" dirty="0"/>
              <a:t>-</a:t>
            </a:r>
            <a:r>
              <a:rPr lang="ru-RU" dirty="0" err="1"/>
              <a:t>дель-Фйоре</a:t>
            </a:r>
            <a:r>
              <a:rPr lang="ru-RU" dirty="0"/>
              <a:t>, видно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робота </a:t>
            </a:r>
            <a:r>
              <a:rPr lang="ru-RU" dirty="0" err="1"/>
              <a:t>учня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готичних</a:t>
            </a:r>
            <a:r>
              <a:rPr lang="ru-RU" dirty="0"/>
              <a:t> рис. Донателло</a:t>
            </a:r>
            <a:br>
              <a:rPr lang="ru-RU" dirty="0"/>
            </a:br>
            <a:r>
              <a:rPr lang="ru-RU" dirty="0" err="1"/>
              <a:t>дотримувався</a:t>
            </a:r>
            <a:r>
              <a:rPr lang="ru-RU" dirty="0"/>
              <a:t> </a:t>
            </a:r>
            <a:r>
              <a:rPr lang="ru-RU" dirty="0" err="1"/>
              <a:t>реалістичних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відшукує</a:t>
            </a:r>
            <a:r>
              <a:rPr lang="ru-RU" dirty="0"/>
              <a:t> </a:t>
            </a:r>
            <a:r>
              <a:rPr lang="ru-RU" dirty="0" err="1"/>
              <a:t>непривабливі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37320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/>
              <a:t>Св. Марк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2071856" cy="5606961"/>
          </a:xfrm>
        </p:spPr>
      </p:pic>
    </p:spTree>
    <p:extLst>
      <p:ext uri="{BB962C8B-B14F-4D97-AF65-F5344CB8AC3E}">
        <p14:creationId xmlns:p14="http://schemas.microsoft.com/office/powerpoint/2010/main" val="2374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Рельеф Донателло "Вознесение на небо"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77987"/>
            <a:ext cx="6286500" cy="4552950"/>
          </a:xfrm>
        </p:spPr>
      </p:pic>
    </p:spTree>
    <p:extLst>
      <p:ext uri="{BB962C8B-B14F-4D97-AF65-F5344CB8AC3E}">
        <p14:creationId xmlns:p14="http://schemas.microsoft.com/office/powerpoint/2010/main" val="25441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vi-VN" dirty="0"/>
              <a:t>Рафае́ль Са́нті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8840"/>
            <a:ext cx="8229600" cy="47091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Рафае́ль Са́нті (італ. </a:t>
            </a:r>
            <a:r>
              <a:rPr lang="en-US" dirty="0" err="1"/>
              <a:t>Raffaello</a:t>
            </a:r>
            <a:r>
              <a:rPr lang="en-US" dirty="0"/>
              <a:t> </a:t>
            </a:r>
            <a:r>
              <a:rPr lang="en-US" dirty="0" err="1"/>
              <a:t>Santi</a:t>
            </a:r>
            <a:r>
              <a:rPr lang="en-US" dirty="0"/>
              <a:t>, </a:t>
            </a:r>
            <a:r>
              <a:rPr lang="en-US" dirty="0" err="1"/>
              <a:t>Raffaello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Sanzio</a:t>
            </a:r>
            <a:r>
              <a:rPr lang="en-US" dirty="0"/>
              <a:t>; 28 </a:t>
            </a:r>
            <a:r>
              <a:rPr lang="vi-VN" dirty="0"/>
              <a:t>березня чи 6 квітня 1483, Урбіно — 6</a:t>
            </a:r>
            <a:br>
              <a:rPr lang="vi-VN" dirty="0"/>
            </a:br>
            <a:r>
              <a:rPr lang="vi-VN" dirty="0"/>
              <a:t>квітня 1520, Рим) — італійський живописець,</a:t>
            </a:r>
            <a:br>
              <a:rPr lang="vi-VN" dirty="0"/>
            </a:br>
            <a:r>
              <a:rPr lang="vi-VN" dirty="0"/>
              <a:t>графік, скульптор і архітектор епохи Відродження.</a:t>
            </a:r>
            <a:br>
              <a:rPr lang="vi-VN" dirty="0"/>
            </a:br>
            <a:r>
              <a:rPr lang="vi-VN" dirty="0"/>
              <a:t>Втілив у своїх творах гуманістичні ідеали</a:t>
            </a:r>
            <a:br>
              <a:rPr lang="vi-VN" dirty="0"/>
            </a:br>
            <a:r>
              <a:rPr lang="vi-VN" dirty="0"/>
              <a:t>високого Відродження. Рафаель народився у</a:t>
            </a:r>
            <a:br>
              <a:rPr lang="vi-VN" dirty="0"/>
            </a:br>
            <a:r>
              <a:rPr lang="vi-VN" dirty="0"/>
              <a:t>містечку Урбіно в області Марке, що належав</a:t>
            </a:r>
            <a:br>
              <a:rPr lang="vi-VN" dirty="0"/>
            </a:br>
            <a:r>
              <a:rPr lang="vi-VN" dirty="0"/>
              <a:t>тоді герцогам Монтефельтро.</a:t>
            </a:r>
            <a:br>
              <a:rPr lang="vi-VN" dirty="0"/>
            </a:br>
            <a:r>
              <a:rPr lang="vi-VN" dirty="0"/>
              <a:t>Був сином Джованні Санті —</a:t>
            </a:r>
            <a:br>
              <a:rPr lang="vi-VN" dirty="0"/>
            </a:br>
            <a:r>
              <a:rPr lang="vi-VN" dirty="0"/>
              <a:t>придворного художника урбінського герцога. До</a:t>
            </a:r>
            <a:br>
              <a:rPr lang="vi-VN" dirty="0"/>
            </a:br>
            <a:r>
              <a:rPr lang="vi-VN" dirty="0"/>
              <a:t>того ж батько займався поезією. Збережені</a:t>
            </a:r>
            <a:br>
              <a:rPr lang="vi-VN" dirty="0"/>
            </a:br>
            <a:r>
              <a:rPr lang="vi-VN" dirty="0"/>
              <a:t>картини батька мають невелику мистецьку</a:t>
            </a:r>
            <a:br>
              <a:rPr lang="vi-VN" dirty="0"/>
            </a:br>
            <a:r>
              <a:rPr lang="vi-VN" dirty="0"/>
              <a:t>вартість. Але перші навички Рафаель отримав у</a:t>
            </a:r>
            <a:br>
              <a:rPr lang="vi-VN" dirty="0"/>
            </a:br>
            <a:r>
              <a:rPr lang="vi-VN" dirty="0"/>
              <a:t>майстерні батька, що прищепив сину</a:t>
            </a:r>
            <a:br>
              <a:rPr lang="vi-VN" dirty="0"/>
            </a:br>
            <a:r>
              <a:rPr lang="vi-VN" dirty="0"/>
              <a:t>зацікавленість у мистецтві. Коли батько помер,</a:t>
            </a:r>
            <a:br>
              <a:rPr lang="vi-VN" dirty="0"/>
            </a:br>
            <a:r>
              <a:rPr lang="vi-VN" dirty="0"/>
              <a:t>Рафаелю виповнилося одинадцять років. Відтепер</a:t>
            </a:r>
            <a:br>
              <a:rPr lang="vi-VN" dirty="0"/>
            </a:br>
            <a:r>
              <a:rPr lang="vi-VN" dirty="0"/>
              <a:t>на виховання підлітка і зростання його</a:t>
            </a:r>
            <a:br>
              <a:rPr lang="vi-VN" dirty="0"/>
            </a:br>
            <a:r>
              <a:rPr lang="vi-VN" dirty="0"/>
              <a:t>майстерності матимуть вплив сторонні митці.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9000"/>
            <a:ext cx="2339752" cy="29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Сикстинская</a:t>
            </a:r>
            <a:r>
              <a:rPr lang="uk-UA" dirty="0" smtClean="0"/>
              <a:t> мадонна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09" y="2060848"/>
            <a:ext cx="5324547" cy="2981746"/>
          </a:xfrm>
        </p:spPr>
      </p:pic>
    </p:spTree>
    <p:extLst>
      <p:ext uri="{BB962C8B-B14F-4D97-AF65-F5344CB8AC3E}">
        <p14:creationId xmlns:p14="http://schemas.microsoft.com/office/powerpoint/2010/main" val="777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Обручение Девы Марии,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89" y="1600200"/>
            <a:ext cx="6588421" cy="4708525"/>
          </a:xfrm>
        </p:spPr>
      </p:pic>
    </p:spTree>
    <p:extLst>
      <p:ext uri="{BB962C8B-B14F-4D97-AF65-F5344CB8AC3E}">
        <p14:creationId xmlns:p14="http://schemas.microsoft.com/office/powerpoint/2010/main" val="4101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Немая (</a:t>
            </a:r>
            <a:r>
              <a:rPr lang="en-US" dirty="0"/>
              <a:t>La </a:t>
            </a:r>
            <a:r>
              <a:rPr lang="en-US" dirty="0" err="1"/>
              <a:t>Muta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2808312" cy="3740672"/>
          </a:xfrm>
        </p:spPr>
      </p:pic>
    </p:spTree>
    <p:extLst>
      <p:ext uri="{BB962C8B-B14F-4D97-AF65-F5344CB8AC3E}">
        <p14:creationId xmlns:p14="http://schemas.microsoft.com/office/powerpoint/2010/main" val="7033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88640"/>
            <a:ext cx="6400800" cy="417646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Ренесансом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тринадцятого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шістнадцятого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, а головною </a:t>
            </a:r>
            <a:r>
              <a:rPr lang="ru-RU" dirty="0" err="1"/>
              <a:t>фігурою</a:t>
            </a:r>
            <a:r>
              <a:rPr lang="ru-RU" dirty="0"/>
              <a:t>, центром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повітряної</a:t>
            </a:r>
            <a:r>
              <a:rPr lang="ru-RU" dirty="0"/>
              <a:t> і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, </a:t>
            </a:r>
            <a:r>
              <a:rPr lang="ru-RU" dirty="0" err="1"/>
              <a:t>композиції</a:t>
            </a:r>
            <a:r>
              <a:rPr lang="ru-RU" dirty="0"/>
              <a:t>, детально </a:t>
            </a:r>
            <a:r>
              <a:rPr lang="ru-RU" dirty="0" err="1"/>
              <a:t>вивчається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з'являється</a:t>
            </a:r>
            <a:r>
              <a:rPr lang="ru-RU" dirty="0"/>
              <a:t> портрет. Художники </a:t>
            </a:r>
            <a:r>
              <a:rPr lang="ru-RU" dirty="0" err="1"/>
              <a:t>вдосконалюють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реалістичності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, яка детально </a:t>
            </a:r>
            <a:r>
              <a:rPr lang="ru-RU" dirty="0" err="1"/>
              <a:t>описує</a:t>
            </a:r>
            <a:r>
              <a:rPr lang="ru-RU" dirty="0"/>
              <a:t> сюжет </a:t>
            </a:r>
            <a:r>
              <a:rPr lang="ru-RU" dirty="0" err="1"/>
              <a:t>Ісав</a:t>
            </a:r>
            <a:r>
              <a:rPr lang="ru-RU" dirty="0"/>
              <a:t> перед </a:t>
            </a:r>
            <a:r>
              <a:rPr lang="ru-RU" dirty="0" err="1"/>
              <a:t>Ісааком</a:t>
            </a:r>
            <a:r>
              <a:rPr lang="ru-RU" dirty="0"/>
              <a:t>. Фреска. </a:t>
            </a:r>
            <a:r>
              <a:rPr lang="ru-RU" dirty="0" err="1"/>
              <a:t>Близько</a:t>
            </a:r>
            <a:r>
              <a:rPr lang="ru-RU" dirty="0"/>
              <a:t> 1295.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757"/>
            <a:ext cx="2771800" cy="32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6228184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такими </a:t>
            </a:r>
            <a:r>
              <a:rPr lang="ru-RU" dirty="0" err="1"/>
              <a:t>іменами</a:t>
            </a:r>
            <a:r>
              <a:rPr lang="ru-RU" dirty="0"/>
              <a:t> як </a:t>
            </a:r>
            <a:r>
              <a:rPr lang="ru-RU" dirty="0" err="1"/>
              <a:t>Мартіні</a:t>
            </a:r>
            <a:r>
              <a:rPr lang="ru-RU" dirty="0"/>
              <a:t>, </a:t>
            </a:r>
            <a:r>
              <a:rPr lang="ru-RU" dirty="0" err="1"/>
              <a:t>Джотто</a:t>
            </a:r>
            <a:r>
              <a:rPr lang="ru-RU" dirty="0"/>
              <a:t>, </a:t>
            </a:r>
            <a:r>
              <a:rPr lang="ru-RU" dirty="0" err="1"/>
              <a:t>Боттічеллі</a:t>
            </a:r>
            <a:r>
              <a:rPr lang="ru-RU" dirty="0"/>
              <a:t>. </a:t>
            </a:r>
            <a:r>
              <a:rPr lang="ru-RU" dirty="0" err="1"/>
              <a:t>Розвивалося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справжніми</a:t>
            </a:r>
            <a:r>
              <a:rPr lang="ru-RU" dirty="0"/>
              <a:t> титанами, великими і </a:t>
            </a:r>
            <a:r>
              <a:rPr lang="ru-RU" dirty="0" err="1"/>
              <a:t>неперевершеними</a:t>
            </a:r>
            <a:r>
              <a:rPr lang="ru-RU" dirty="0"/>
              <a:t> </a:t>
            </a:r>
            <a:r>
              <a:rPr lang="ru-RU" dirty="0" err="1"/>
              <a:t>майстрами</a:t>
            </a:r>
            <a:r>
              <a:rPr lang="ru-RU" dirty="0"/>
              <a:t>: Леонардо да </a:t>
            </a:r>
            <a:r>
              <a:rPr lang="ru-RU" dirty="0" err="1"/>
              <a:t>Вінчі</a:t>
            </a:r>
            <a:r>
              <a:rPr lang="ru-RU" dirty="0"/>
              <a:t>,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Буонаротті</a:t>
            </a:r>
            <a:r>
              <a:rPr lang="ru-RU" dirty="0"/>
              <a:t>, </a:t>
            </a:r>
            <a:r>
              <a:rPr lang="ru-RU" dirty="0" err="1"/>
              <a:t>Рафаелем</a:t>
            </a:r>
            <a:r>
              <a:rPr lang="ru-RU" dirty="0"/>
              <a:t>,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Мерізі</a:t>
            </a:r>
            <a:r>
              <a:rPr lang="ru-RU" dirty="0"/>
              <a:t> де Караваджо.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художникам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стиль, </a:t>
            </a:r>
            <a:r>
              <a:rPr lang="ru-RU" dirty="0" err="1"/>
              <a:t>сповнений</a:t>
            </a:r>
            <a:r>
              <a:rPr lang="ru-RU" dirty="0"/>
              <a:t> </a:t>
            </a:r>
            <a:r>
              <a:rPr lang="ru-RU" dirty="0" err="1"/>
              <a:t>піднесеної</a:t>
            </a:r>
            <a:r>
              <a:rPr lang="ru-RU" dirty="0"/>
              <a:t> </a:t>
            </a:r>
            <a:r>
              <a:rPr lang="ru-RU" dirty="0" err="1"/>
              <a:t>величності</a:t>
            </a:r>
            <a:r>
              <a:rPr lang="ru-RU" dirty="0"/>
              <a:t> і </a:t>
            </a:r>
            <a:r>
              <a:rPr lang="ru-RU" dirty="0" err="1"/>
              <a:t>граничної</a:t>
            </a:r>
            <a:r>
              <a:rPr lang="ru-RU" dirty="0"/>
              <a:t> </a:t>
            </a:r>
            <a:r>
              <a:rPr lang="ru-RU" dirty="0" err="1"/>
              <a:t>ясності</a:t>
            </a:r>
            <a:r>
              <a:rPr lang="ru-RU" dirty="0"/>
              <a:t>. </a:t>
            </a:r>
            <a:r>
              <a:rPr lang="ru-RU" dirty="0" err="1"/>
              <a:t>Антична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релігійна</a:t>
            </a:r>
            <a:r>
              <a:rPr lang="ru-RU" dirty="0"/>
              <a:t> тематика картин </a:t>
            </a:r>
            <a:r>
              <a:rPr lang="ru-RU" dirty="0" err="1"/>
              <a:t>трактується</a:t>
            </a:r>
            <a:r>
              <a:rPr lang="ru-RU" dirty="0"/>
              <a:t> як </a:t>
            </a:r>
            <a:r>
              <a:rPr lang="ru-RU" dirty="0" err="1"/>
              <a:t>сучасний</a:t>
            </a:r>
            <a:r>
              <a:rPr lang="ru-RU" dirty="0"/>
              <a:t>, </a:t>
            </a:r>
            <a:r>
              <a:rPr lang="ru-RU" dirty="0" err="1"/>
              <a:t>світський</a:t>
            </a:r>
            <a:r>
              <a:rPr lang="ru-RU" dirty="0"/>
              <a:t> сюжет,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 </a:t>
            </a:r>
            <a:r>
              <a:rPr lang="ru-RU" dirty="0" err="1"/>
              <a:t>поетичні</a:t>
            </a:r>
            <a:r>
              <a:rPr lang="ru-RU" dirty="0"/>
              <a:t> та </a:t>
            </a:r>
            <a:r>
              <a:rPr lang="ru-RU" dirty="0" err="1"/>
              <a:t>витончені</a:t>
            </a:r>
            <a:r>
              <a:rPr lang="ru-RU" dirty="0"/>
              <a:t>. Караваджо. Свята Катерина </a:t>
            </a:r>
            <a:r>
              <a:rPr lang="ru-RU" dirty="0" err="1"/>
              <a:t>Олександрійська</a:t>
            </a:r>
            <a:r>
              <a:rPr lang="ru-RU" dirty="0"/>
              <a:t>. 1 598.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880320" cy="32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704856" cy="489654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Віддаючи</a:t>
            </a:r>
            <a:r>
              <a:rPr lang="ru-RU" dirty="0"/>
              <a:t> </a:t>
            </a:r>
            <a:r>
              <a:rPr lang="ru-RU" dirty="0" err="1"/>
              <a:t>данину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живописців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 великого Леонардо. </a:t>
            </a:r>
            <a:r>
              <a:rPr lang="ru-RU" dirty="0" err="1"/>
              <a:t>Внесок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і почав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полотен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«сфумато»,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картина </a:t>
            </a:r>
            <a:r>
              <a:rPr lang="ru-RU" dirty="0" err="1"/>
              <a:t>виглядала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легкий </a:t>
            </a:r>
            <a:r>
              <a:rPr lang="ru-RU" dirty="0" err="1"/>
              <a:t>серпанок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надавало </a:t>
            </a:r>
            <a:r>
              <a:rPr lang="ru-RU" dirty="0" err="1"/>
              <a:t>творам</a:t>
            </a:r>
            <a:r>
              <a:rPr lang="ru-RU" dirty="0"/>
              <a:t> Да </a:t>
            </a:r>
            <a:r>
              <a:rPr lang="ru-RU" dirty="0" err="1"/>
              <a:t>Вінчі</a:t>
            </a:r>
            <a:r>
              <a:rPr lang="ru-RU" dirty="0"/>
              <a:t> ту саму </a:t>
            </a:r>
            <a:r>
              <a:rPr lang="ru-RU" dirty="0" err="1"/>
              <a:t>знамениту</a:t>
            </a:r>
            <a:r>
              <a:rPr lang="ru-RU" dirty="0"/>
              <a:t> </a:t>
            </a:r>
            <a:r>
              <a:rPr lang="ru-RU" dirty="0" err="1"/>
              <a:t>таємничість</a:t>
            </a:r>
            <a:r>
              <a:rPr lang="ru-RU" dirty="0"/>
              <a:t>, </a:t>
            </a:r>
            <a:r>
              <a:rPr lang="ru-RU" dirty="0" err="1"/>
              <a:t>загадковість</a:t>
            </a:r>
            <a:r>
              <a:rPr lang="ru-RU" dirty="0"/>
              <a:t>, а </a:t>
            </a:r>
            <a:r>
              <a:rPr lang="ru-RU" dirty="0" err="1"/>
              <a:t>найвідоміша</a:t>
            </a:r>
            <a:r>
              <a:rPr lang="ru-RU" dirty="0"/>
              <a:t> картина </a:t>
            </a:r>
            <a:r>
              <a:rPr lang="ru-RU" dirty="0" err="1"/>
              <a:t>майстра</a:t>
            </a:r>
            <a:r>
              <a:rPr lang="ru-RU" dirty="0"/>
              <a:t> - «Джоконда» - </a:t>
            </a:r>
            <a:r>
              <a:rPr lang="ru-RU" dirty="0" err="1"/>
              <a:t>досі</a:t>
            </a:r>
            <a:r>
              <a:rPr lang="ru-RU" dirty="0"/>
              <a:t> є предметом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суперечок</a:t>
            </a:r>
            <a:r>
              <a:rPr lang="ru-RU" dirty="0"/>
              <a:t>, </a:t>
            </a:r>
            <a:r>
              <a:rPr lang="ru-RU" dirty="0" err="1"/>
              <a:t>дисертацій</a:t>
            </a:r>
            <a:r>
              <a:rPr lang="ru-RU" dirty="0"/>
              <a:t> та </a:t>
            </a:r>
            <a:r>
              <a:rPr lang="ru-RU" dirty="0" err="1"/>
              <a:t>неймовірної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книг. </a:t>
            </a:r>
          </a:p>
        </p:txBody>
      </p:sp>
    </p:spTree>
    <p:extLst>
      <p:ext uri="{BB962C8B-B14F-4D97-AF65-F5344CB8AC3E}">
        <p14:creationId xmlns:p14="http://schemas.microsoft.com/office/powerpoint/2010/main" val="8432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085584" cy="2520280"/>
          </a:xfrm>
        </p:spPr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 </a:t>
            </a:r>
            <a:r>
              <a:rPr lang="ru-RU" dirty="0"/>
              <a:t>1452 - 1519</a:t>
            </a:r>
          </a:p>
        </p:txBody>
      </p:sp>
    </p:spTree>
    <p:extLst>
      <p:ext uri="{BB962C8B-B14F-4D97-AF65-F5344CB8AC3E}">
        <p14:creationId xmlns:p14="http://schemas.microsoft.com/office/powerpoint/2010/main" val="2894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516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Леонардо у 1452 </a:t>
            </a:r>
            <a:r>
              <a:rPr lang="ru-RU" dirty="0" err="1"/>
              <a:t>році</a:t>
            </a:r>
            <a:r>
              <a:rPr lang="ru-RU" dirty="0"/>
              <a:t> в маленькому </a:t>
            </a:r>
            <a:r>
              <a:rPr lang="ru-RU" dirty="0" err="1"/>
              <a:t>італійському</a:t>
            </a:r>
            <a:r>
              <a:rPr lang="ru-RU" dirty="0"/>
              <a:t> </a:t>
            </a:r>
            <a:r>
              <a:rPr lang="ru-RU" dirty="0" err="1"/>
              <a:t>поселені</a:t>
            </a:r>
            <a:r>
              <a:rPr lang="ru-RU" dirty="0"/>
              <a:t> </a:t>
            </a:r>
            <a:r>
              <a:rPr lang="ru-RU" dirty="0" err="1"/>
              <a:t>Анкіано</a:t>
            </a:r>
            <a:r>
              <a:rPr lang="ru-RU" dirty="0"/>
              <a:t>,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Флоренція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заможнім</a:t>
            </a:r>
            <a:r>
              <a:rPr lang="ru-RU" dirty="0"/>
              <a:t> </a:t>
            </a:r>
            <a:r>
              <a:rPr lang="ru-RU" dirty="0" err="1"/>
              <a:t>нотаріусом</a:t>
            </a:r>
            <a:r>
              <a:rPr lang="ru-RU" dirty="0"/>
              <a:t>, а </a:t>
            </a:r>
            <a:r>
              <a:rPr lang="ru-RU" dirty="0" err="1"/>
              <a:t>мати</a:t>
            </a:r>
            <a:r>
              <a:rPr lang="ru-RU" dirty="0"/>
              <a:t> простою </a:t>
            </a:r>
            <a:r>
              <a:rPr lang="ru-RU" dirty="0" err="1"/>
              <a:t>сільською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. Батьки Леонардо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одруженими</a:t>
            </a:r>
            <a:r>
              <a:rPr lang="ru-RU" dirty="0"/>
              <a:t>, </a:t>
            </a:r>
            <a:r>
              <a:rPr lang="ru-RU" dirty="0" err="1"/>
              <a:t>відтак</a:t>
            </a:r>
            <a:r>
              <a:rPr lang="ru-RU" dirty="0"/>
              <a:t>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позашлюбним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роки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з </a:t>
            </a:r>
            <a:r>
              <a:rPr lang="ru-RU" dirty="0" err="1"/>
              <a:t>матір’ю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забрав </a:t>
            </a:r>
            <a:r>
              <a:rPr lang="ru-RU" dirty="0" err="1"/>
              <a:t>його</a:t>
            </a:r>
            <a:r>
              <a:rPr lang="ru-RU" dirty="0"/>
              <a:t> з собою до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Флоренція</a:t>
            </a:r>
            <a:r>
              <a:rPr lang="ru-RU" dirty="0"/>
              <a:t>. </a:t>
            </a:r>
            <a:r>
              <a:rPr lang="ru-RU" dirty="0" err="1"/>
              <a:t>Розлучений</a:t>
            </a:r>
            <a:r>
              <a:rPr lang="ru-RU" dirty="0"/>
              <a:t> з </a:t>
            </a:r>
            <a:r>
              <a:rPr lang="ru-RU" dirty="0" err="1"/>
              <a:t>матір’ю</a:t>
            </a:r>
            <a:r>
              <a:rPr lang="ru-RU" dirty="0"/>
              <a:t> Леонардо </a:t>
            </a:r>
            <a:r>
              <a:rPr lang="ru-RU" dirty="0" err="1"/>
              <a:t>сумував</a:t>
            </a:r>
            <a:r>
              <a:rPr lang="ru-RU" dirty="0"/>
              <a:t> за нею і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образ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геніальних</a:t>
            </a:r>
            <a:r>
              <a:rPr lang="ru-RU" dirty="0"/>
              <a:t> картинах.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0"/>
            <a:ext cx="394255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5292080" cy="65973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“Джоконда” – </a:t>
            </a:r>
            <a:r>
              <a:rPr lang="ru-RU" dirty="0" err="1"/>
              <a:t>найвідоміша</a:t>
            </a:r>
            <a:r>
              <a:rPr lang="ru-RU" dirty="0"/>
              <a:t> і </a:t>
            </a:r>
            <a:r>
              <a:rPr lang="ru-RU" dirty="0" err="1"/>
              <a:t>найзагадковіша</a:t>
            </a:r>
            <a:r>
              <a:rPr lang="ru-RU" dirty="0"/>
              <a:t> картина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народжена</a:t>
            </a:r>
            <a:r>
              <a:rPr lang="ru-RU" dirty="0"/>
              <a:t> з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пензля</a:t>
            </a:r>
            <a:r>
              <a:rPr lang="ru-RU" dirty="0"/>
              <a:t> </a:t>
            </a:r>
            <a:r>
              <a:rPr lang="ru-RU" dirty="0" err="1"/>
              <a:t>геніального</a:t>
            </a:r>
            <a:r>
              <a:rPr lang="ru-RU" dirty="0"/>
              <a:t> Леонардо да </a:t>
            </a:r>
            <a:r>
              <a:rPr lang="ru-RU" dirty="0" err="1"/>
              <a:t>Вінчі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– “</a:t>
            </a:r>
            <a:r>
              <a:rPr lang="ru-RU" dirty="0" err="1"/>
              <a:t>Мона</a:t>
            </a:r>
            <a:r>
              <a:rPr lang="ru-RU" dirty="0"/>
              <a:t> </a:t>
            </a:r>
            <a:r>
              <a:rPr lang="ru-RU" dirty="0" err="1"/>
              <a:t>Ліза</a:t>
            </a:r>
            <a:r>
              <a:rPr lang="ru-RU" dirty="0"/>
              <a:t>”, а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так “Портрет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Лізи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Джокондо</a:t>
            </a:r>
            <a:r>
              <a:rPr lang="ru-RU" dirty="0"/>
              <a:t>”. На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портрет </a:t>
            </a:r>
            <a:r>
              <a:rPr lang="ru-RU" dirty="0" err="1"/>
              <a:t>дружини</a:t>
            </a:r>
            <a:r>
              <a:rPr lang="ru-RU" dirty="0"/>
              <a:t> шляхетного </a:t>
            </a:r>
            <a:r>
              <a:rPr lang="ru-RU" dirty="0" err="1"/>
              <a:t>флорентійця</a:t>
            </a:r>
            <a:r>
              <a:rPr lang="ru-RU" dirty="0"/>
              <a:t> </a:t>
            </a:r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Джокондо</a:t>
            </a:r>
            <a:r>
              <a:rPr lang="ru-RU" dirty="0"/>
              <a:t>. Не </a:t>
            </a:r>
            <a:r>
              <a:rPr lang="ru-RU" dirty="0" err="1"/>
              <a:t>має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, яка б </a:t>
            </a:r>
            <a:r>
              <a:rPr lang="ru-RU" dirty="0" err="1"/>
              <a:t>користувалась</a:t>
            </a:r>
            <a:r>
              <a:rPr lang="ru-RU" dirty="0"/>
              <a:t> такою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пошаною</a:t>
            </a:r>
            <a:r>
              <a:rPr lang="ru-RU" dirty="0"/>
              <a:t> та </a:t>
            </a:r>
            <a:r>
              <a:rPr lang="ru-RU" dirty="0" err="1"/>
              <a:t>популярністю</a:t>
            </a:r>
            <a:r>
              <a:rPr lang="ru-RU" dirty="0"/>
              <a:t> як “Джоконда”, не дивно,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зроблена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копій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розійшлись</a:t>
            </a:r>
            <a:r>
              <a:rPr lang="ru-RU" dirty="0"/>
              <a:t> по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8854"/>
            <a:ext cx="3600400" cy="44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6984776"/>
          </a:xfrm>
        </p:spPr>
        <p:txBody>
          <a:bodyPr/>
          <a:lstStyle/>
          <a:p>
            <a:r>
              <a:rPr lang="ru-RU" dirty="0"/>
              <a:t>Сам Леонардо да </a:t>
            </a:r>
            <a:r>
              <a:rPr lang="ru-RU" dirty="0" err="1"/>
              <a:t>Вінчі</a:t>
            </a:r>
            <a:r>
              <a:rPr lang="ru-RU" dirty="0"/>
              <a:t> </a:t>
            </a:r>
            <a:r>
              <a:rPr lang="ru-RU" dirty="0" err="1"/>
              <a:t>цінував</a:t>
            </a:r>
            <a:r>
              <a:rPr lang="ru-RU" dirty="0"/>
              <a:t> “Джоконду” </a:t>
            </a:r>
            <a:r>
              <a:rPr lang="ru-RU" dirty="0" err="1"/>
              <a:t>найбільше</a:t>
            </a:r>
            <a:r>
              <a:rPr lang="ru-RU" dirty="0"/>
              <a:t> з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творінь</a:t>
            </a:r>
            <a:r>
              <a:rPr lang="ru-RU" dirty="0"/>
              <a:t>. Коли на </a:t>
            </a:r>
            <a:r>
              <a:rPr lang="ru-RU" dirty="0" err="1"/>
              <a:t>запрошення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короля </a:t>
            </a:r>
            <a:r>
              <a:rPr lang="ru-RU" dirty="0" err="1"/>
              <a:t>він</a:t>
            </a:r>
            <a:r>
              <a:rPr lang="ru-RU" dirty="0"/>
              <a:t> покинув </a:t>
            </a:r>
            <a:r>
              <a:rPr lang="ru-RU" dirty="0" err="1"/>
              <a:t>Італію</a:t>
            </a:r>
            <a:r>
              <a:rPr lang="ru-RU" dirty="0"/>
              <a:t>, та </a:t>
            </a:r>
            <a:r>
              <a:rPr lang="ru-RU" dirty="0" err="1"/>
              <a:t>переїхав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до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взяв </a:t>
            </a:r>
            <a:r>
              <a:rPr lang="ru-RU" dirty="0" err="1"/>
              <a:t>її</a:t>
            </a:r>
            <a:r>
              <a:rPr lang="ru-RU" dirty="0"/>
              <a:t> з собою. Картина </a:t>
            </a:r>
            <a:r>
              <a:rPr lang="ru-RU" dirty="0" err="1"/>
              <a:t>малювалась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 1503 по 1505 роки.</a:t>
            </a:r>
          </a:p>
        </p:txBody>
      </p:sp>
    </p:spTree>
    <p:extLst>
      <p:ext uri="{BB962C8B-B14F-4D97-AF65-F5344CB8AC3E}">
        <p14:creationId xmlns:p14="http://schemas.microsoft.com/office/powerpoint/2010/main" val="39531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772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Титани відродження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Леонардо да  1452 - 1519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Тайная вечеря </vt:lpstr>
      <vt:lpstr>Презентация PowerPoint</vt:lpstr>
      <vt:lpstr>Мікеланджело </vt:lpstr>
      <vt:lpstr>Презентация PowerPoint</vt:lpstr>
      <vt:lpstr>Створення Адама </vt:lpstr>
      <vt:lpstr>Скульптура «Давид» </vt:lpstr>
      <vt:lpstr>Фреска «Страшный суд»</vt:lpstr>
      <vt:lpstr>Донателло </vt:lpstr>
      <vt:lpstr>Презентация PowerPoint</vt:lpstr>
      <vt:lpstr>Св. Марк</vt:lpstr>
      <vt:lpstr>Рельеф Донателло "Вознесение на небо"</vt:lpstr>
      <vt:lpstr>Рафае́ль Са́нті</vt:lpstr>
      <vt:lpstr>Презентация PowerPoint</vt:lpstr>
      <vt:lpstr>Сикстинская мадонна </vt:lpstr>
      <vt:lpstr>Обручение Девы Марии,</vt:lpstr>
      <vt:lpstr>Немая (La Muta)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Титани відродження</dc:title>
  <dc:creator>DeadSpace</dc:creator>
  <cp:lastModifiedBy>DeadSpace</cp:lastModifiedBy>
  <cp:revision>20</cp:revision>
  <dcterms:created xsi:type="dcterms:W3CDTF">2020-04-14T11:41:41Z</dcterms:created>
  <dcterms:modified xsi:type="dcterms:W3CDTF">2020-04-14T12:15:41Z</dcterms:modified>
</cp:coreProperties>
</file>