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www.wikiart.org/uk/zhorzh-brak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www.wikiart.org/uk/pol-sezann" TargetMode="External"/><Relationship Id="rId4" Type="http://schemas.openxmlformats.org/officeDocument/2006/relationships/hyperlink" Target="https://www.wikiart.org/uk/pablo-pikasso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uk.wikipedia.org/wiki/%D0%A3%D0%BA%D1%80%D0%B0%D1%97%D0%BD%D0%B0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uk.wikipedia.org/wiki/%D0%A5%D0%B0%D1%80%D0%BA%D1%96%D0%B2" TargetMode="External"/><Relationship Id="rId4" Type="http://schemas.openxmlformats.org/officeDocument/2006/relationships/hyperlink" Target="https://uk.wikipedia.org/wiki/%D0%9A%D0%B8%D1%97%D0%B2" TargetMode="Externa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1%D1%83%D1%80%D0%BB%D1%8E%D0%BA_%D0%94%D0%B0%D0%B2%D0%B8%D0%B4_%D0%94%D0%B0%D0%B2%D0%B8%D0%B4%D0%BE%D0%B2%D0%B8%D1%87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q=%D0%A1%D0%BE%D0%BD+(%D0%BA%D0%B0%D1%80%D1%82%D0%B8%D0%BD%D0%B0+%D0%9F%D0%B8%D0%BA%D0%B0%D1%81%D1%81%D0%BE)&amp;sa=X&amp;rlz=1C1SKPL_ruUA722UA722&amp;stick=H4sIAAAAAAAAAONgFuLQz9U3sExLM1biArGMzEzNTMy1NLKTrfTLMotLE3PiE4tK9IE4viC1KDM_JT43vyw1NzWvxKo8vyi7-BFjMrfAyx_3hKWiJq05eY0xhItorUIqXGyueSWZJZVCUlw8UnCHaDBIcXHBeVZMGkw8i1jVLiy8sO_CXgWNC7subLjYcLHpwo4Ley9sULgwH8gACTVebLywTxMAQWO839EAAAA&amp;sxsrf=ALeKk03H09zh9RXZ-zFUpo5t2xc-8GcPhg:1588521861620&amp;tbm=isch&amp;source=iu&amp;ictx=1&amp;fir=QORl0IVaQnXjGM:,B15ILq37nTp-sM,/m/0265647&amp;vet=1&amp;usg=AI4_-kSJ9ZtTasY-EzV7tVcnvAysIK1SiA&amp;ved=2ahUKEwiXmp6KiZjpAhUNExQKHdPfCx0Q_B0wCnoECAsQAw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q=%D0%9F%D0%BE%D1%80%D1%82%D1%80%D0%B5%D1%82+%D0%9F%D0%B0%D0%B1%D0%BB%D0%BE+%D0%9F%D0%B8%D0%BA%D0%B0%D1%81%D1%81%D0%BE&amp;sa=X&amp;rlz=1C1SKPL_ruUA722UA722&amp;stick=H4sIAAAAAAAAAONgFuLQz9U3sExLM1biArGMTFPKUsy1NLKTrfTLMotLE3PiE4tK9IE4viC1KDM_JT43vyw1NzWvxKo8vyi7-BFjMrfAyx_3hKWiJq05eY0xhItorUIqXGyueSWZJZVCUlw8UnCHaDBIcXHBeVZMGkw8i1g1Lsy_sO9iw8Wmiw0Xtl5sUgByN1zYeGH3hX0g5o4Luy5suNh4sfHCPgD2kb8J0wAAAA&amp;sxsrf=ALeKk03SduXgHzlJF4IkF4XhdMaqg2z_Dw:1588521863160&amp;tbm=isch&amp;source=iu&amp;ictx=1&amp;fir=CsFlVMe8-sJT6M:,sB-WHqoOE9-e0M,/m/025dvd7&amp;vet=1&amp;usg=AI4_-kRBg3AeZWpVLqffa4VO7EpiUDkhew&amp;ved=2ahUKEwj6j_yKiZjpAhUqA2MBHSjIC38Q_B0wJnoECAQQAw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hyperlink" Target="https://www.google.com/search?q=%D0%9F%D0%BE%D1%80%D1%82%D1%80%D0%B5%D1%82+%D0%90%D0%BC%D0%B1%D1%80%D1%83%D0%B0%D0%B7%D0%B0+%D0%92%D0%BE%D0%BB%D0%BB%D0%B0%D1%80%D0%B0&amp;sa=X&amp;rlz=1C1SKPL_ruUA722UA722&amp;stick=H4sIAAAAAAAAAONgFuLQz9U3sExLM1bi1k_XNzQyqoovqIzX0shOttIvyywuTcyJTywq0Qfi-ILUosz8lPjc_LLU3NS8Eqvy_KLs4keMydwCL3_cE5aKmrTm5DXGEC6itQqpcLG55pVkllQKSXHxSMFdosEgxcUF51kxaTDxLGLVuzD_wr6LDRebLjZc2HqxSeHChAt7LmwECjRf2HBh-4UNChcmXdh3YTcQbgCq2AAAgCZsp9oAAAA&amp;sxsrf=ALeKk031pq6oPuYIZB7UYif7EuSa_-gD-w:1588521867006&amp;tbm=isch&amp;source=iu&amp;ictx=1&amp;fir=T6Veno1FSAvVdM:,YI8XTmaev0KvHM,/g/122z_py_&amp;vet=1&amp;usg=AI4_-kT64Gm8cDEPSsc1OZF-iPoK5GlIYg&amp;ved=2ahUKEwiH9-aMiZjpAhWV8uAKHZiVB7sQ_B0wE3oECAsQA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714356"/>
            <a:ext cx="5214974" cy="1571636"/>
          </a:xfrm>
        </p:spPr>
        <p:txBody>
          <a:bodyPr>
            <a:noAutofit/>
          </a:bodyPr>
          <a:lstStyle/>
          <a:p>
            <a:r>
              <a:rPr lang="uk-UA" sz="2800" dirty="0" smtClean="0">
                <a:latin typeface="Courier New" pitchFamily="49" charset="0"/>
                <a:cs typeface="Courier New" pitchFamily="49" charset="0"/>
              </a:rPr>
              <a:t>Студент групи 16-121</a:t>
            </a:r>
            <a:br>
              <a:rPr lang="uk-UA" sz="2800" dirty="0" smtClean="0">
                <a:latin typeface="Courier New" pitchFamily="49" charset="0"/>
                <a:cs typeface="Courier New" pitchFamily="49" charset="0"/>
              </a:rPr>
            </a:br>
            <a:r>
              <a:rPr lang="uk-UA" sz="2800" dirty="0" smtClean="0">
                <a:latin typeface="Courier New" pitchFamily="49" charset="0"/>
                <a:cs typeface="Courier New" pitchFamily="49" charset="0"/>
              </a:rPr>
              <a:t>Факультету культури і мистецтва</a:t>
            </a:r>
            <a:br>
              <a:rPr lang="uk-UA" sz="2800" dirty="0" smtClean="0">
                <a:latin typeface="Courier New" pitchFamily="49" charset="0"/>
                <a:cs typeface="Courier New" pitchFamily="49" charset="0"/>
              </a:rPr>
            </a:br>
            <a:r>
              <a:rPr lang="uk-UA" sz="2800" dirty="0" smtClean="0">
                <a:latin typeface="Courier New" pitchFamily="49" charset="0"/>
                <a:cs typeface="Courier New" pitchFamily="49" charset="0"/>
              </a:rPr>
              <a:t>Спеціальність 023</a:t>
            </a:r>
            <a:br>
              <a:rPr lang="uk-UA" sz="2800" dirty="0" smtClean="0">
                <a:latin typeface="Courier New" pitchFamily="49" charset="0"/>
                <a:cs typeface="Courier New" pitchFamily="49" charset="0"/>
              </a:rPr>
            </a:br>
            <a:r>
              <a:rPr lang="uk-UA" sz="2800" dirty="0" smtClean="0">
                <a:latin typeface="Courier New" pitchFamily="49" charset="0"/>
                <a:cs typeface="Courier New" pitchFamily="49" charset="0"/>
              </a:rPr>
              <a:t>Чубар О. П.</a:t>
            </a:r>
            <a:endParaRPr lang="ru-RU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latin typeface="Courier New" pitchFamily="49" charset="0"/>
                <a:cs typeface="Courier New" pitchFamily="49" charset="0"/>
              </a:rPr>
              <a:t>Основи мистецтвознавства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BordoPrintMi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153400" cy="9906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Видатні картини </a:t>
            </a:r>
            <a:endParaRPr lang="ru-RU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Рисунок 5" descr="Без названия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285860"/>
            <a:ext cx="1738317" cy="2418528"/>
          </a:xfrm>
          <a:prstGeom prst="rect">
            <a:avLst/>
          </a:prstGeom>
        </p:spPr>
      </p:pic>
      <p:pic>
        <p:nvPicPr>
          <p:cNvPr id="7" name="Рисунок 6" descr="Без назван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2143116"/>
            <a:ext cx="1714512" cy="1531818"/>
          </a:xfrm>
          <a:prstGeom prst="rect">
            <a:avLst/>
          </a:prstGeom>
        </p:spPr>
      </p:pic>
      <p:pic>
        <p:nvPicPr>
          <p:cNvPr id="8" name="Рисунок 7" descr="Без названия (1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1587422"/>
            <a:ext cx="1662116" cy="2084457"/>
          </a:xfrm>
          <a:prstGeom prst="rect">
            <a:avLst/>
          </a:prstGeom>
        </p:spPr>
      </p:pic>
      <p:pic>
        <p:nvPicPr>
          <p:cNvPr id="9" name="Рисунок 8" descr="Без названия (1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794" y="4357694"/>
            <a:ext cx="1785950" cy="2372281"/>
          </a:xfrm>
          <a:prstGeom prst="rect">
            <a:avLst/>
          </a:prstGeom>
        </p:spPr>
      </p:pic>
      <p:pic>
        <p:nvPicPr>
          <p:cNvPr id="10" name="Рисунок 9" descr="Без названия (14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694" y="4643446"/>
            <a:ext cx="2611640" cy="19526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43702" y="1643050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err="1" smtClean="0">
                <a:latin typeface="Courier New" pitchFamily="49" charset="0"/>
                <a:cs typeface="Courier New" pitchFamily="49" charset="0"/>
              </a:rPr>
              <a:t>Авиньонские</a:t>
            </a:r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 девицы</a:t>
            </a:r>
          </a:p>
          <a:p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Картина – Пабло Пикассо</a:t>
            </a:r>
          </a:p>
          <a:p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85852" y="714356"/>
            <a:ext cx="26432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Девушка с мандолиной (</a:t>
            </a:r>
            <a:r>
              <a:rPr lang="ru-RU" sz="1100" b="1" dirty="0" err="1" smtClean="0">
                <a:latin typeface="Courier New" pitchFamily="49" charset="0"/>
                <a:cs typeface="Courier New" pitchFamily="49" charset="0"/>
              </a:rPr>
              <a:t>Фанни</a:t>
            </a:r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100" b="1" dirty="0" err="1" smtClean="0">
                <a:latin typeface="Courier New" pitchFamily="49" charset="0"/>
                <a:cs typeface="Courier New" pitchFamily="49" charset="0"/>
              </a:rPr>
              <a:t>Телье</a:t>
            </a:r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Картина – Пабло Пикассо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000496" y="1071546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Девушка перед зеркалом</a:t>
            </a:r>
          </a:p>
          <a:p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Картина – Пабло Пикассо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785918" y="3786190"/>
            <a:ext cx="27146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Открытое окно на улицу </a:t>
            </a:r>
            <a:r>
              <a:rPr lang="ru-RU" sz="1100" b="1" dirty="0" err="1" smtClean="0">
                <a:latin typeface="Courier New" pitchFamily="49" charset="0"/>
                <a:cs typeface="Courier New" pitchFamily="49" charset="0"/>
              </a:rPr>
              <a:t>Пантьевр</a:t>
            </a:r>
            <a:endParaRPr lang="ru-RU" sz="11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uk-UA" sz="1100" b="1" dirty="0" smtClean="0">
                <a:latin typeface="Courier New" pitchFamily="49" charset="0"/>
                <a:cs typeface="Courier New" pitchFamily="49" charset="0"/>
              </a:rPr>
              <a:t>Картина – </a:t>
            </a:r>
            <a:r>
              <a:rPr lang="uk-UA" sz="1100" b="1" dirty="0" err="1" smtClean="0">
                <a:latin typeface="Courier New" pitchFamily="49" charset="0"/>
                <a:cs typeface="Courier New" pitchFamily="49" charset="0"/>
              </a:rPr>
              <a:t>Пабло</a:t>
            </a:r>
            <a:r>
              <a:rPr lang="uk-UA" sz="11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uk-UA" sz="1100" b="1" dirty="0" err="1" smtClean="0">
                <a:latin typeface="Courier New" pitchFamily="49" charset="0"/>
                <a:cs typeface="Courier New" pitchFamily="49" charset="0"/>
              </a:rPr>
              <a:t>Пикассо</a:t>
            </a:r>
            <a:endParaRPr lang="ru-RU" sz="1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2132" y="4143380"/>
            <a:ext cx="2857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Посвящение И. С. Баху</a:t>
            </a:r>
          </a:p>
          <a:p>
            <a:r>
              <a:rPr lang="uk-UA" sz="1100" b="1" dirty="0" smtClean="0">
                <a:latin typeface="Courier New" pitchFamily="49" charset="0"/>
                <a:cs typeface="Courier New" pitchFamily="49" charset="0"/>
              </a:rPr>
              <a:t>Картина – Жорж Брак</a:t>
            </a:r>
            <a:endParaRPr lang="ru-RU" sz="11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1928802"/>
            <a:ext cx="8153400" cy="44958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latin typeface="Courier New" pitchFamily="49" charset="0"/>
                <a:cs typeface="Courier New" pitchFamily="49" charset="0"/>
              </a:rPr>
              <a:t>Дякую за увагу!</a:t>
            </a:r>
            <a:endParaRPr lang="ru-RU" sz="60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BordoPrintMini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142852"/>
            <a:ext cx="4929222" cy="9906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Кубізм</a:t>
            </a:r>
            <a:endParaRPr lang="ru-RU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1428736"/>
            <a:ext cx="6357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Кубізм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— авангардна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течія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в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образотворчому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мистецтві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початку </a:t>
            </a:r>
            <a:r>
              <a:rPr lang="en-CA" sz="1400" dirty="0" smtClean="0">
                <a:latin typeface="Courier New" pitchFamily="49" charset="0"/>
                <a:cs typeface="Courier New" pitchFamily="49" charset="0"/>
              </a:rPr>
              <a:t>XX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століття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, яка передувала абстрактному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мистецтву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Кубізму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притаманні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підкреслено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геометризовані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форми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прагнення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подрібнити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об'єкти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на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стереометричні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складові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.</a:t>
            </a:r>
            <a:br>
              <a:rPr lang="ru-RU" sz="1400" dirty="0" smtClean="0">
                <a:latin typeface="Courier New" pitchFamily="49" charset="0"/>
                <a:cs typeface="Courier New" pitchFamily="49" charset="0"/>
              </a:rPr>
            </a:br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1" name="Рисунок 10" descr="4de1c6624ac6f6ab9795335260f087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71744"/>
            <a:ext cx="2571768" cy="2281349"/>
          </a:xfrm>
          <a:prstGeom prst="rect">
            <a:avLst/>
          </a:prstGeom>
        </p:spPr>
      </p:pic>
      <p:pic>
        <p:nvPicPr>
          <p:cNvPr id="12" name="Рисунок 11" descr="185c22aa639d5c4653422dbb93492a7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3857628"/>
            <a:ext cx="1882517" cy="2571744"/>
          </a:xfrm>
          <a:prstGeom prst="rect">
            <a:avLst/>
          </a:prstGeom>
        </p:spPr>
      </p:pic>
      <p:pic>
        <p:nvPicPr>
          <p:cNvPr id="14" name="Рисунок 13" descr="art-mx_10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643446"/>
            <a:ext cx="2428892" cy="2071702"/>
          </a:xfrm>
          <a:prstGeom prst="rect">
            <a:avLst/>
          </a:prstGeom>
        </p:spPr>
      </p:pic>
      <p:pic>
        <p:nvPicPr>
          <p:cNvPr id="13" name="Рисунок 12" descr="237px-Gris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298" y="3143248"/>
            <a:ext cx="2154830" cy="300039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BordoPrintMi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Історія створення </a:t>
            </a:r>
            <a:endParaRPr lang="ru-RU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08" y="4429132"/>
            <a:ext cx="5929354" cy="2428868"/>
          </a:xfrm>
        </p:spPr>
        <p:txBody>
          <a:bodyPr>
            <a:normAutofit/>
          </a:bodyPr>
          <a:lstStyle/>
          <a:p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Його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засновники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, 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  <a:hlinkClick r:id="rId3"/>
              </a:rPr>
              <a:t>Жорж Брак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 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 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  <a:hlinkClick r:id="rId4"/>
              </a:rPr>
              <a:t>Пабло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  <a:hlinkClick r:id="rId4"/>
              </a:rPr>
              <a:t>Пікассо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захоплювалися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роботами 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  <a:hlinkClick r:id="rId5"/>
              </a:rPr>
              <a:t>Поля Сезанна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 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були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натхненні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його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спробою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створити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об'ємну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структуру на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поверхні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полотна. У 1907–1910 роках у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Франції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кубісти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почали усе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більше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абстрагуватися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від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дійсності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їхні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картини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усе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менше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нагадували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реальність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Кубізм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оголосив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що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мистецтво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існує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заради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самого себе, а не для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відтворення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дійсності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Рисунок 4" descr="kartina-kubizm-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84" y="1357298"/>
            <a:ext cx="2789434" cy="2286016"/>
          </a:xfrm>
          <a:prstGeom prst="rect">
            <a:avLst/>
          </a:prstGeom>
        </p:spPr>
      </p:pic>
      <p:pic>
        <p:nvPicPr>
          <p:cNvPr id="6" name="Рисунок 5" descr="more-about-kubizm_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1604" y="2000240"/>
            <a:ext cx="2071702" cy="2071702"/>
          </a:xfrm>
          <a:prstGeom prst="rect">
            <a:avLst/>
          </a:prstGeom>
        </p:spPr>
      </p:pic>
      <p:pic>
        <p:nvPicPr>
          <p:cNvPr id="7" name="Рисунок 6" descr="naturmort-hleb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6182" y="1357298"/>
            <a:ext cx="1744464" cy="2250198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BordoPrintMi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Кубізм в Україні</a:t>
            </a:r>
            <a:endParaRPr lang="ru-RU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628" y="1714488"/>
            <a:ext cx="3836858" cy="4495800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В 10-ті роки ХХ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століття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—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ще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у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спокійній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атмосфері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лише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інтелектуально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вируючої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Європи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—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українські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художники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мали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змогу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знайомитися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з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європейськими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школами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течіями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Молоді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майстри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що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відчули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за кордоном смак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вільного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вибору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засобів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естетичного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вираження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, стали в 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  <a:hlinkClick r:id="rId3" tooltip="Україна"/>
              </a:rPr>
              <a:t>Україні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 першим загоном авангарду,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підтриманим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більшістю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студентства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 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  <a:hlinkClick r:id="rId4" tooltip="Київ"/>
              </a:rPr>
              <a:t>Києва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 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 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  <a:hlinkClick r:id="rId5" tooltip="Харків"/>
              </a:rPr>
              <a:t>Харкова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Рисунок 5" descr="rakov-pocelyi_0x0_eb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28794" y="1214422"/>
            <a:ext cx="2143140" cy="2224691"/>
          </a:xfrm>
          <a:prstGeom prst="rect">
            <a:avLst/>
          </a:prstGeom>
        </p:spPr>
      </p:pic>
      <p:pic>
        <p:nvPicPr>
          <p:cNvPr id="7" name="Рисунок 6" descr="unname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7620" y="3714752"/>
            <a:ext cx="1643074" cy="2181980"/>
          </a:xfrm>
          <a:prstGeom prst="rect">
            <a:avLst/>
          </a:prstGeom>
        </p:spPr>
      </p:pic>
      <p:pic>
        <p:nvPicPr>
          <p:cNvPr id="9" name="Рисунок 8" descr="Без названия (1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1604" y="3929066"/>
            <a:ext cx="1804988" cy="2747152"/>
          </a:xfrm>
          <a:prstGeom prst="rect">
            <a:avLst/>
          </a:prstGeom>
        </p:spPr>
      </p:pic>
      <p:pic>
        <p:nvPicPr>
          <p:cNvPr id="10" name="Рисунок 9" descr="Без названия (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0826" y="4929198"/>
            <a:ext cx="1404934" cy="17702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BordoPrintMi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Кубізм в Україні</a:t>
            </a:r>
            <a:endParaRPr lang="ru-RU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728" y="2000240"/>
            <a:ext cx="3459286" cy="44958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Першу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виставку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нового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мистецтва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в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Україні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названу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"Ланкою", за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спогадами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художника 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  <a:hlinkClick r:id="rId3" tooltip="Бурлюк Давид Давидович"/>
              </a:rPr>
              <a:t>Д.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  <a:hlinkClick r:id="rId3" tooltip="Бурлюк Давид Давидович"/>
              </a:rPr>
              <a:t>Бурлюка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громадськість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не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сприйняла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, а критика "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зухвало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обілляла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брудом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". 1914 року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новоутворена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група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"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Кільце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"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влаштувала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свою (через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світову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війну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першу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останню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виставку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, в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якій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взяв участь 21 художник. У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передмові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до каталогу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виставки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крім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маніфестації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основних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теоретичних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положень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було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сказано: "Ми доводимо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існування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в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нашому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місті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творчих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сил".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Рисунок 5" descr="Без названия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1071546"/>
            <a:ext cx="2576992" cy="2571768"/>
          </a:xfrm>
          <a:prstGeom prst="rect">
            <a:avLst/>
          </a:prstGeom>
        </p:spPr>
      </p:pic>
      <p:pic>
        <p:nvPicPr>
          <p:cNvPr id="7" name="Рисунок 6" descr="Без названи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3786190"/>
            <a:ext cx="2143125" cy="2143125"/>
          </a:xfrm>
          <a:prstGeom prst="rect">
            <a:avLst/>
          </a:prstGeom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6" y="4000504"/>
            <a:ext cx="1819275" cy="252412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BordoPrintMi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Видатні художники </a:t>
            </a:r>
            <a:endParaRPr lang="ru-RU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Рисунок 4" descr="brak-725x10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643050"/>
            <a:ext cx="2284883" cy="3786214"/>
          </a:xfrm>
          <a:prstGeom prst="rect">
            <a:avLst/>
          </a:prstGeom>
        </p:spPr>
      </p:pic>
      <p:pic>
        <p:nvPicPr>
          <p:cNvPr id="6" name="Рисунок 5" descr="200px-Fernand_Lég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2285992"/>
            <a:ext cx="2000264" cy="3357586"/>
          </a:xfrm>
          <a:prstGeom prst="rect">
            <a:avLst/>
          </a:prstGeom>
        </p:spPr>
      </p:pic>
      <p:pic>
        <p:nvPicPr>
          <p:cNvPr id="8" name="Рисунок 7" descr="gris-avtoportret-741x1024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2928934"/>
            <a:ext cx="2338461" cy="37043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43736" y="250030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Хуан </a:t>
            </a:r>
            <a:r>
              <a:rPr lang="uk-UA" dirty="0" err="1" smtClean="0"/>
              <a:t>Грис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14810" y="178592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Фернан</a:t>
            </a:r>
            <a:r>
              <a:rPr lang="uk-UA" dirty="0" smtClean="0"/>
              <a:t> </a:t>
            </a:r>
            <a:r>
              <a:rPr lang="uk-UA" dirty="0" err="1" smtClean="0"/>
              <a:t>Лежже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643042" y="121442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Жорж Брак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BordoPrintMi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Видатні художники</a:t>
            </a:r>
            <a:endParaRPr lang="ru-RU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Содержимое 4" descr="pablo-pikasso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571604" y="1643050"/>
            <a:ext cx="3071834" cy="4090659"/>
          </a:xfrm>
        </p:spPr>
      </p:pic>
      <p:pic>
        <p:nvPicPr>
          <p:cNvPr id="7" name="Рисунок 6" descr="sezann-avtoportret-791x10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2071678"/>
            <a:ext cx="3310983" cy="4286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85918" y="121442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Пабло</a:t>
            </a:r>
            <a:r>
              <a:rPr lang="uk-UA" dirty="0" smtClean="0"/>
              <a:t> </a:t>
            </a:r>
            <a:r>
              <a:rPr lang="uk-UA" dirty="0" err="1" smtClean="0"/>
              <a:t>Пікасо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43636" y="164305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Поль </a:t>
            </a:r>
            <a:r>
              <a:rPr lang="uk-UA" dirty="0" err="1" smtClean="0"/>
              <a:t>Сезан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BordoPrintMi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153400" cy="9906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Видатні картини</a:t>
            </a:r>
            <a:endParaRPr lang="ru-RU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Рисунок 4" descr="Без названия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1643050"/>
            <a:ext cx="1604964" cy="2044680"/>
          </a:xfrm>
          <a:prstGeom prst="rect">
            <a:avLst/>
          </a:prstGeom>
        </p:spPr>
      </p:pic>
      <p:pic>
        <p:nvPicPr>
          <p:cNvPr id="6" name="Рисунок 5" descr="Без названия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680" y="4643445"/>
            <a:ext cx="1743088" cy="2000265"/>
          </a:xfrm>
          <a:prstGeom prst="rect">
            <a:avLst/>
          </a:prstGeom>
        </p:spPr>
      </p:pic>
      <p:pic>
        <p:nvPicPr>
          <p:cNvPr id="7" name="Рисунок 6" descr="Без названия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18" y="4000503"/>
            <a:ext cx="2071702" cy="2084731"/>
          </a:xfrm>
          <a:prstGeom prst="rect">
            <a:avLst/>
          </a:prstGeom>
        </p:spPr>
      </p:pic>
      <p:pic>
        <p:nvPicPr>
          <p:cNvPr id="8" name="Рисунок 7" descr="Без названия (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604" y="1364642"/>
            <a:ext cx="1947869" cy="1747621"/>
          </a:xfrm>
          <a:prstGeom prst="rect">
            <a:avLst/>
          </a:prstGeom>
        </p:spPr>
      </p:pic>
      <p:pic>
        <p:nvPicPr>
          <p:cNvPr id="9" name="Рисунок 8" descr="Без названия (5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7950" y="1370159"/>
            <a:ext cx="1643074" cy="23683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71604" y="785794"/>
            <a:ext cx="178595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err="1" smtClean="0">
                <a:latin typeface="Courier New" pitchFamily="49" charset="0"/>
                <a:cs typeface="Courier New" pitchFamily="49" charset="0"/>
              </a:rPr>
              <a:t>Герника</a:t>
            </a:r>
            <a:endParaRPr lang="ru-RU" sz="11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Картина – Пабло Пикассо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000496" y="1000108"/>
            <a:ext cx="164307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Плачущая женщина</a:t>
            </a:r>
          </a:p>
          <a:p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Картина – Пабло Пикассо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286380" y="4071942"/>
            <a:ext cx="178595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Скрипка и подсвечник</a:t>
            </a:r>
          </a:p>
          <a:p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Картина – Жорж Брак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857356" y="3429000"/>
            <a:ext cx="200026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Сон</a:t>
            </a:r>
          </a:p>
          <a:p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Картина – Пабло Пикассо</a:t>
            </a:r>
          </a:p>
          <a:p>
            <a:r>
              <a:rPr lang="ru-RU" b="1" dirty="0" smtClean="0">
                <a:hlinkClick r:id="rId8"/>
              </a:rPr>
              <a:t/>
            </a:r>
            <a:br>
              <a:rPr lang="ru-RU" b="1" dirty="0" smtClean="0">
                <a:hlinkClick r:id="rId8"/>
              </a:rPr>
            </a:b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43636" y="857232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Кубический автопортрет</a:t>
            </a:r>
          </a:p>
          <a:p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Картина – Сальвадор Дали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BordoPrintMi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53400" cy="9906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Видатні картини </a:t>
            </a:r>
            <a:endParaRPr lang="ru-RU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Рисунок 4" descr="Без названия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1308720"/>
            <a:ext cx="1619253" cy="2072644"/>
          </a:xfrm>
          <a:prstGeom prst="rect">
            <a:avLst/>
          </a:prstGeom>
        </p:spPr>
      </p:pic>
      <p:pic>
        <p:nvPicPr>
          <p:cNvPr id="6" name="Рисунок 5" descr="Без названия 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92" y="1857364"/>
            <a:ext cx="1433515" cy="2029756"/>
          </a:xfrm>
          <a:prstGeom prst="rect">
            <a:avLst/>
          </a:prstGeom>
        </p:spPr>
      </p:pic>
      <p:pic>
        <p:nvPicPr>
          <p:cNvPr id="7" name="Рисунок 6" descr="Без названия (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546" y="4071942"/>
            <a:ext cx="1643074" cy="2356718"/>
          </a:xfrm>
          <a:prstGeom prst="rect">
            <a:avLst/>
          </a:prstGeom>
        </p:spPr>
      </p:pic>
      <p:pic>
        <p:nvPicPr>
          <p:cNvPr id="8" name="Рисунок 7" descr="Без названия (9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372" y="1542775"/>
            <a:ext cx="1357322" cy="1992399"/>
          </a:xfrm>
          <a:prstGeom prst="rect">
            <a:avLst/>
          </a:prstGeom>
        </p:spPr>
      </p:pic>
      <p:pic>
        <p:nvPicPr>
          <p:cNvPr id="9" name="Рисунок 8" descr="Без названия (10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4942" y="4572008"/>
            <a:ext cx="1538290" cy="19848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14480" y="928670"/>
            <a:ext cx="20002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Портрет Пабло Пикассо</a:t>
            </a:r>
          </a:p>
          <a:p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Картина – Хуан </a:t>
            </a:r>
            <a:r>
              <a:rPr lang="ru-RU" sz="1100" b="1" dirty="0" err="1" smtClean="0">
                <a:latin typeface="Courier New" pitchFamily="49" charset="0"/>
                <a:cs typeface="Courier New" pitchFamily="49" charset="0"/>
              </a:rPr>
              <a:t>Грис</a:t>
            </a:r>
            <a:endParaRPr lang="ru-RU" sz="11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dirty="0" smtClean="0">
                <a:hlinkClick r:id="rId8"/>
              </a:rPr>
              <a:t/>
            </a:r>
            <a:br>
              <a:rPr lang="ru-RU" dirty="0" smtClean="0">
                <a:hlinkClick r:id="rId8"/>
              </a:rPr>
            </a:b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929454" y="1214422"/>
            <a:ext cx="192882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Сидящая женщина</a:t>
            </a:r>
          </a:p>
          <a:p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Картина – Пабло Пикассо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14480" y="3500438"/>
            <a:ext cx="307183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Обнажённая, спускающаяся по лестнице</a:t>
            </a:r>
          </a:p>
          <a:p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Картина – Марсель </a:t>
            </a:r>
            <a:r>
              <a:rPr lang="ru-RU" sz="1100" b="1" dirty="0" err="1" smtClean="0">
                <a:latin typeface="Courier New" pitchFamily="49" charset="0"/>
                <a:cs typeface="Courier New" pitchFamily="49" charset="0"/>
              </a:rPr>
              <a:t>Дюшан</a:t>
            </a:r>
            <a:endParaRPr lang="ru-RU" sz="1100" b="1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000496" y="1071546"/>
            <a:ext cx="22860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Портрет </a:t>
            </a:r>
            <a:r>
              <a:rPr lang="ru-RU" sz="1100" b="1" dirty="0" err="1" smtClean="0">
                <a:latin typeface="Courier New" pitchFamily="49" charset="0"/>
                <a:cs typeface="Courier New" pitchFamily="49" charset="0"/>
              </a:rPr>
              <a:t>Амбруаза</a:t>
            </a:r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100" b="1" dirty="0" err="1" smtClean="0">
                <a:latin typeface="Courier New" pitchFamily="49" charset="0"/>
                <a:cs typeface="Courier New" pitchFamily="49" charset="0"/>
              </a:rPr>
              <a:t>Воллара</a:t>
            </a:r>
            <a:endParaRPr lang="ru-RU" sz="11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Картина – Пабло Пикассо</a:t>
            </a:r>
          </a:p>
          <a:p>
            <a:r>
              <a:rPr lang="ru-RU" dirty="0" smtClean="0">
                <a:hlinkClick r:id="rId9"/>
              </a:rPr>
              <a:t/>
            </a:r>
            <a:br>
              <a:rPr lang="ru-RU" dirty="0" smtClean="0">
                <a:hlinkClick r:id="rId9"/>
              </a:rPr>
            </a:b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143504" y="4071942"/>
            <a:ext cx="24288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 smtClean="0">
                <a:latin typeface="Courier New" pitchFamily="49" charset="0"/>
                <a:cs typeface="Courier New" pitchFamily="49" charset="0"/>
              </a:rPr>
              <a:t>Viaduct at </a:t>
            </a:r>
            <a:r>
              <a:rPr lang="en-CA" sz="1100" b="1" dirty="0" err="1" smtClean="0">
                <a:latin typeface="Courier New" pitchFamily="49" charset="0"/>
                <a:cs typeface="Courier New" pitchFamily="49" charset="0"/>
              </a:rPr>
              <a:t>L'Estaque</a:t>
            </a:r>
            <a:endParaRPr lang="uk-UA" sz="11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uk-UA" sz="1100" b="1" dirty="0" smtClean="0">
                <a:latin typeface="Courier New" pitchFamily="49" charset="0"/>
                <a:cs typeface="Courier New" pitchFamily="49" charset="0"/>
              </a:rPr>
              <a:t>Картина – Жорж Брак</a:t>
            </a:r>
            <a:endParaRPr lang="ru-RU" sz="11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circl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43</TotalTime>
  <Words>234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Courier New</vt:lpstr>
      <vt:lpstr>Tw Cen MT</vt:lpstr>
      <vt:lpstr>Wingdings</vt:lpstr>
      <vt:lpstr>Wingdings 2</vt:lpstr>
      <vt:lpstr>Обычная</vt:lpstr>
      <vt:lpstr>Студент групи 16-121 Факультету культури і мистецтва Спеціальність 023 Чубар О. П.</vt:lpstr>
      <vt:lpstr>Кубізм</vt:lpstr>
      <vt:lpstr>Історія створення </vt:lpstr>
      <vt:lpstr>Кубізм в Україні</vt:lpstr>
      <vt:lpstr>Кубізм в Україні</vt:lpstr>
      <vt:lpstr>Видатні художники </vt:lpstr>
      <vt:lpstr>Видатні художники</vt:lpstr>
      <vt:lpstr>Видатні картини</vt:lpstr>
      <vt:lpstr>Видатні картини </vt:lpstr>
      <vt:lpstr>Видатні картини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Kolya</dc:creator>
  <cp:lastModifiedBy>Hewlett Packard</cp:lastModifiedBy>
  <cp:revision>7</cp:revision>
  <dcterms:created xsi:type="dcterms:W3CDTF">2020-05-03T15:23:54Z</dcterms:created>
  <dcterms:modified xsi:type="dcterms:W3CDTF">2020-05-03T16:31:42Z</dcterms:modified>
</cp:coreProperties>
</file>