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7" r:id="rId5"/>
    <p:sldId id="265" r:id="rId6"/>
    <p:sldId id="278" r:id="rId7"/>
    <p:sldId id="266" r:id="rId8"/>
    <p:sldId id="280" r:id="rId9"/>
    <p:sldId id="267" r:id="rId10"/>
    <p:sldId id="281" r:id="rId11"/>
    <p:sldId id="268" r:id="rId12"/>
    <p:sldId id="282" r:id="rId13"/>
    <p:sldId id="25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27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D3FE5C-685E-40DC-8B47-8DF64F779F51}" type="datetime1">
              <a:rPr lang="ru-RU" smtClean="0"/>
              <a:t>15.04.2020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B52D75A-407D-4103-A02A-5E07FB0FD905}" type="datetime1">
              <a:rPr lang="ru-RU" noProof="0" smtClean="0"/>
              <a:t>15.04.2020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85616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14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720250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3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16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7295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7004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552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ПРИМЕЧАНИЕ. Чтобы изменить изображения на этом слайде, выберите рисунок и удалите его. Затем нажмите значок вставки рисунка в заполнителе, чтобы вставить собственное изображение.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3265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5184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11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2807956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12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904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ru-RU" noProof="0" smtClean="0"/>
              <a:t>13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51564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Текст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7" name="Полилиния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8" name="Полилиния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9" name="Рисунок 1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 noProof="0" dirty="0" smtClean="0"/>
              <a:t>Щелкните значок, чтобы добавить фото</a:t>
            </a:r>
            <a:endParaRPr lang="ru-RU" noProof="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ять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8" name="Полилиния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9" name="Рисунок 8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0" name="Полилиния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1" name="Рисунок 1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2" name="Полилиния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3" name="Рисунок 1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14" name="Полилиния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15" name="Рисунок 14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20" name="Полилиния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1" name="Рисунок 20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5B8932-1B2E-4152-972E-5DDDF189815E}" type="datetime1">
              <a:rPr lang="ru-RU" noProof="0" smtClean="0"/>
              <a:t>15.04.2020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4ABA02B-48D7-4F45-BDF4-92DC0DAD942C}" type="datetime1">
              <a:rPr lang="ru-RU" noProof="0" smtClean="0"/>
              <a:t>15.04.2020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DDE378-217F-408E-9F08-1F2C2197986A}" type="datetime1">
              <a:rPr lang="ru-RU" noProof="0" smtClean="0"/>
              <a:t>15.04.2020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B390B6-A938-4A3C-81E6-728DA5F6F5C9}" type="datetime1">
              <a:rPr lang="ru-RU" noProof="0" smtClean="0"/>
              <a:t>15.04.2020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2CB6574-69C6-4D24-9F36-307D5EE1909D}" type="datetime1">
              <a:rPr lang="ru-RU" noProof="0" smtClean="0"/>
              <a:t>15.04.2020</a:t>
            </a:fld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86FE35-6E1F-4337-8DC1-75284CBAFF98}" type="datetime1">
              <a:rPr lang="ru-RU" noProof="0" smtClean="0"/>
              <a:t>15.04.2020</a:t>
            </a:fld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588FA2-CAE4-491F-91C5-2256E3BFB24E}" type="datetime1">
              <a:rPr lang="ru-RU" noProof="0" smtClean="0"/>
              <a:t>15.04.2020</a:t>
            </a:fld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6B729A-78D4-46ED-B78F-25AAD81A9EA1}" type="datetime1">
              <a:rPr lang="ru-RU" noProof="0" smtClean="0"/>
              <a:t>15.04.2020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12" name="Рисунок 11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48A9C3-BEC6-470C-8939-1BC0DFD13620}" type="datetime1">
              <a:rPr lang="ru-RU" noProof="0" smtClean="0"/>
              <a:t>15.04.2020</a:t>
            </a:fld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 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 smtClean="0"/>
              <a:t>Добавить нижний колонтитул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C929494-1A30-419E-AF45-4DF2B34B9C72}" type="datetime1">
              <a:rPr lang="ru-RU" noProof="0" smtClean="0"/>
              <a:t>15.04.2020</a:t>
            </a:fld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35560" y="1556792"/>
            <a:ext cx="8458200" cy="1828800"/>
          </a:xfrm>
        </p:spPr>
        <p:txBody>
          <a:bodyPr rtlCol="0">
            <a:normAutofit/>
          </a:bodyPr>
          <a:lstStyle/>
          <a:p>
            <a:pPr indent="467995">
              <a:spcAft>
                <a:spcPts val="800"/>
              </a:spcAft>
            </a:pP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uk-UA" sz="3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Ігротерапія</a:t>
            </a:r>
            <a:r>
              <a:rPr lang="uk-U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особливості ігрової терапії з дітьми»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83832" y="4725144"/>
            <a:ext cx="7086600" cy="914400"/>
          </a:xfrm>
        </p:spPr>
        <p:txBody>
          <a:bodyPr rtlCol="0"/>
          <a:lstStyle/>
          <a:p>
            <a:pPr rtl="0"/>
            <a:r>
              <a:rPr lang="uk-UA" dirty="0" smtClean="0"/>
              <a:t>Студентки 331 Козаченко Анни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err="1"/>
              <a:t>Ігри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уваги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533400"/>
            <a:ext cx="1312540" cy="13125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90" y="222588"/>
            <a:ext cx="1788790" cy="1234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Пильне око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перемогти</a:t>
            </a:r>
            <a:r>
              <a:rPr lang="ru-RU" dirty="0"/>
              <a:t> у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грі</a:t>
            </a:r>
            <a:r>
              <a:rPr lang="ru-RU" dirty="0"/>
              <a:t>, </a:t>
            </a:r>
            <a:r>
              <a:rPr lang="ru-RU" dirty="0" err="1"/>
              <a:t>учню</a:t>
            </a:r>
            <a:r>
              <a:rPr lang="ru-RU" dirty="0"/>
              <a:t> </a:t>
            </a:r>
            <a:r>
              <a:rPr lang="ru-RU" dirty="0" err="1"/>
              <a:t>доведеться</a:t>
            </a:r>
            <a:r>
              <a:rPr lang="ru-RU" dirty="0"/>
              <a:t> бути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уважним</a:t>
            </a:r>
            <a:r>
              <a:rPr lang="ru-RU" dirty="0"/>
              <a:t> та не </a:t>
            </a:r>
            <a:r>
              <a:rPr lang="ru-RU" dirty="0" err="1"/>
              <a:t>відволікатися</a:t>
            </a:r>
            <a:r>
              <a:rPr lang="ru-RU" dirty="0"/>
              <a:t> на </a:t>
            </a:r>
            <a:r>
              <a:rPr lang="ru-RU" dirty="0" err="1"/>
              <a:t>сторонні</a:t>
            </a:r>
            <a:r>
              <a:rPr lang="ru-RU" dirty="0"/>
              <a:t> </a:t>
            </a:r>
            <a:r>
              <a:rPr lang="ru-RU" dirty="0" err="1"/>
              <a:t>предмети</a:t>
            </a:r>
            <a:r>
              <a:rPr lang="ru-RU" dirty="0"/>
              <a:t>. </a:t>
            </a:r>
            <a:r>
              <a:rPr lang="ru-RU" dirty="0" err="1"/>
              <a:t>Оберіть</a:t>
            </a:r>
            <a:r>
              <a:rPr lang="ru-RU" dirty="0"/>
              <a:t> предмет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маленьку</a:t>
            </a:r>
            <a:r>
              <a:rPr lang="ru-RU" dirty="0"/>
              <a:t> </a:t>
            </a:r>
            <a:r>
              <a:rPr lang="ru-RU" dirty="0" err="1"/>
              <a:t>іграшку</a:t>
            </a:r>
            <a:r>
              <a:rPr lang="ru-RU" dirty="0"/>
              <a:t> та </a:t>
            </a:r>
            <a:r>
              <a:rPr lang="ru-RU" dirty="0" err="1"/>
              <a:t>покажіть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. При </a:t>
            </a:r>
            <a:r>
              <a:rPr lang="ru-RU" dirty="0" err="1"/>
              <a:t>цьому</a:t>
            </a:r>
            <a:r>
              <a:rPr lang="ru-RU" dirty="0"/>
              <a:t> дайте </a:t>
            </a:r>
            <a:r>
              <a:rPr lang="ru-RU" dirty="0" err="1"/>
              <a:t>їй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роздивитися</a:t>
            </a:r>
            <a:r>
              <a:rPr lang="ru-RU" dirty="0"/>
              <a:t> предмет,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попросіть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 з </a:t>
            </a:r>
            <a:r>
              <a:rPr lang="ru-RU" dirty="0" err="1"/>
              <a:t>кімнати</a:t>
            </a:r>
            <a:r>
              <a:rPr lang="ru-RU" dirty="0"/>
              <a:t>. </a:t>
            </a:r>
            <a:r>
              <a:rPr lang="ru-RU" dirty="0" err="1"/>
              <a:t>Оберіть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для предмету: </a:t>
            </a:r>
            <a:r>
              <a:rPr lang="ru-RU" dirty="0" err="1"/>
              <a:t>воно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доступним</a:t>
            </a:r>
            <a:r>
              <a:rPr lang="ru-RU" dirty="0"/>
              <a:t> для </a:t>
            </a:r>
            <a:r>
              <a:rPr lang="ru-RU" dirty="0" err="1"/>
              <a:t>огляду</a:t>
            </a:r>
            <a:r>
              <a:rPr lang="ru-RU" dirty="0"/>
              <a:t>, але не </a:t>
            </a:r>
            <a:r>
              <a:rPr lang="ru-RU" dirty="0" err="1"/>
              <a:t>кидатися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в око. </a:t>
            </a:r>
            <a:r>
              <a:rPr lang="ru-RU" dirty="0" err="1"/>
              <a:t>Ховати</a:t>
            </a:r>
            <a:r>
              <a:rPr lang="ru-RU" dirty="0"/>
              <a:t> </a:t>
            </a:r>
            <a:r>
              <a:rPr lang="ru-RU" dirty="0" err="1"/>
              <a:t>іграшку</a:t>
            </a:r>
            <a:r>
              <a:rPr lang="ru-RU" dirty="0"/>
              <a:t> не </a:t>
            </a:r>
            <a:r>
              <a:rPr lang="ru-RU" dirty="0" err="1"/>
              <a:t>потрібно</a:t>
            </a:r>
            <a:r>
              <a:rPr lang="ru-RU" dirty="0"/>
              <a:t> –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, </a:t>
            </a:r>
            <a:r>
              <a:rPr lang="ru-RU" dirty="0" err="1"/>
              <a:t>учень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просто </a:t>
            </a:r>
            <a:r>
              <a:rPr lang="ru-RU" dirty="0" err="1"/>
              <a:t>уважно</a:t>
            </a:r>
            <a:r>
              <a:rPr lang="ru-RU" dirty="0"/>
              <a:t> </a:t>
            </a:r>
            <a:r>
              <a:rPr lang="ru-RU" dirty="0" err="1"/>
              <a:t>роздивлятися</a:t>
            </a:r>
            <a:r>
              <a:rPr lang="ru-RU" dirty="0"/>
              <a:t> </a:t>
            </a:r>
            <a:r>
              <a:rPr lang="ru-RU" dirty="0" err="1"/>
              <a:t>навкруги</a:t>
            </a:r>
            <a:r>
              <a:rPr lang="ru-RU" dirty="0"/>
              <a:t>.</a:t>
            </a:r>
          </a:p>
          <a:p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! </a:t>
            </a:r>
            <a:r>
              <a:rPr lang="ru-RU" dirty="0" err="1"/>
              <a:t>Якщо</a:t>
            </a:r>
            <a:r>
              <a:rPr lang="ru-RU" dirty="0"/>
              <a:t> школяр </a:t>
            </a:r>
            <a:r>
              <a:rPr lang="ru-RU" dirty="0" err="1"/>
              <a:t>вправно</a:t>
            </a:r>
            <a:r>
              <a:rPr lang="ru-RU" dirty="0"/>
              <a:t> </a:t>
            </a:r>
            <a:r>
              <a:rPr lang="ru-RU" dirty="0" err="1"/>
              <a:t>знайшов</a:t>
            </a:r>
            <a:r>
              <a:rPr lang="ru-RU" dirty="0"/>
              <a:t> предмет, то </a:t>
            </a:r>
            <a:r>
              <a:rPr lang="ru-RU" dirty="0" err="1"/>
              <a:t>він</a:t>
            </a:r>
            <a:r>
              <a:rPr lang="ru-RU" dirty="0"/>
              <a:t> однозначно </a:t>
            </a:r>
            <a:r>
              <a:rPr lang="ru-RU" dirty="0" err="1"/>
              <a:t>вартий</a:t>
            </a:r>
            <a:r>
              <a:rPr lang="ru-RU" dirty="0"/>
              <a:t> </a:t>
            </a:r>
            <a:r>
              <a:rPr lang="ru-RU" dirty="0" err="1"/>
              <a:t>заохочення</a:t>
            </a:r>
            <a:r>
              <a:rPr lang="ru-RU" dirty="0"/>
              <a:t>. Ви можете </a:t>
            </a:r>
            <a:r>
              <a:rPr lang="ru-RU" dirty="0" err="1"/>
              <a:t>нагородити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паперовим</a:t>
            </a:r>
            <a:r>
              <a:rPr lang="ru-RU" dirty="0"/>
              <a:t> значком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фішкою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якщо</a:t>
            </a:r>
            <a:r>
              <a:rPr lang="ru-RU" dirty="0"/>
              <a:t> б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народився</a:t>
            </a:r>
            <a:r>
              <a:rPr lang="ru-RU" dirty="0"/>
              <a:t> в </a:t>
            </a:r>
            <a:r>
              <a:rPr lang="ru-RU" dirty="0" err="1"/>
              <a:t>племені</a:t>
            </a:r>
            <a:r>
              <a:rPr lang="ru-RU" dirty="0"/>
              <a:t> </a:t>
            </a:r>
            <a:r>
              <a:rPr lang="ru-RU" dirty="0" err="1"/>
              <a:t>індіанців</a:t>
            </a:r>
            <a:r>
              <a:rPr lang="ru-RU" dirty="0"/>
              <a:t>, то </a:t>
            </a:r>
            <a:r>
              <a:rPr lang="ru-RU" dirty="0" err="1"/>
              <a:t>обов’язково</a:t>
            </a:r>
            <a:r>
              <a:rPr lang="ru-RU" dirty="0"/>
              <a:t> заслужив </a:t>
            </a:r>
            <a:r>
              <a:rPr lang="ru-RU" dirty="0" err="1"/>
              <a:t>би</a:t>
            </a:r>
            <a:r>
              <a:rPr lang="ru-RU" dirty="0"/>
              <a:t> </a:t>
            </a:r>
            <a:r>
              <a:rPr lang="ru-RU" dirty="0" err="1"/>
              <a:t>ім’я</a:t>
            </a:r>
            <a:r>
              <a:rPr lang="ru-RU" dirty="0"/>
              <a:t> Пильне Око.</a:t>
            </a:r>
          </a:p>
          <a:p>
            <a:pPr rtl="0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4471">
            <a:off x="9718744" y="414517"/>
            <a:ext cx="2404988" cy="180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0"/>
            <a:ext cx="9829800" cy="1082674"/>
          </a:xfrm>
        </p:spPr>
        <p:txBody>
          <a:bodyPr rtlCol="0"/>
          <a:lstStyle/>
          <a:p>
            <a:r>
              <a:rPr lang="ru-RU" dirty="0" err="1">
                <a:solidFill>
                  <a:srgbClr val="00B0F0"/>
                </a:solidFill>
              </a:rPr>
              <a:t>Ігри</a:t>
            </a:r>
            <a:r>
              <a:rPr lang="ru-RU" dirty="0">
                <a:solidFill>
                  <a:srgbClr val="00B0F0"/>
                </a:solidFill>
              </a:rPr>
              <a:t> для </a:t>
            </a:r>
            <a:r>
              <a:rPr lang="ru-RU" dirty="0" err="1">
                <a:solidFill>
                  <a:srgbClr val="00B0F0"/>
                </a:solidFill>
              </a:rPr>
              <a:t>розвитку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вольової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регуляції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75520" y="1340768"/>
            <a:ext cx="4389120" cy="347472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ru-RU" sz="1600" b="1" dirty="0" err="1"/>
              <a:t>Мовчати</a:t>
            </a:r>
            <a:r>
              <a:rPr lang="ru-RU" sz="1600" b="1" dirty="0"/>
              <a:t> – </a:t>
            </a:r>
            <a:r>
              <a:rPr lang="ru-RU" sz="1600" b="1" dirty="0" err="1"/>
              <a:t>шепотіти</a:t>
            </a:r>
            <a:r>
              <a:rPr lang="ru-RU" sz="1600" b="1" dirty="0"/>
              <a:t> – </a:t>
            </a:r>
            <a:r>
              <a:rPr lang="ru-RU" sz="1600" b="1" dirty="0" err="1"/>
              <a:t>кричати</a:t>
            </a:r>
            <a:r>
              <a:rPr lang="ru-RU" sz="1600" dirty="0"/>
              <a:t>. </a:t>
            </a:r>
            <a:r>
              <a:rPr lang="ru-RU" sz="1600" dirty="0" err="1"/>
              <a:t>Гіперактивним</a:t>
            </a:r>
            <a:r>
              <a:rPr lang="ru-RU" sz="1600" dirty="0"/>
              <a:t> </a:t>
            </a:r>
            <a:r>
              <a:rPr lang="ru-RU" sz="1600" dirty="0" err="1"/>
              <a:t>дітям</a:t>
            </a:r>
            <a:r>
              <a:rPr lang="ru-RU" sz="1600" dirty="0"/>
              <a:t> </a:t>
            </a:r>
            <a:r>
              <a:rPr lang="ru-RU" sz="1600" dirty="0" err="1"/>
              <a:t>важко</a:t>
            </a:r>
            <a:r>
              <a:rPr lang="ru-RU" sz="1600" dirty="0"/>
              <a:t> </a:t>
            </a:r>
            <a:r>
              <a:rPr lang="ru-RU" sz="1600" dirty="0" err="1"/>
              <a:t>контролювати</a:t>
            </a:r>
            <a:r>
              <a:rPr lang="ru-RU" sz="1600" dirty="0"/>
              <a:t> свою </a:t>
            </a:r>
            <a:r>
              <a:rPr lang="ru-RU" sz="1600" dirty="0" err="1"/>
              <a:t>мову</a:t>
            </a:r>
            <a:r>
              <a:rPr lang="ru-RU" sz="1600" dirty="0"/>
              <a:t>, тому вони часто </a:t>
            </a:r>
            <a:r>
              <a:rPr lang="ru-RU" sz="1600" dirty="0" err="1"/>
              <a:t>розмовляють</a:t>
            </a:r>
            <a:r>
              <a:rPr lang="ru-RU" sz="1600" dirty="0"/>
              <a:t> на </a:t>
            </a:r>
            <a:r>
              <a:rPr lang="ru-RU" sz="1600" dirty="0" err="1"/>
              <a:t>підвищених</a:t>
            </a:r>
            <a:r>
              <a:rPr lang="ru-RU" sz="1600" dirty="0"/>
              <a:t> тонах. А </a:t>
            </a:r>
            <a:r>
              <a:rPr lang="ru-RU" sz="1600" dirty="0" err="1"/>
              <a:t>ця</a:t>
            </a:r>
            <a:r>
              <a:rPr lang="ru-RU" sz="1600" dirty="0"/>
              <a:t> </a:t>
            </a:r>
            <a:r>
              <a:rPr lang="ru-RU" sz="1600" dirty="0" err="1"/>
              <a:t>вправа</a:t>
            </a:r>
            <a:r>
              <a:rPr lang="ru-RU" sz="1600" dirty="0"/>
              <a:t> </a:t>
            </a:r>
            <a:r>
              <a:rPr lang="ru-RU" sz="1600" dirty="0" err="1"/>
              <a:t>допоможе</a:t>
            </a:r>
            <a:r>
              <a:rPr lang="ru-RU" sz="1600" dirty="0"/>
              <a:t> «</a:t>
            </a:r>
            <a:r>
              <a:rPr lang="ru-RU" sz="1600" dirty="0" err="1"/>
              <a:t>відрегулювати</a:t>
            </a:r>
            <a:r>
              <a:rPr lang="ru-RU" sz="1600" dirty="0"/>
              <a:t>» </a:t>
            </a:r>
            <a:r>
              <a:rPr lang="ru-RU" sz="1600" dirty="0" err="1"/>
              <a:t>гучність</a:t>
            </a:r>
            <a:r>
              <a:rPr lang="ru-RU" sz="1600" dirty="0"/>
              <a:t>, </a:t>
            </a:r>
            <a:r>
              <a:rPr lang="ru-RU" sz="1600" dirty="0" err="1"/>
              <a:t>пропонуючи</a:t>
            </a:r>
            <a:r>
              <a:rPr lang="ru-RU" sz="1600" dirty="0"/>
              <a:t> </a:t>
            </a:r>
            <a:r>
              <a:rPr lang="ru-RU" sz="1600" dirty="0" err="1"/>
              <a:t>дитині</a:t>
            </a:r>
            <a:r>
              <a:rPr lang="ru-RU" sz="1600" dirty="0"/>
              <a:t> </a:t>
            </a:r>
            <a:r>
              <a:rPr lang="ru-RU" sz="1600" dirty="0" err="1"/>
              <a:t>говорити</a:t>
            </a:r>
            <a:r>
              <a:rPr lang="ru-RU" sz="1600" dirty="0"/>
              <a:t> то </a:t>
            </a:r>
            <a:r>
              <a:rPr lang="ru-RU" sz="1600" dirty="0" err="1"/>
              <a:t>голосно</a:t>
            </a:r>
            <a:r>
              <a:rPr lang="ru-RU" sz="1600" dirty="0"/>
              <a:t>, то </a:t>
            </a:r>
            <a:r>
              <a:rPr lang="ru-RU" sz="1600" dirty="0" err="1"/>
              <a:t>зовсім</a:t>
            </a:r>
            <a:r>
              <a:rPr lang="ru-RU" sz="1600" dirty="0"/>
              <a:t> тихо, то </a:t>
            </a:r>
            <a:r>
              <a:rPr lang="ru-RU" sz="1600" dirty="0" err="1"/>
              <a:t>взагалі</a:t>
            </a:r>
            <a:r>
              <a:rPr lang="ru-RU" sz="1600" dirty="0"/>
              <a:t> </a:t>
            </a:r>
            <a:r>
              <a:rPr lang="ru-RU" sz="1600" dirty="0" err="1"/>
              <a:t>мовчати</a:t>
            </a:r>
            <a:r>
              <a:rPr lang="ru-RU" sz="1600" dirty="0"/>
              <a:t>. </a:t>
            </a:r>
            <a:r>
              <a:rPr lang="ru-RU" sz="1600" dirty="0" err="1"/>
              <a:t>Обов’язково</a:t>
            </a:r>
            <a:r>
              <a:rPr lang="ru-RU" sz="1600" dirty="0"/>
              <a:t> продумайте систему </a:t>
            </a:r>
            <a:r>
              <a:rPr lang="ru-RU" sz="1600" dirty="0" err="1"/>
              <a:t>знаків</a:t>
            </a:r>
            <a:r>
              <a:rPr lang="ru-RU" sz="1600" dirty="0"/>
              <a:t>. </a:t>
            </a:r>
            <a:r>
              <a:rPr lang="ru-RU" sz="1600" dirty="0" err="1"/>
              <a:t>Наприклад</a:t>
            </a:r>
            <a:r>
              <a:rPr lang="ru-RU" sz="1600" dirty="0"/>
              <a:t>,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зробити</a:t>
            </a:r>
            <a:r>
              <a:rPr lang="ru-RU" sz="1600" dirty="0"/>
              <a:t> три </a:t>
            </a:r>
            <a:r>
              <a:rPr lang="ru-RU" sz="1600" dirty="0" err="1"/>
              <a:t>картки</a:t>
            </a:r>
            <a:r>
              <a:rPr lang="ru-RU" sz="1600" dirty="0"/>
              <a:t>: зеленого, </a:t>
            </a:r>
            <a:r>
              <a:rPr lang="ru-RU" sz="1600" dirty="0" err="1"/>
              <a:t>жовтого</a:t>
            </a:r>
            <a:r>
              <a:rPr lang="ru-RU" sz="1600" dirty="0"/>
              <a:t> та </a:t>
            </a:r>
            <a:r>
              <a:rPr lang="ru-RU" sz="1600" dirty="0" err="1"/>
              <a:t>червоного</a:t>
            </a:r>
            <a:r>
              <a:rPr lang="ru-RU" sz="1600" dirty="0"/>
              <a:t> </a:t>
            </a:r>
            <a:r>
              <a:rPr lang="ru-RU" sz="1600" dirty="0" err="1"/>
              <a:t>кольору</a:t>
            </a:r>
            <a:r>
              <a:rPr lang="ru-RU" sz="1600" dirty="0"/>
              <a:t>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позначають</a:t>
            </a:r>
            <a:r>
              <a:rPr lang="ru-RU" sz="1600" dirty="0"/>
              <a:t> </a:t>
            </a:r>
            <a:r>
              <a:rPr lang="ru-RU" sz="1600" dirty="0" err="1"/>
              <a:t>можливість</a:t>
            </a:r>
            <a:r>
              <a:rPr lang="ru-RU" sz="1600" dirty="0"/>
              <a:t> </a:t>
            </a:r>
            <a:r>
              <a:rPr lang="ru-RU" sz="1600" dirty="0" err="1"/>
              <a:t>говорити</a:t>
            </a:r>
            <a:r>
              <a:rPr lang="ru-RU" sz="1600" dirty="0"/>
              <a:t> </a:t>
            </a:r>
            <a:r>
              <a:rPr lang="ru-RU" sz="1600" dirty="0" err="1"/>
              <a:t>голосно</a:t>
            </a:r>
            <a:r>
              <a:rPr lang="ru-RU" sz="1600" dirty="0"/>
              <a:t>, </a:t>
            </a:r>
            <a:r>
              <a:rPr lang="ru-RU" sz="1600" dirty="0" err="1"/>
              <a:t>шепотіти</a:t>
            </a:r>
            <a:r>
              <a:rPr lang="ru-RU" sz="1600" dirty="0"/>
              <a:t> та </a:t>
            </a:r>
            <a:r>
              <a:rPr lang="ru-RU" sz="1600" dirty="0" err="1"/>
              <a:t>мовчати</a:t>
            </a:r>
            <a:r>
              <a:rPr lang="ru-RU" sz="1600" dirty="0"/>
              <a:t> </a:t>
            </a:r>
            <a:r>
              <a:rPr lang="ru-RU" sz="1600" dirty="0" err="1"/>
              <a:t>відповідно</a:t>
            </a:r>
            <a:r>
              <a:rPr lang="ru-RU" sz="1600" dirty="0"/>
              <a:t>. </a:t>
            </a:r>
            <a:r>
              <a:rPr lang="ru-RU" sz="1600" dirty="0" err="1" smtClean="0"/>
              <a:t>Зверніть</a:t>
            </a:r>
            <a:r>
              <a:rPr lang="ru-RU" sz="1600" dirty="0" smtClean="0"/>
              <a:t> </a:t>
            </a:r>
            <a:r>
              <a:rPr lang="ru-RU" sz="1600" dirty="0" err="1"/>
              <a:t>увагу</a:t>
            </a:r>
            <a:r>
              <a:rPr lang="ru-RU" sz="1600" dirty="0"/>
              <a:t>! </a:t>
            </a:r>
            <a:r>
              <a:rPr lang="ru-RU" sz="1600" dirty="0" err="1"/>
              <a:t>Грати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усім</a:t>
            </a:r>
            <a:r>
              <a:rPr lang="ru-RU" sz="1600" dirty="0"/>
              <a:t> </a:t>
            </a:r>
            <a:r>
              <a:rPr lang="ru-RU" sz="1600" dirty="0" err="1"/>
              <a:t>класом</a:t>
            </a:r>
            <a:r>
              <a:rPr lang="ru-RU" sz="1600" dirty="0"/>
              <a:t>, але </a:t>
            </a:r>
            <a:r>
              <a:rPr lang="ru-RU" sz="1600" dirty="0" err="1"/>
              <a:t>завершувати</a:t>
            </a:r>
            <a:r>
              <a:rPr lang="ru-RU" sz="1600" dirty="0"/>
              <a:t> </a:t>
            </a:r>
            <a:r>
              <a:rPr lang="ru-RU" sz="1600" dirty="0" err="1"/>
              <a:t>заняття</a:t>
            </a:r>
            <a:r>
              <a:rPr lang="ru-RU" sz="1600" dirty="0"/>
              <a:t> </a:t>
            </a:r>
            <a:r>
              <a:rPr lang="ru-RU" sz="1600" dirty="0" err="1"/>
              <a:t>варто</a:t>
            </a:r>
            <a:r>
              <a:rPr lang="ru-RU" sz="1600" dirty="0"/>
              <a:t> на </a:t>
            </a:r>
            <a:r>
              <a:rPr lang="ru-RU" sz="1600" dirty="0" err="1"/>
              <a:t>етапі</a:t>
            </a:r>
            <a:r>
              <a:rPr lang="ru-RU" sz="1600" dirty="0"/>
              <a:t> </a:t>
            </a:r>
            <a:r>
              <a:rPr lang="ru-RU" sz="1600" dirty="0" err="1"/>
              <a:t>мовчання</a:t>
            </a:r>
            <a:r>
              <a:rPr lang="ru-RU" sz="1600" dirty="0"/>
              <a:t>. Так </a:t>
            </a:r>
            <a:r>
              <a:rPr lang="ru-RU" sz="1600" dirty="0" err="1"/>
              <a:t>діти</a:t>
            </a:r>
            <a:r>
              <a:rPr lang="ru-RU" sz="1600" dirty="0"/>
              <a:t> </a:t>
            </a:r>
            <a:r>
              <a:rPr lang="ru-RU" sz="1600" dirty="0" err="1"/>
              <a:t>заспокояться</a:t>
            </a:r>
            <a:r>
              <a:rPr lang="ru-RU" sz="1600" dirty="0"/>
              <a:t> та </a:t>
            </a:r>
            <a:r>
              <a:rPr lang="ru-RU" sz="1600" dirty="0" err="1"/>
              <a:t>підготуються</a:t>
            </a:r>
            <a:r>
              <a:rPr lang="ru-RU" sz="1600" dirty="0"/>
              <a:t> до </a:t>
            </a:r>
            <a:r>
              <a:rPr lang="ru-RU" sz="1600" dirty="0" err="1"/>
              <a:t>сприйняття</a:t>
            </a:r>
            <a:r>
              <a:rPr lang="ru-RU" sz="1600" dirty="0"/>
              <a:t> </a:t>
            </a:r>
            <a:r>
              <a:rPr lang="ru-RU" sz="1600" dirty="0" err="1"/>
              <a:t>нової</a:t>
            </a:r>
            <a:r>
              <a:rPr lang="ru-RU" sz="1600" dirty="0"/>
              <a:t> </a:t>
            </a:r>
            <a:r>
              <a:rPr lang="ru-RU" sz="1600" dirty="0" err="1"/>
              <a:t>інформації</a:t>
            </a:r>
            <a:r>
              <a:rPr lang="ru-RU" sz="1600" dirty="0"/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176120" y="1067674"/>
            <a:ext cx="5015880" cy="4017509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err="1"/>
              <a:t>Ігри</a:t>
            </a:r>
            <a:r>
              <a:rPr lang="ru-RU" b="1" dirty="0"/>
              <a:t> для </a:t>
            </a:r>
            <a:r>
              <a:rPr lang="ru-RU" b="1" dirty="0" err="1"/>
              <a:t>закріплення</a:t>
            </a:r>
            <a:r>
              <a:rPr lang="ru-RU" b="1" dirty="0"/>
              <a:t> </a:t>
            </a:r>
            <a:r>
              <a:rPr lang="ru-RU" b="1" dirty="0" err="1"/>
              <a:t>навичок</a:t>
            </a:r>
            <a:r>
              <a:rPr lang="ru-RU" b="1" dirty="0"/>
              <a:t> </a:t>
            </a:r>
            <a:r>
              <a:rPr lang="ru-RU" b="1" dirty="0" err="1"/>
              <a:t>спілкування</a:t>
            </a:r>
            <a:endParaRPr lang="ru-RU" b="1" dirty="0"/>
          </a:p>
          <a:p>
            <a:pPr marL="0" indent="0">
              <a:buNone/>
            </a:pPr>
            <a:r>
              <a:rPr lang="ru-RU" dirty="0" err="1"/>
              <a:t>Розмова</a:t>
            </a:r>
            <a:r>
              <a:rPr lang="ru-RU" dirty="0"/>
              <a:t> через </a:t>
            </a:r>
            <a:r>
              <a:rPr lang="ru-RU" dirty="0" err="1"/>
              <a:t>скло</a:t>
            </a:r>
            <a:r>
              <a:rPr lang="ru-RU" dirty="0"/>
              <a:t>.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прості</a:t>
            </a:r>
            <a:r>
              <a:rPr lang="ru-RU" dirty="0"/>
              <a:t>: один з </a:t>
            </a:r>
            <a:r>
              <a:rPr lang="ru-RU" dirty="0" err="1"/>
              <a:t>учнів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на </a:t>
            </a:r>
            <a:r>
              <a:rPr lang="ru-RU" dirty="0" err="1"/>
              <a:t>п’ятому</a:t>
            </a:r>
            <a:r>
              <a:rPr lang="ru-RU" dirty="0"/>
              <a:t> </a:t>
            </a:r>
            <a:r>
              <a:rPr lang="ru-RU" dirty="0" err="1"/>
              <a:t>поверсі</a:t>
            </a:r>
            <a:r>
              <a:rPr lang="ru-RU" dirty="0"/>
              <a:t> </a:t>
            </a:r>
            <a:r>
              <a:rPr lang="ru-RU" dirty="0" err="1"/>
              <a:t>будинку</a:t>
            </a:r>
            <a:r>
              <a:rPr lang="ru-RU" dirty="0"/>
              <a:t>, при </a:t>
            </a:r>
            <a:r>
              <a:rPr lang="ru-RU" dirty="0" err="1"/>
              <a:t>чому</a:t>
            </a:r>
            <a:r>
              <a:rPr lang="ru-RU" dirty="0"/>
              <a:t> </a:t>
            </a:r>
            <a:r>
              <a:rPr lang="ru-RU" dirty="0" err="1"/>
              <a:t>вікна</a:t>
            </a:r>
            <a:r>
              <a:rPr lang="ru-RU" dirty="0"/>
              <a:t> </a:t>
            </a:r>
            <a:r>
              <a:rPr lang="ru-RU" dirty="0" err="1"/>
              <a:t>квартири</a:t>
            </a:r>
            <a:r>
              <a:rPr lang="ru-RU" dirty="0"/>
              <a:t> </a:t>
            </a:r>
            <a:r>
              <a:rPr lang="ru-RU" dirty="0" err="1"/>
              <a:t>щільно</a:t>
            </a:r>
            <a:r>
              <a:rPr lang="ru-RU" dirty="0"/>
              <a:t> </a:t>
            </a:r>
            <a:r>
              <a:rPr lang="ru-RU" dirty="0" err="1"/>
              <a:t>закриті</a:t>
            </a:r>
            <a:r>
              <a:rPr lang="ru-RU" dirty="0"/>
              <a:t>. А на </a:t>
            </a:r>
            <a:r>
              <a:rPr lang="ru-RU" dirty="0" err="1"/>
              <a:t>вулиці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 часом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учень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щось</a:t>
            </a:r>
            <a:r>
              <a:rPr lang="ru-RU" dirty="0"/>
              <a:t> </a:t>
            </a:r>
            <a:r>
              <a:rPr lang="ru-RU" dirty="0" err="1"/>
              <a:t>намагається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сказати</a:t>
            </a:r>
            <a:r>
              <a:rPr lang="ru-RU" dirty="0"/>
              <a:t>. Але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нічого</a:t>
            </a:r>
            <a:r>
              <a:rPr lang="ru-RU" dirty="0"/>
              <a:t> не </a:t>
            </a:r>
            <a:r>
              <a:rPr lang="ru-RU" dirty="0" err="1"/>
              <a:t>чутно</a:t>
            </a:r>
            <a:r>
              <a:rPr lang="ru-RU" dirty="0"/>
              <a:t>, </a:t>
            </a:r>
            <a:r>
              <a:rPr lang="ru-RU" dirty="0" err="1"/>
              <a:t>однокласник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проявити</a:t>
            </a:r>
            <a:r>
              <a:rPr lang="ru-RU" dirty="0"/>
              <a:t> </a:t>
            </a:r>
            <a:r>
              <a:rPr lang="ru-RU" dirty="0" err="1"/>
              <a:t>неабиякі</a:t>
            </a:r>
            <a:r>
              <a:rPr lang="ru-RU" dirty="0"/>
              <a:t> </a:t>
            </a:r>
            <a:r>
              <a:rPr lang="ru-RU" dirty="0" err="1"/>
              <a:t>акторські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та донести </a:t>
            </a:r>
            <a:r>
              <a:rPr lang="ru-RU" dirty="0" err="1"/>
              <a:t>потрібну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жестами і </a:t>
            </a:r>
            <a:r>
              <a:rPr lang="ru-RU" dirty="0" err="1"/>
              <a:t>рухами</a:t>
            </a:r>
            <a:r>
              <a:rPr lang="ru-RU" dirty="0"/>
              <a:t> (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підручні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 err="1" smtClean="0"/>
              <a:t>Зверніть</a:t>
            </a:r>
            <a:r>
              <a:rPr lang="ru-RU" dirty="0" smtClean="0"/>
              <a:t> </a:t>
            </a:r>
            <a:r>
              <a:rPr lang="ru-RU" dirty="0" err="1"/>
              <a:t>увагу</a:t>
            </a:r>
            <a:r>
              <a:rPr lang="ru-RU" dirty="0"/>
              <a:t>!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гра</a:t>
            </a:r>
            <a:r>
              <a:rPr lang="ru-RU" dirty="0"/>
              <a:t> </a:t>
            </a:r>
            <a:r>
              <a:rPr lang="ru-RU" dirty="0" err="1"/>
              <a:t>тренує</a:t>
            </a:r>
            <a:r>
              <a:rPr lang="ru-RU" dirty="0"/>
              <a:t> </a:t>
            </a:r>
            <a:r>
              <a:rPr lang="ru-RU" dirty="0" err="1"/>
              <a:t>одразу</a:t>
            </a:r>
            <a:r>
              <a:rPr lang="ru-RU" dirty="0"/>
              <a:t> і </a:t>
            </a:r>
            <a:r>
              <a:rPr lang="ru-RU" dirty="0" err="1"/>
              <a:t>невербальне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, і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концентруватися</a:t>
            </a:r>
            <a:r>
              <a:rPr lang="ru-RU" dirty="0"/>
              <a:t> на </a:t>
            </a:r>
            <a:r>
              <a:rPr lang="ru-RU" dirty="0" err="1"/>
              <a:t>діях</a:t>
            </a:r>
            <a:r>
              <a:rPr lang="ru-RU" dirty="0"/>
              <a:t> </a:t>
            </a:r>
            <a:r>
              <a:rPr lang="ru-RU" dirty="0" err="1"/>
              <a:t>іншої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розвиває</a:t>
            </a:r>
            <a:r>
              <a:rPr lang="ru-RU" dirty="0"/>
              <a:t>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розуміти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людей.</a:t>
            </a:r>
          </a:p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err="1"/>
              <a:t>Ігри</a:t>
            </a:r>
            <a:r>
              <a:rPr lang="ru-RU" dirty="0"/>
              <a:t> для </a:t>
            </a:r>
            <a:r>
              <a:rPr lang="ru-RU" dirty="0" err="1"/>
              <a:t>релаксації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430865"/>
            <a:ext cx="4389120" cy="795867"/>
          </a:xfrm>
        </p:spPr>
        <p:txBody>
          <a:bodyPr rtlCol="0"/>
          <a:lstStyle/>
          <a:p>
            <a:r>
              <a:rPr lang="ru-RU" dirty="0"/>
              <a:t>Насос і </a:t>
            </a:r>
            <a:r>
              <a:rPr lang="ru-RU" dirty="0" err="1"/>
              <a:t>м’яч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336096"/>
            <a:ext cx="4754880" cy="3252606"/>
          </a:xfrm>
        </p:spPr>
        <p:txBody>
          <a:bodyPr rtlCol="0"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>
                <a:latin typeface="+mj-lt"/>
              </a:rPr>
              <a:t>Щоб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навчити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дитину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релаксу</a:t>
            </a:r>
            <a:r>
              <a:rPr lang="ru-RU" dirty="0">
                <a:latin typeface="+mj-lt"/>
              </a:rPr>
              <a:t>, треба </a:t>
            </a:r>
            <a:r>
              <a:rPr lang="ru-RU" dirty="0" err="1">
                <a:latin typeface="+mj-lt"/>
              </a:rPr>
              <a:t>показати</a:t>
            </a:r>
            <a:r>
              <a:rPr lang="ru-RU" dirty="0">
                <a:latin typeface="+mj-lt"/>
              </a:rPr>
              <a:t>, як правильно </a:t>
            </a:r>
            <a:r>
              <a:rPr lang="ru-RU" dirty="0" err="1">
                <a:latin typeface="+mj-lt"/>
              </a:rPr>
              <a:t>чергувати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м’язову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напругу</a:t>
            </a:r>
            <a:r>
              <a:rPr lang="ru-RU" dirty="0">
                <a:latin typeface="+mj-lt"/>
              </a:rPr>
              <a:t> та </a:t>
            </a:r>
            <a:r>
              <a:rPr lang="ru-RU" dirty="0" err="1">
                <a:latin typeface="+mj-lt"/>
              </a:rPr>
              <a:t>повне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розслаблення</a:t>
            </a:r>
            <a:r>
              <a:rPr lang="ru-RU" dirty="0">
                <a:latin typeface="+mj-lt"/>
              </a:rPr>
              <a:t>. Два </a:t>
            </a:r>
            <a:r>
              <a:rPr lang="ru-RU" dirty="0" err="1">
                <a:latin typeface="+mj-lt"/>
              </a:rPr>
              <a:t>гравці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стають</a:t>
            </a:r>
            <a:r>
              <a:rPr lang="ru-RU" dirty="0">
                <a:latin typeface="+mj-lt"/>
              </a:rPr>
              <a:t> один </a:t>
            </a:r>
            <a:r>
              <a:rPr lang="ru-RU" dirty="0" err="1">
                <a:latin typeface="+mj-lt"/>
              </a:rPr>
              <a:t>навпроти</a:t>
            </a:r>
            <a:r>
              <a:rPr lang="ru-RU" dirty="0">
                <a:latin typeface="+mj-lt"/>
              </a:rPr>
              <a:t> одного, один буде </a:t>
            </a:r>
            <a:r>
              <a:rPr lang="ru-RU" dirty="0" err="1">
                <a:latin typeface="+mj-lt"/>
              </a:rPr>
              <a:t>зображувати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м’яч</a:t>
            </a:r>
            <a:r>
              <a:rPr lang="ru-RU" dirty="0">
                <a:latin typeface="+mj-lt"/>
              </a:rPr>
              <a:t>, а </a:t>
            </a:r>
            <a:r>
              <a:rPr lang="ru-RU" dirty="0" err="1">
                <a:latin typeface="+mj-lt"/>
              </a:rPr>
              <a:t>інший</a:t>
            </a:r>
            <a:r>
              <a:rPr lang="ru-RU" dirty="0">
                <a:latin typeface="+mj-lt"/>
              </a:rPr>
              <a:t> – </a:t>
            </a:r>
            <a:r>
              <a:rPr lang="ru-RU" dirty="0" err="1">
                <a:latin typeface="+mj-lt"/>
              </a:rPr>
              <a:t>працювати</a:t>
            </a:r>
            <a:r>
              <a:rPr lang="ru-RU" dirty="0">
                <a:latin typeface="+mj-lt"/>
              </a:rPr>
              <a:t> з </a:t>
            </a:r>
            <a:r>
              <a:rPr lang="ru-RU" dirty="0" err="1">
                <a:latin typeface="+mj-lt"/>
              </a:rPr>
              <a:t>уявним</a:t>
            </a:r>
            <a:r>
              <a:rPr lang="ru-RU" dirty="0">
                <a:latin typeface="+mj-lt"/>
              </a:rPr>
              <a:t> насосом. </a:t>
            </a:r>
            <a:r>
              <a:rPr lang="ru-RU" dirty="0" err="1">
                <a:latin typeface="+mj-lt"/>
              </a:rPr>
              <a:t>Спочатку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гравець-м’яч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стоїть</a:t>
            </a:r>
            <a:r>
              <a:rPr lang="ru-RU" dirty="0">
                <a:latin typeface="+mj-lt"/>
              </a:rPr>
              <a:t> у </a:t>
            </a:r>
            <a:r>
              <a:rPr lang="ru-RU" dirty="0" err="1">
                <a:latin typeface="+mj-lt"/>
              </a:rPr>
              <a:t>розслабленій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позі</a:t>
            </a:r>
            <a:r>
              <a:rPr lang="ru-RU" dirty="0">
                <a:latin typeface="+mj-lt"/>
              </a:rPr>
              <a:t>, з </a:t>
            </a:r>
            <a:r>
              <a:rPr lang="ru-RU" dirty="0" err="1">
                <a:latin typeface="+mj-lt"/>
              </a:rPr>
              <a:t>опущеною</a:t>
            </a:r>
            <a:r>
              <a:rPr lang="ru-RU" dirty="0">
                <a:latin typeface="+mj-lt"/>
              </a:rPr>
              <a:t> головою та руками, і </a:t>
            </a:r>
            <a:r>
              <a:rPr lang="ru-RU" dirty="0" err="1">
                <a:latin typeface="+mj-lt"/>
              </a:rPr>
              <a:t>зігнутими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колінах</a:t>
            </a:r>
            <a:r>
              <a:rPr lang="ru-RU" dirty="0">
                <a:latin typeface="+mj-lt"/>
              </a:rPr>
              <a:t> ногами. </a:t>
            </a:r>
            <a:r>
              <a:rPr lang="ru-RU" dirty="0" err="1">
                <a:latin typeface="+mj-lt"/>
              </a:rPr>
              <a:t>Другий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гравець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починає</a:t>
            </a:r>
            <a:r>
              <a:rPr lang="ru-RU" dirty="0">
                <a:latin typeface="+mj-lt"/>
              </a:rPr>
              <a:t> «</a:t>
            </a:r>
            <a:r>
              <a:rPr lang="ru-RU" dirty="0" err="1">
                <a:latin typeface="+mj-lt"/>
              </a:rPr>
              <a:t>качати</a:t>
            </a:r>
            <a:r>
              <a:rPr lang="ru-RU" dirty="0">
                <a:latin typeface="+mj-lt"/>
              </a:rPr>
              <a:t>» насос, </a:t>
            </a:r>
            <a:r>
              <a:rPr lang="ru-RU" dirty="0" err="1">
                <a:latin typeface="+mj-lt"/>
              </a:rPr>
              <a:t>відповідно</a:t>
            </a:r>
            <a:r>
              <a:rPr lang="ru-RU" dirty="0">
                <a:latin typeface="+mj-lt"/>
              </a:rPr>
              <a:t>, «</a:t>
            </a:r>
            <a:r>
              <a:rPr lang="ru-RU" dirty="0" err="1">
                <a:latin typeface="+mj-lt"/>
              </a:rPr>
              <a:t>м’яч</a:t>
            </a:r>
            <a:r>
              <a:rPr lang="ru-RU" dirty="0">
                <a:latin typeface="+mj-lt"/>
              </a:rPr>
              <a:t>» </a:t>
            </a:r>
            <a:r>
              <a:rPr lang="ru-RU" dirty="0" err="1">
                <a:latin typeface="+mj-lt"/>
              </a:rPr>
              <a:t>має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поступово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ставати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більш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накачаним</a:t>
            </a:r>
            <a:r>
              <a:rPr lang="ru-RU" dirty="0">
                <a:latin typeface="+mj-lt"/>
              </a:rPr>
              <a:t>: </a:t>
            </a:r>
            <a:r>
              <a:rPr lang="ru-RU" dirty="0" err="1">
                <a:latin typeface="+mj-lt"/>
              </a:rPr>
              <a:t>коліна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розпрямляються</a:t>
            </a:r>
            <a:r>
              <a:rPr lang="ru-RU" dirty="0">
                <a:latin typeface="+mj-lt"/>
              </a:rPr>
              <a:t>, руки </a:t>
            </a:r>
            <a:r>
              <a:rPr lang="ru-RU" dirty="0" err="1">
                <a:latin typeface="+mj-lt"/>
              </a:rPr>
              <a:t>витягуються</a:t>
            </a:r>
            <a:r>
              <a:rPr lang="ru-RU" dirty="0">
                <a:latin typeface="+mj-lt"/>
              </a:rPr>
              <a:t> в </a:t>
            </a:r>
            <a:r>
              <a:rPr lang="ru-RU" dirty="0" err="1">
                <a:latin typeface="+mj-lt"/>
              </a:rPr>
              <a:t>різні</a:t>
            </a:r>
            <a:r>
              <a:rPr lang="ru-RU" dirty="0">
                <a:latin typeface="+mj-lt"/>
              </a:rPr>
              <a:t> боки, </a:t>
            </a:r>
            <a:r>
              <a:rPr lang="ru-RU" dirty="0" err="1">
                <a:latin typeface="+mj-lt"/>
              </a:rPr>
              <a:t>всі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м’язи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напружені</a:t>
            </a:r>
            <a:r>
              <a:rPr lang="ru-RU" dirty="0">
                <a:latin typeface="+mj-lt"/>
              </a:rPr>
              <a:t>. Коли </a:t>
            </a:r>
            <a:r>
              <a:rPr lang="ru-RU" dirty="0" err="1">
                <a:latin typeface="+mj-lt"/>
              </a:rPr>
              <a:t>учень</a:t>
            </a:r>
            <a:r>
              <a:rPr lang="ru-RU" dirty="0">
                <a:latin typeface="+mj-lt"/>
              </a:rPr>
              <a:t> стане максимально </a:t>
            </a:r>
            <a:r>
              <a:rPr lang="ru-RU" dirty="0" err="1">
                <a:latin typeface="+mj-lt"/>
              </a:rPr>
              <a:t>напруженим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вчитель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може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сумно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сказати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що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другий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гравець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трохи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перестарався</a:t>
            </a:r>
            <a:r>
              <a:rPr lang="ru-RU" dirty="0">
                <a:latin typeface="+mj-lt"/>
              </a:rPr>
              <a:t>, тому «</a:t>
            </a:r>
            <a:r>
              <a:rPr lang="ru-RU" dirty="0" err="1">
                <a:latin typeface="+mj-lt"/>
              </a:rPr>
              <a:t>м’яч</a:t>
            </a:r>
            <a:r>
              <a:rPr lang="ru-RU" dirty="0">
                <a:latin typeface="+mj-lt"/>
              </a:rPr>
              <a:t>» </a:t>
            </a:r>
            <a:r>
              <a:rPr lang="ru-RU" dirty="0" err="1">
                <a:latin typeface="+mj-lt"/>
              </a:rPr>
              <a:t>доведеться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здути</a:t>
            </a:r>
            <a:r>
              <a:rPr lang="ru-RU" dirty="0">
                <a:latin typeface="+mj-lt"/>
              </a:rPr>
              <a:t>. </a:t>
            </a:r>
            <a:r>
              <a:rPr lang="ru-RU" dirty="0" err="1">
                <a:latin typeface="+mj-lt"/>
              </a:rPr>
              <a:t>Отже</a:t>
            </a:r>
            <a:r>
              <a:rPr lang="ru-RU" dirty="0">
                <a:latin typeface="+mj-lt"/>
              </a:rPr>
              <a:t>, </a:t>
            </a:r>
            <a:r>
              <a:rPr lang="ru-RU" dirty="0" err="1">
                <a:latin typeface="+mj-lt"/>
              </a:rPr>
              <a:t>дитина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тепер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має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поступово</a:t>
            </a:r>
            <a:r>
              <a:rPr lang="ru-RU" dirty="0">
                <a:latin typeface="+mj-lt"/>
              </a:rPr>
              <a:t> </a:t>
            </a:r>
            <a:r>
              <a:rPr lang="ru-RU" dirty="0" err="1">
                <a:latin typeface="+mj-lt"/>
              </a:rPr>
              <a:t>розслабитися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r>
              <a:rPr lang="ru-RU" dirty="0" err="1"/>
              <a:t>Зверніть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! </a:t>
            </a:r>
            <a:r>
              <a:rPr lang="ru-RU" dirty="0" err="1"/>
              <a:t>Щоб</a:t>
            </a:r>
            <a:r>
              <a:rPr lang="ru-RU" dirty="0"/>
              <a:t> у </a:t>
            </a:r>
            <a:r>
              <a:rPr lang="ru-RU" dirty="0" err="1"/>
              <a:t>жодного</a:t>
            </a:r>
            <a:r>
              <a:rPr lang="ru-RU" dirty="0"/>
              <a:t> з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не </a:t>
            </a:r>
            <a:r>
              <a:rPr lang="ru-RU" dirty="0" err="1"/>
              <a:t>виникало</a:t>
            </a:r>
            <a:r>
              <a:rPr lang="ru-RU" dirty="0"/>
              <a:t> </a:t>
            </a:r>
            <a:r>
              <a:rPr lang="ru-RU" dirty="0" err="1"/>
              <a:t>складнощів</a:t>
            </a:r>
            <a:r>
              <a:rPr lang="ru-RU" dirty="0"/>
              <a:t> та </a:t>
            </a:r>
            <a:r>
              <a:rPr lang="ru-RU" dirty="0" err="1"/>
              <a:t>запитань</a:t>
            </a:r>
            <a:r>
              <a:rPr lang="ru-RU" dirty="0"/>
              <a:t>,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спочатку</a:t>
            </a:r>
            <a:r>
              <a:rPr lang="ru-RU" dirty="0"/>
              <a:t> </a:t>
            </a:r>
            <a:r>
              <a:rPr lang="ru-RU" dirty="0" err="1"/>
              <a:t>показати</a:t>
            </a:r>
            <a:r>
              <a:rPr lang="ru-RU" dirty="0"/>
              <a:t> на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прикладі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“</a:t>
            </a:r>
            <a:r>
              <a:rPr lang="ru-RU" dirty="0" err="1"/>
              <a:t>Обзивалки</a:t>
            </a:r>
            <a:r>
              <a:rPr lang="ru-RU" dirty="0"/>
              <a:t>” (</a:t>
            </a:r>
            <a:r>
              <a:rPr lang="ru-RU" dirty="0" err="1"/>
              <a:t>Кряжева</a:t>
            </a:r>
            <a:r>
              <a:rPr lang="ru-RU" dirty="0"/>
              <a:t> Н.Л.)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158234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Мама/</a:t>
            </a:r>
            <a:r>
              <a:rPr lang="ru-RU" dirty="0" err="1"/>
              <a:t>тато</a:t>
            </a:r>
            <a:r>
              <a:rPr lang="ru-RU" dirty="0"/>
              <a:t>/психолог і </a:t>
            </a:r>
            <a:r>
              <a:rPr lang="ru-RU" dirty="0" err="1"/>
              <a:t>дитина</a:t>
            </a:r>
            <a:r>
              <a:rPr lang="ru-RU" dirty="0"/>
              <a:t>/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один </a:t>
            </a:r>
            <a:r>
              <a:rPr lang="ru-RU" dirty="0" err="1"/>
              <a:t>напроти</a:t>
            </a:r>
            <a:r>
              <a:rPr lang="ru-RU" dirty="0"/>
              <a:t> одного (</a:t>
            </a:r>
            <a:r>
              <a:rPr lang="ru-RU" dirty="0" err="1"/>
              <a:t>або</a:t>
            </a:r>
            <a:r>
              <a:rPr lang="ru-RU" dirty="0"/>
              <a:t> в коло) і </a:t>
            </a:r>
            <a:r>
              <a:rPr lang="ru-RU" dirty="0" err="1"/>
              <a:t>кидають</a:t>
            </a:r>
            <a:r>
              <a:rPr lang="ru-RU" dirty="0"/>
              <a:t> один одному </a:t>
            </a:r>
            <a:r>
              <a:rPr lang="ru-RU" dirty="0" err="1"/>
              <a:t>м’яч</a:t>
            </a:r>
            <a:r>
              <a:rPr lang="ru-RU" dirty="0"/>
              <a:t>. </a:t>
            </a:r>
            <a:r>
              <a:rPr lang="ru-RU" dirty="0" err="1"/>
              <a:t>Кидаючи</a:t>
            </a:r>
            <a:r>
              <a:rPr lang="ru-RU" dirty="0"/>
              <a:t> </a:t>
            </a:r>
            <a:r>
              <a:rPr lang="ru-RU" dirty="0" err="1"/>
              <a:t>м’яч</a:t>
            </a:r>
            <a:r>
              <a:rPr lang="ru-RU" dirty="0"/>
              <a:t>, </a:t>
            </a:r>
            <a:r>
              <a:rPr lang="ru-RU" dirty="0" err="1"/>
              <a:t>називайте</a:t>
            </a:r>
            <a:r>
              <a:rPr lang="ru-RU" dirty="0"/>
              <a:t> один одного </a:t>
            </a:r>
            <a:r>
              <a:rPr lang="ru-RU" dirty="0" err="1"/>
              <a:t>різними</a:t>
            </a:r>
            <a:r>
              <a:rPr lang="ru-RU" dirty="0"/>
              <a:t> “</a:t>
            </a:r>
            <a:r>
              <a:rPr lang="ru-RU" dirty="0" err="1"/>
              <a:t>образливими</a:t>
            </a:r>
            <a:r>
              <a:rPr lang="ru-RU" dirty="0"/>
              <a:t> словами”,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зовсім</a:t>
            </a:r>
            <a:r>
              <a:rPr lang="ru-RU" dirty="0"/>
              <a:t> не </a:t>
            </a:r>
            <a:r>
              <a:rPr lang="ru-RU" dirty="0" err="1"/>
              <a:t>образливі</a:t>
            </a:r>
            <a:r>
              <a:rPr lang="ru-RU" dirty="0"/>
              <a:t>. </a:t>
            </a:r>
            <a:r>
              <a:rPr lang="ru-RU" dirty="0" err="1"/>
              <a:t>Заздалегідь</a:t>
            </a:r>
            <a:r>
              <a:rPr lang="ru-RU" dirty="0"/>
              <a:t> </a:t>
            </a:r>
            <a:r>
              <a:rPr lang="ru-RU" dirty="0" err="1"/>
              <a:t>домовтеся</a:t>
            </a:r>
            <a:r>
              <a:rPr lang="ru-RU" dirty="0"/>
              <a:t>, </a:t>
            </a:r>
            <a:r>
              <a:rPr lang="ru-RU" dirty="0" err="1"/>
              <a:t>якими</a:t>
            </a:r>
            <a:r>
              <a:rPr lang="ru-RU" dirty="0"/>
              <a:t> словами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користуватися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назви</a:t>
            </a:r>
            <a:r>
              <a:rPr lang="ru-RU" dirty="0"/>
              <a:t> </a:t>
            </a:r>
            <a:r>
              <a:rPr lang="ru-RU" dirty="0" err="1"/>
              <a:t>овочів</a:t>
            </a:r>
            <a:r>
              <a:rPr lang="ru-RU" dirty="0"/>
              <a:t>, </a:t>
            </a:r>
            <a:r>
              <a:rPr lang="ru-RU" dirty="0" err="1"/>
              <a:t>фруктів</a:t>
            </a:r>
            <a:r>
              <a:rPr lang="ru-RU" dirty="0"/>
              <a:t>, </a:t>
            </a:r>
            <a:r>
              <a:rPr lang="ru-RU" dirty="0" err="1"/>
              <a:t>грибів</a:t>
            </a:r>
            <a:r>
              <a:rPr lang="ru-RU" dirty="0"/>
              <a:t>, </a:t>
            </a:r>
            <a:r>
              <a:rPr lang="ru-RU" dirty="0" err="1"/>
              <a:t>меблів</a:t>
            </a:r>
            <a:r>
              <a:rPr lang="ru-RU" dirty="0"/>
              <a:t>. </a:t>
            </a:r>
            <a:r>
              <a:rPr lang="ru-RU" dirty="0" err="1"/>
              <a:t>Кожне</a:t>
            </a:r>
            <a:r>
              <a:rPr lang="ru-RU" dirty="0"/>
              <a:t> </a:t>
            </a:r>
            <a:r>
              <a:rPr lang="ru-RU" dirty="0" err="1"/>
              <a:t>звернення</a:t>
            </a:r>
            <a:r>
              <a:rPr lang="ru-RU" dirty="0"/>
              <a:t> повинно </a:t>
            </a:r>
            <a:r>
              <a:rPr lang="ru-RU" dirty="0" err="1"/>
              <a:t>починатися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: “А </a:t>
            </a:r>
            <a:r>
              <a:rPr lang="ru-RU" dirty="0" err="1"/>
              <a:t>ти</a:t>
            </a:r>
            <a:r>
              <a:rPr lang="ru-RU" dirty="0"/>
              <a:t>, …, </a:t>
            </a:r>
            <a:r>
              <a:rPr lang="ru-RU" dirty="0" err="1"/>
              <a:t>морквочка</a:t>
            </a:r>
            <a:r>
              <a:rPr lang="ru-RU" dirty="0"/>
              <a:t>!” </a:t>
            </a:r>
            <a:r>
              <a:rPr lang="ru-RU" dirty="0" err="1"/>
              <a:t>Пам’ятайте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гра</a:t>
            </a:r>
            <a:r>
              <a:rPr lang="ru-RU" dirty="0"/>
              <a:t>, тому </a:t>
            </a:r>
            <a:r>
              <a:rPr lang="ru-RU" dirty="0" err="1"/>
              <a:t>ображатися</a:t>
            </a:r>
            <a:r>
              <a:rPr lang="ru-RU" dirty="0"/>
              <a:t> не </a:t>
            </a:r>
            <a:r>
              <a:rPr lang="ru-RU" dirty="0" err="1"/>
              <a:t>потрібно</a:t>
            </a:r>
            <a:r>
              <a:rPr lang="ru-RU" dirty="0"/>
              <a:t>.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нехай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назве</a:t>
            </a:r>
            <a:r>
              <a:rPr lang="ru-RU" dirty="0"/>
              <a:t> </a:t>
            </a:r>
            <a:r>
              <a:rPr lang="ru-RU" dirty="0" err="1"/>
              <a:t>іншого</a:t>
            </a:r>
            <a:r>
              <a:rPr lang="ru-RU" dirty="0"/>
              <a:t> </a:t>
            </a:r>
            <a:r>
              <a:rPr lang="ru-RU" dirty="0" err="1"/>
              <a:t>лагідним</a:t>
            </a:r>
            <a:r>
              <a:rPr lang="ru-RU" dirty="0"/>
              <a:t> словом, </a:t>
            </a:r>
            <a:r>
              <a:rPr lang="ru-RU" dirty="0" err="1"/>
              <a:t>наприклад</a:t>
            </a:r>
            <a:r>
              <a:rPr lang="ru-RU" dirty="0"/>
              <a:t>: “А </a:t>
            </a:r>
            <a:r>
              <a:rPr lang="ru-RU" dirty="0" err="1"/>
              <a:t>ти</a:t>
            </a:r>
            <a:r>
              <a:rPr lang="ru-RU" dirty="0"/>
              <a:t>, …, </a:t>
            </a:r>
            <a:r>
              <a:rPr lang="ru-RU" dirty="0" err="1"/>
              <a:t>сонечко</a:t>
            </a:r>
            <a:r>
              <a:rPr lang="ru-RU" dirty="0"/>
              <a:t>!”</a:t>
            </a:r>
          </a:p>
          <a:p>
            <a:r>
              <a:rPr lang="ru-RU" dirty="0" err="1"/>
              <a:t>Проведіть</a:t>
            </a:r>
            <a:r>
              <a:rPr lang="ru-RU" dirty="0"/>
              <a:t> </a:t>
            </a:r>
            <a:r>
              <a:rPr lang="ru-RU" dirty="0" err="1"/>
              <a:t>гру</a:t>
            </a:r>
            <a:r>
              <a:rPr lang="ru-RU" dirty="0"/>
              <a:t> у </a:t>
            </a:r>
            <a:r>
              <a:rPr lang="ru-RU" dirty="0" err="1"/>
              <a:t>швидкому</a:t>
            </a:r>
            <a:r>
              <a:rPr lang="ru-RU" dirty="0"/>
              <a:t> </a:t>
            </a:r>
            <a:r>
              <a:rPr lang="ru-RU" dirty="0" err="1"/>
              <a:t>темпі</a:t>
            </a:r>
            <a:r>
              <a:rPr lang="ru-RU" dirty="0"/>
              <a:t>, </a:t>
            </a:r>
            <a:r>
              <a:rPr lang="ru-RU" dirty="0" err="1"/>
              <a:t>попередивши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ображатися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357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404664"/>
            <a:ext cx="8165273" cy="477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/>
              <a:t>«Король сказав…»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base"/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учасники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разом з </a:t>
            </a:r>
            <a:r>
              <a:rPr lang="ru-RU" dirty="0" err="1"/>
              <a:t>ведучим</a:t>
            </a:r>
            <a:r>
              <a:rPr lang="ru-RU" dirty="0"/>
              <a:t> </a:t>
            </a:r>
            <a:r>
              <a:rPr lang="ru-RU" dirty="0" err="1"/>
              <a:t>стають</a:t>
            </a:r>
            <a:r>
              <a:rPr lang="ru-RU" dirty="0"/>
              <a:t> у коло. </a:t>
            </a:r>
            <a:r>
              <a:rPr lang="ru-RU" dirty="0" err="1"/>
              <a:t>Ведучий</a:t>
            </a:r>
            <a:r>
              <a:rPr lang="ru-RU" dirty="0"/>
              <a:t> говорить,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буде </a:t>
            </a:r>
            <a:r>
              <a:rPr lang="ru-RU" dirty="0" err="1"/>
              <a:t>показувати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рухи</a:t>
            </a:r>
            <a:r>
              <a:rPr lang="ru-RU" dirty="0"/>
              <a:t> (</a:t>
            </a:r>
            <a:r>
              <a:rPr lang="ru-RU" dirty="0" err="1"/>
              <a:t>фізкультурні</a:t>
            </a:r>
            <a:r>
              <a:rPr lang="ru-RU" dirty="0"/>
              <a:t>, </a:t>
            </a:r>
            <a:r>
              <a:rPr lang="ru-RU" dirty="0" err="1"/>
              <a:t>танцювальні</a:t>
            </a:r>
            <a:r>
              <a:rPr lang="ru-RU" dirty="0"/>
              <a:t>, </a:t>
            </a:r>
            <a:r>
              <a:rPr lang="ru-RU" dirty="0" err="1"/>
              <a:t>жартівні</a:t>
            </a:r>
            <a:r>
              <a:rPr lang="ru-RU" dirty="0"/>
              <a:t>), а </a:t>
            </a:r>
            <a:r>
              <a:rPr lang="ru-RU" dirty="0" err="1"/>
              <a:t>граючі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повторювати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тому </a:t>
            </a:r>
            <a:r>
              <a:rPr lang="ru-RU" dirty="0" err="1"/>
              <a:t>випадку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додасть</a:t>
            </a:r>
            <a:r>
              <a:rPr lang="ru-RU" dirty="0"/>
              <a:t> слова «Король сказав».</a:t>
            </a:r>
          </a:p>
          <a:p>
            <a:pPr fontAlgn="base"/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помилиться</a:t>
            </a:r>
            <a:r>
              <a:rPr lang="ru-RU" dirty="0"/>
              <a:t>, </a:t>
            </a:r>
            <a:r>
              <a:rPr lang="ru-RU" dirty="0" err="1"/>
              <a:t>виходить</a:t>
            </a:r>
            <a:r>
              <a:rPr lang="ru-RU" dirty="0"/>
              <a:t> на середину кола і </a:t>
            </a:r>
            <a:r>
              <a:rPr lang="ru-RU" dirty="0" err="1"/>
              <a:t>виконує</a:t>
            </a:r>
            <a:r>
              <a:rPr lang="ru-RU" dirty="0"/>
              <a:t> яке-</a:t>
            </a:r>
            <a:r>
              <a:rPr lang="ru-RU" dirty="0" err="1"/>
              <a:t>небудь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</a:t>
            </a:r>
            <a:r>
              <a:rPr lang="ru-RU" dirty="0" err="1"/>
              <a:t>учасників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посміхнутися</a:t>
            </a:r>
            <a:r>
              <a:rPr lang="ru-RU" dirty="0"/>
              <a:t>, </a:t>
            </a:r>
            <a:r>
              <a:rPr lang="ru-RU" dirty="0" err="1"/>
              <a:t>пострибати</a:t>
            </a:r>
            <a:r>
              <a:rPr lang="ru-RU" dirty="0"/>
              <a:t> на </a:t>
            </a:r>
            <a:r>
              <a:rPr lang="ru-RU" dirty="0" err="1"/>
              <a:t>одній</a:t>
            </a:r>
            <a:r>
              <a:rPr lang="ru-RU" dirty="0"/>
              <a:t> </a:t>
            </a:r>
            <a:r>
              <a:rPr lang="ru-RU" dirty="0" err="1"/>
              <a:t>нозі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  <a:p>
            <a:pPr fontAlgn="base"/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слів</a:t>
            </a:r>
            <a:r>
              <a:rPr lang="ru-RU" dirty="0"/>
              <a:t> «Король сказав»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додавати</a:t>
            </a:r>
            <a:r>
              <a:rPr lang="ru-RU" dirty="0"/>
              <a:t> й </a:t>
            </a:r>
            <a:r>
              <a:rPr lang="ru-RU" dirty="0" err="1"/>
              <a:t>інші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«Будь ласка» </a:t>
            </a:r>
            <a:r>
              <a:rPr lang="ru-RU" dirty="0" err="1"/>
              <a:t>чи</a:t>
            </a:r>
            <a:r>
              <a:rPr lang="ru-RU" dirty="0"/>
              <a:t> «Командир наказав».</a:t>
            </a:r>
          </a:p>
          <a:p>
            <a:pPr rt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r>
              <a:rPr lang="ru-RU" dirty="0" err="1"/>
              <a:t>Переключення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з одного виду </a:t>
            </a:r>
            <a:r>
              <a:rPr lang="ru-RU" dirty="0" err="1"/>
              <a:t>діяльності</a:t>
            </a:r>
            <a:r>
              <a:rPr lang="ru-RU" dirty="0"/>
              <a:t> на </a:t>
            </a:r>
            <a:r>
              <a:rPr lang="ru-RU" dirty="0" err="1"/>
              <a:t>іншій</a:t>
            </a:r>
            <a:r>
              <a:rPr lang="ru-RU" dirty="0"/>
              <a:t>,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рухових</a:t>
            </a:r>
            <a:r>
              <a:rPr lang="ru-RU" dirty="0"/>
              <a:t> </a:t>
            </a:r>
            <a:r>
              <a:rPr lang="ru-RU" dirty="0" err="1"/>
              <a:t>автоматизмів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5640" y="692696"/>
            <a:ext cx="85216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latin typeface="+mj-lt"/>
              </a:rPr>
              <a:t>Висновки</a:t>
            </a:r>
            <a:r>
              <a:rPr lang="ru-RU" sz="1400" dirty="0">
                <a:latin typeface="+mj-lt"/>
              </a:rPr>
              <a:t> і </a:t>
            </a:r>
            <a:r>
              <a:rPr lang="ru-RU" sz="1400" dirty="0" err="1">
                <a:latin typeface="+mj-lt"/>
              </a:rPr>
              <a:t>перспективи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подальших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досліджень</a:t>
            </a:r>
            <a:r>
              <a:rPr lang="ru-RU" sz="1400" dirty="0">
                <a:latin typeface="+mj-lt"/>
              </a:rPr>
              <a:t>. </a:t>
            </a:r>
            <a:r>
              <a:rPr lang="ru-RU" sz="1400" dirty="0" err="1">
                <a:latin typeface="+mj-lt"/>
              </a:rPr>
              <a:t>Ігрова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терапія</a:t>
            </a:r>
            <a:r>
              <a:rPr lang="ru-RU" sz="1400" dirty="0">
                <a:latin typeface="+mj-lt"/>
              </a:rPr>
              <a:t> — метод</a:t>
            </a:r>
          </a:p>
          <a:p>
            <a:r>
              <a:rPr lang="ru-RU" sz="1400" dirty="0" err="1">
                <a:latin typeface="+mj-lt"/>
              </a:rPr>
              <a:t>психотерапевтичної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дії</a:t>
            </a:r>
            <a:r>
              <a:rPr lang="ru-RU" sz="1400" dirty="0">
                <a:latin typeface="+mj-lt"/>
              </a:rPr>
              <a:t> на </a:t>
            </a:r>
            <a:r>
              <a:rPr lang="ru-RU" sz="1400" dirty="0" err="1">
                <a:latin typeface="+mj-lt"/>
              </a:rPr>
              <a:t>дітей</a:t>
            </a:r>
            <a:r>
              <a:rPr lang="ru-RU" sz="1400" dirty="0">
                <a:latin typeface="+mj-lt"/>
              </a:rPr>
              <a:t> і </a:t>
            </a:r>
            <a:r>
              <a:rPr lang="ru-RU" sz="1400" dirty="0" err="1">
                <a:latin typeface="+mj-lt"/>
              </a:rPr>
              <a:t>дорослих</a:t>
            </a:r>
            <a:r>
              <a:rPr lang="ru-RU" sz="1400" dirty="0">
                <a:latin typeface="+mj-lt"/>
              </a:rPr>
              <a:t> з </a:t>
            </a:r>
            <a:r>
              <a:rPr lang="ru-RU" sz="1400" dirty="0" err="1">
                <a:latin typeface="+mj-lt"/>
              </a:rPr>
              <a:t>використанням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гри</a:t>
            </a:r>
            <a:r>
              <a:rPr lang="ru-RU" sz="1400" dirty="0">
                <a:latin typeface="+mj-lt"/>
              </a:rPr>
              <a:t>. </a:t>
            </a:r>
            <a:r>
              <a:rPr lang="ru-RU" sz="1400" dirty="0" err="1">
                <a:latin typeface="+mj-lt"/>
              </a:rPr>
              <a:t>Гра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використовується</a:t>
            </a:r>
            <a:r>
              <a:rPr lang="ru-RU" sz="1400" dirty="0">
                <a:latin typeface="+mj-lt"/>
              </a:rPr>
              <a:t> в</a:t>
            </a:r>
          </a:p>
          <a:p>
            <a:r>
              <a:rPr lang="ru-RU" sz="1400" dirty="0" err="1">
                <a:latin typeface="+mj-lt"/>
              </a:rPr>
              <a:t>груповій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психотерапії</a:t>
            </a:r>
            <a:r>
              <a:rPr lang="ru-RU" sz="1400" dirty="0">
                <a:latin typeface="+mj-lt"/>
              </a:rPr>
              <a:t> і </a:t>
            </a:r>
            <a:r>
              <a:rPr lang="ru-RU" sz="1400" dirty="0" err="1">
                <a:latin typeface="+mj-lt"/>
              </a:rPr>
              <a:t>соціально-психологічному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тренінгу</a:t>
            </a:r>
            <a:r>
              <a:rPr lang="ru-RU" sz="1400" dirty="0">
                <a:latin typeface="+mj-lt"/>
              </a:rPr>
              <a:t> у </a:t>
            </a:r>
            <a:r>
              <a:rPr lang="ru-RU" sz="1400" dirty="0" err="1">
                <a:latin typeface="+mj-lt"/>
              </a:rPr>
              <a:t>вигляді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спеціальних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вправ</a:t>
            </a:r>
            <a:r>
              <a:rPr lang="ru-RU" sz="1400" dirty="0">
                <a:latin typeface="+mj-lt"/>
              </a:rPr>
              <a:t>,</a:t>
            </a:r>
          </a:p>
          <a:p>
            <a:r>
              <a:rPr lang="ru-RU" sz="1400" dirty="0" err="1">
                <a:latin typeface="+mj-lt"/>
              </a:rPr>
              <a:t>завдань</a:t>
            </a:r>
            <a:r>
              <a:rPr lang="ru-RU" sz="1400" dirty="0">
                <a:latin typeface="+mj-lt"/>
              </a:rPr>
              <a:t> на </a:t>
            </a:r>
            <a:r>
              <a:rPr lang="ru-RU" sz="1400" dirty="0" err="1">
                <a:latin typeface="+mj-lt"/>
              </a:rPr>
              <a:t>невербальні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комунікації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розігруванні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різних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ситуацій</a:t>
            </a:r>
            <a:r>
              <a:rPr lang="ru-RU" sz="1400" dirty="0">
                <a:latin typeface="+mj-lt"/>
              </a:rPr>
              <a:t> та </a:t>
            </a:r>
            <a:r>
              <a:rPr lang="ru-RU" sz="1400" dirty="0" err="1">
                <a:latin typeface="+mj-lt"/>
              </a:rPr>
              <a:t>ін</a:t>
            </a:r>
            <a:r>
              <a:rPr lang="ru-RU" sz="1400" dirty="0">
                <a:latin typeface="+mj-lt"/>
              </a:rPr>
              <a:t>. Вона </a:t>
            </a:r>
            <a:r>
              <a:rPr lang="ru-RU" sz="1400" dirty="0" err="1">
                <a:latin typeface="+mj-lt"/>
              </a:rPr>
              <a:t>сприяє</a:t>
            </a:r>
            <a:endParaRPr lang="ru-RU" sz="1400" dirty="0">
              <a:latin typeface="+mj-lt"/>
            </a:endParaRPr>
          </a:p>
          <a:p>
            <a:r>
              <a:rPr lang="ru-RU" sz="1400" dirty="0" err="1">
                <a:latin typeface="+mj-lt"/>
              </a:rPr>
              <a:t>створенню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близьких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стосунків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між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учасниками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групи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знімає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напруженість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тривогу</a:t>
            </a:r>
            <a:r>
              <a:rPr lang="ru-RU" sz="1400" dirty="0">
                <a:latin typeface="+mj-lt"/>
              </a:rPr>
              <a:t>, страх</a:t>
            </a:r>
          </a:p>
          <a:p>
            <a:r>
              <a:rPr lang="ru-RU" sz="1400" dirty="0">
                <a:latin typeface="+mj-lt"/>
              </a:rPr>
              <a:t>перед </a:t>
            </a:r>
            <a:r>
              <a:rPr lang="ru-RU" sz="1400" dirty="0" err="1">
                <a:latin typeface="+mj-lt"/>
              </a:rPr>
              <a:t>оточенням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підвищує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самооцінку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дозволяє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перевірити</a:t>
            </a:r>
            <a:r>
              <a:rPr lang="ru-RU" sz="1400" dirty="0">
                <a:latin typeface="+mj-lt"/>
              </a:rPr>
              <a:t> себе в </a:t>
            </a:r>
            <a:r>
              <a:rPr lang="ru-RU" sz="1400" dirty="0" err="1">
                <a:latin typeface="+mj-lt"/>
              </a:rPr>
              <a:t>різних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ситуаціях</a:t>
            </a:r>
            <a:endParaRPr lang="ru-RU" sz="1400" dirty="0">
              <a:latin typeface="+mj-lt"/>
            </a:endParaRPr>
          </a:p>
          <a:p>
            <a:r>
              <a:rPr lang="ru-RU" sz="1400" dirty="0" err="1">
                <a:latin typeface="+mj-lt"/>
              </a:rPr>
              <a:t>спілкування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знімаючи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небезпеку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соціально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значущих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наслідків</a:t>
            </a:r>
            <a:r>
              <a:rPr lang="ru-RU" sz="1400" dirty="0">
                <a:latin typeface="+mj-lt"/>
              </a:rPr>
              <a:t>.</a:t>
            </a:r>
          </a:p>
          <a:p>
            <a:r>
              <a:rPr lang="ru-RU" sz="1400" dirty="0" err="1">
                <a:latin typeface="+mj-lt"/>
              </a:rPr>
              <a:t>Ігрова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терапія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ефективна</a:t>
            </a:r>
            <a:r>
              <a:rPr lang="ru-RU" sz="1400" dirty="0">
                <a:latin typeface="+mj-lt"/>
              </a:rPr>
              <a:t> як </a:t>
            </a:r>
            <a:r>
              <a:rPr lang="ru-RU" sz="1400" dirty="0" err="1">
                <a:latin typeface="+mj-lt"/>
              </a:rPr>
              <a:t>засіб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поліпшенні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емоційного</a:t>
            </a:r>
            <a:r>
              <a:rPr lang="ru-RU" sz="1400" dirty="0">
                <a:latin typeface="+mj-lt"/>
              </a:rPr>
              <a:t> стану </a:t>
            </a:r>
            <a:r>
              <a:rPr lang="ru-RU" sz="1400" dirty="0" err="1">
                <a:latin typeface="+mj-lt"/>
              </a:rPr>
              <a:t>дітей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після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розлучення</a:t>
            </a:r>
            <a:endParaRPr lang="ru-RU" sz="1400" dirty="0">
              <a:latin typeface="+mj-lt"/>
            </a:endParaRPr>
          </a:p>
          <a:p>
            <a:r>
              <a:rPr lang="ru-RU" sz="1400" dirty="0" err="1">
                <a:latin typeface="+mj-lt"/>
              </a:rPr>
              <a:t>батьків</a:t>
            </a:r>
            <a:r>
              <a:rPr lang="ru-RU" sz="1400" dirty="0">
                <a:latin typeface="+mj-lt"/>
              </a:rPr>
              <a:t>; </a:t>
            </a:r>
            <a:r>
              <a:rPr lang="ru-RU" sz="1400" dirty="0" err="1">
                <a:latin typeface="+mj-lt"/>
              </a:rPr>
              <a:t>дітей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які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піддаються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насильству</a:t>
            </a:r>
            <a:r>
              <a:rPr lang="ru-RU" sz="1400" dirty="0">
                <a:latin typeface="+mj-lt"/>
              </a:rPr>
              <a:t> і </a:t>
            </a:r>
            <a:r>
              <a:rPr lang="ru-RU" sz="1400" dirty="0" err="1">
                <a:latin typeface="+mj-lt"/>
              </a:rPr>
              <a:t>покинутих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дітей</a:t>
            </a:r>
            <a:r>
              <a:rPr lang="ru-RU" sz="1400" dirty="0">
                <a:latin typeface="+mj-lt"/>
              </a:rPr>
              <a:t>; </a:t>
            </a:r>
            <a:r>
              <a:rPr lang="ru-RU" sz="1400" dirty="0" err="1">
                <a:latin typeface="+mj-lt"/>
              </a:rPr>
              <a:t>зниження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страхів</a:t>
            </a:r>
            <a:r>
              <a:rPr lang="ru-RU" sz="1400" dirty="0">
                <a:latin typeface="+mj-lt"/>
              </a:rPr>
              <a:t>; </a:t>
            </a:r>
            <a:r>
              <a:rPr lang="ru-RU" sz="1400" dirty="0" err="1">
                <a:latin typeface="+mj-lt"/>
              </a:rPr>
              <a:t>стресу</a:t>
            </a:r>
            <a:r>
              <a:rPr lang="ru-RU" sz="1400" dirty="0">
                <a:latin typeface="+mj-lt"/>
              </a:rPr>
              <a:t> і</a:t>
            </a:r>
          </a:p>
          <a:p>
            <a:r>
              <a:rPr lang="ru-RU" sz="1400" dirty="0" err="1">
                <a:latin typeface="+mj-lt"/>
              </a:rPr>
              <a:t>тривожності</a:t>
            </a:r>
            <a:r>
              <a:rPr lang="ru-RU" sz="1400" dirty="0">
                <a:latin typeface="+mj-lt"/>
              </a:rPr>
              <a:t> у </a:t>
            </a:r>
            <a:r>
              <a:rPr lang="ru-RU" sz="1400" dirty="0" err="1">
                <a:latin typeface="+mj-lt"/>
              </a:rPr>
              <a:t>госпіталізованих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дітей</a:t>
            </a:r>
            <a:r>
              <a:rPr lang="ru-RU" sz="1400" dirty="0">
                <a:latin typeface="+mj-lt"/>
              </a:rPr>
              <a:t>; при </a:t>
            </a:r>
            <a:r>
              <a:rPr lang="ru-RU" sz="1400" dirty="0" err="1">
                <a:latin typeface="+mj-lt"/>
              </a:rPr>
              <a:t>корекції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утруднень</a:t>
            </a:r>
            <a:r>
              <a:rPr lang="ru-RU" sz="1400" dirty="0">
                <a:latin typeface="+mj-lt"/>
              </a:rPr>
              <a:t> в </a:t>
            </a:r>
            <a:r>
              <a:rPr lang="ru-RU" sz="1400" dirty="0" err="1">
                <a:latin typeface="+mj-lt"/>
              </a:rPr>
              <a:t>читанні</a:t>
            </a:r>
            <a:r>
              <a:rPr lang="ru-RU" sz="1400" dirty="0">
                <a:latin typeface="+mj-lt"/>
              </a:rPr>
              <a:t>; </a:t>
            </a:r>
            <a:r>
              <a:rPr lang="ru-RU" sz="1400" dirty="0" err="1">
                <a:latin typeface="+mj-lt"/>
              </a:rPr>
              <a:t>успішності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дітей</a:t>
            </a:r>
            <a:r>
              <a:rPr lang="ru-RU" sz="1400" dirty="0">
                <a:latin typeface="+mj-lt"/>
              </a:rPr>
              <a:t> з</a:t>
            </a:r>
          </a:p>
          <a:p>
            <a:r>
              <a:rPr lang="ru-RU" sz="1400" dirty="0" err="1">
                <a:latin typeface="+mj-lt"/>
              </a:rPr>
              <a:t>утрудненнями</a:t>
            </a:r>
            <a:r>
              <a:rPr lang="ru-RU" sz="1400" dirty="0">
                <a:latin typeface="+mj-lt"/>
              </a:rPr>
              <a:t> в </a:t>
            </a:r>
            <a:r>
              <a:rPr lang="ru-RU" sz="1400" dirty="0" err="1">
                <a:latin typeface="+mj-lt"/>
              </a:rPr>
              <a:t>навчанні</a:t>
            </a:r>
            <a:r>
              <a:rPr lang="ru-RU" sz="1400" dirty="0">
                <a:latin typeface="+mj-lt"/>
              </a:rPr>
              <a:t>; </a:t>
            </a:r>
            <a:r>
              <a:rPr lang="ru-RU" sz="1400" dirty="0" err="1">
                <a:latin typeface="+mj-lt"/>
              </a:rPr>
              <a:t>відставання</a:t>
            </a:r>
            <a:r>
              <a:rPr lang="ru-RU" sz="1400" dirty="0">
                <a:latin typeface="+mj-lt"/>
              </a:rPr>
              <a:t> в </a:t>
            </a:r>
            <a:r>
              <a:rPr lang="ru-RU" sz="1400" dirty="0" err="1">
                <a:latin typeface="+mj-lt"/>
              </a:rPr>
              <a:t>мовному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розвитку</a:t>
            </a:r>
            <a:r>
              <a:rPr lang="ru-RU" sz="1400" dirty="0">
                <a:latin typeface="+mj-lt"/>
              </a:rPr>
              <a:t>; </a:t>
            </a:r>
            <a:r>
              <a:rPr lang="ru-RU" sz="1400" dirty="0" err="1">
                <a:latin typeface="+mj-lt"/>
              </a:rPr>
              <a:t>інтелектуального</a:t>
            </a:r>
            <a:r>
              <a:rPr lang="ru-RU" sz="1400" dirty="0">
                <a:latin typeface="+mj-lt"/>
              </a:rPr>
              <a:t> і </a:t>
            </a:r>
            <a:r>
              <a:rPr lang="ru-RU" sz="1400" dirty="0" err="1">
                <a:latin typeface="+mj-lt"/>
              </a:rPr>
              <a:t>емоційного</a:t>
            </a:r>
            <a:endParaRPr lang="ru-RU" sz="1400" dirty="0">
              <a:latin typeface="+mj-lt"/>
            </a:endParaRPr>
          </a:p>
          <a:p>
            <a:r>
              <a:rPr lang="ru-RU" sz="1400" dirty="0" err="1">
                <a:latin typeface="+mj-lt"/>
              </a:rPr>
              <a:t>розвитку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розумово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відсталих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дітей</a:t>
            </a:r>
            <a:r>
              <a:rPr lang="ru-RU" sz="1400" dirty="0">
                <a:latin typeface="+mj-lt"/>
              </a:rPr>
              <a:t>.</a:t>
            </a:r>
          </a:p>
          <a:p>
            <a:r>
              <a:rPr lang="ru-RU" sz="1400" dirty="0" err="1">
                <a:latin typeface="+mj-lt"/>
              </a:rPr>
              <a:t>Основні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види</a:t>
            </a:r>
            <a:r>
              <a:rPr lang="ru-RU" sz="1400" dirty="0">
                <a:latin typeface="+mj-lt"/>
              </a:rPr>
              <a:t> і </a:t>
            </a:r>
            <a:r>
              <a:rPr lang="ru-RU" sz="1400" dirty="0" err="1">
                <a:latin typeface="+mj-lt"/>
              </a:rPr>
              <a:t>форми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ігрової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терапії</a:t>
            </a:r>
            <a:r>
              <a:rPr lang="ru-RU" sz="1400" dirty="0">
                <a:latin typeface="+mj-lt"/>
              </a:rPr>
              <a:t>: </a:t>
            </a:r>
            <a:r>
              <a:rPr lang="ru-RU" sz="1400" dirty="0" err="1">
                <a:latin typeface="+mj-lt"/>
              </a:rPr>
              <a:t>ігротерапія</a:t>
            </a:r>
            <a:r>
              <a:rPr lang="ru-RU" sz="1400" dirty="0">
                <a:latin typeface="+mj-lt"/>
              </a:rPr>
              <a:t> в </a:t>
            </a:r>
            <a:r>
              <a:rPr lang="ru-RU" sz="1400" dirty="0" err="1">
                <a:latin typeface="+mj-lt"/>
              </a:rPr>
              <a:t>психоаналізі</a:t>
            </a:r>
            <a:r>
              <a:rPr lang="ru-RU" sz="1400" dirty="0">
                <a:latin typeface="+mj-lt"/>
              </a:rPr>
              <a:t>; </a:t>
            </a:r>
            <a:r>
              <a:rPr lang="ru-RU" sz="1400" dirty="0" err="1">
                <a:latin typeface="+mj-lt"/>
              </a:rPr>
              <a:t>ігротерапія</a:t>
            </a:r>
            <a:r>
              <a:rPr lang="ru-RU" sz="1400" dirty="0">
                <a:latin typeface="+mj-lt"/>
              </a:rPr>
              <a:t>, яка</a:t>
            </a:r>
          </a:p>
          <a:p>
            <a:r>
              <a:rPr lang="ru-RU" sz="1400" dirty="0">
                <a:latin typeface="+mj-lt"/>
              </a:rPr>
              <a:t>центрована на </a:t>
            </a:r>
            <a:r>
              <a:rPr lang="ru-RU" sz="1400" dirty="0" err="1">
                <a:latin typeface="+mj-lt"/>
              </a:rPr>
              <a:t>клієнтові</a:t>
            </a:r>
            <a:r>
              <a:rPr lang="ru-RU" sz="1400" dirty="0">
                <a:latin typeface="+mj-lt"/>
              </a:rPr>
              <a:t>; </a:t>
            </a:r>
            <a:r>
              <a:rPr lang="ru-RU" sz="1400" dirty="0" err="1">
                <a:latin typeface="+mj-lt"/>
              </a:rPr>
              <a:t>відреагування</a:t>
            </a:r>
            <a:r>
              <a:rPr lang="ru-RU" sz="1400" dirty="0">
                <a:latin typeface="+mj-lt"/>
              </a:rPr>
              <a:t>; </a:t>
            </a:r>
            <a:r>
              <a:rPr lang="ru-RU" sz="1400" dirty="0" err="1">
                <a:latin typeface="+mj-lt"/>
              </a:rPr>
              <a:t>побудова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стосунків</a:t>
            </a:r>
            <a:r>
              <a:rPr lang="ru-RU" sz="1400" dirty="0">
                <a:latin typeface="+mj-lt"/>
              </a:rPr>
              <a:t>; </a:t>
            </a:r>
            <a:r>
              <a:rPr lang="ru-RU" sz="1400" dirty="0" err="1">
                <a:latin typeface="+mj-lt"/>
              </a:rPr>
              <a:t>пісочна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ігротерапія</a:t>
            </a:r>
            <a:r>
              <a:rPr lang="ru-RU" sz="1400" dirty="0">
                <a:latin typeface="+mj-lt"/>
              </a:rPr>
              <a:t>; </a:t>
            </a:r>
            <a:r>
              <a:rPr lang="ru-RU" sz="1400" dirty="0" err="1">
                <a:latin typeface="+mj-lt"/>
              </a:rPr>
              <a:t>ігрова</a:t>
            </a:r>
            <a:endParaRPr lang="ru-RU" sz="1400" dirty="0">
              <a:latin typeface="+mj-lt"/>
            </a:endParaRPr>
          </a:p>
          <a:p>
            <a:r>
              <a:rPr lang="ru-RU" sz="1400" dirty="0" err="1">
                <a:latin typeface="+mj-lt"/>
              </a:rPr>
              <a:t>терапія</a:t>
            </a:r>
            <a:r>
              <a:rPr lang="ru-RU" sz="1400" dirty="0">
                <a:latin typeface="+mj-lt"/>
              </a:rPr>
              <a:t> з </a:t>
            </a:r>
            <a:r>
              <a:rPr lang="ru-RU" sz="1400" dirty="0" err="1">
                <a:latin typeface="+mj-lt"/>
              </a:rPr>
              <a:t>елементами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мистецтва</a:t>
            </a:r>
            <a:r>
              <a:rPr lang="ru-RU" sz="1400" dirty="0">
                <a:latin typeface="+mj-lt"/>
              </a:rPr>
              <a:t> і </a:t>
            </a:r>
            <a:r>
              <a:rPr lang="ru-RU" sz="1400" dirty="0" err="1">
                <a:latin typeface="+mj-lt"/>
              </a:rPr>
              <a:t>сказкотерапії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тощо</a:t>
            </a:r>
            <a:r>
              <a:rPr lang="ru-RU" sz="1400" dirty="0">
                <a:latin typeface="+mj-lt"/>
              </a:rPr>
              <a:t>.</a:t>
            </a:r>
          </a:p>
          <a:p>
            <a:r>
              <a:rPr lang="ru-RU" sz="1400" dirty="0">
                <a:latin typeface="+mj-lt"/>
              </a:rPr>
              <a:t>В </a:t>
            </a:r>
            <a:r>
              <a:rPr lang="ru-RU" sz="1400" dirty="0" err="1">
                <a:latin typeface="+mj-lt"/>
              </a:rPr>
              <a:t>сучасній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практиці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соціальної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роботи</a:t>
            </a:r>
            <a:r>
              <a:rPr lang="ru-RU" sz="1400" dirty="0">
                <a:latin typeface="+mj-lt"/>
              </a:rPr>
              <a:t> з </a:t>
            </a:r>
            <a:r>
              <a:rPr lang="ru-RU" sz="1400" dirty="0" err="1">
                <a:latin typeface="+mj-lt"/>
              </a:rPr>
              <a:t>дітьми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шкільного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віку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існує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багато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методів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ігрової</a:t>
            </a:r>
            <a:endParaRPr lang="ru-RU" sz="1400" dirty="0">
              <a:latin typeface="+mj-lt"/>
            </a:endParaRPr>
          </a:p>
          <a:p>
            <a:r>
              <a:rPr lang="ru-RU" sz="1400" dirty="0" err="1">
                <a:latin typeface="+mj-lt"/>
              </a:rPr>
              <a:t>терапії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які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розрізняються</a:t>
            </a:r>
            <a:r>
              <a:rPr lang="ru-RU" sz="1400" dirty="0">
                <a:latin typeface="+mj-lt"/>
              </a:rPr>
              <a:t> за формою </a:t>
            </a:r>
            <a:r>
              <a:rPr lang="ru-RU" sz="1400" dirty="0" err="1">
                <a:latin typeface="+mj-lt"/>
              </a:rPr>
              <a:t>організації</a:t>
            </a:r>
            <a:r>
              <a:rPr lang="ru-RU" sz="1400" dirty="0">
                <a:latin typeface="+mj-lt"/>
              </a:rPr>
              <a:t> (</a:t>
            </a:r>
            <a:r>
              <a:rPr lang="ru-RU" sz="1400" dirty="0" err="1">
                <a:latin typeface="+mj-lt"/>
              </a:rPr>
              <a:t>індивідуальна</a:t>
            </a:r>
            <a:r>
              <a:rPr lang="ru-RU" sz="1400" dirty="0">
                <a:latin typeface="+mj-lt"/>
              </a:rPr>
              <a:t> і </a:t>
            </a:r>
            <a:r>
              <a:rPr lang="ru-RU" sz="1400" dirty="0" err="1">
                <a:latin typeface="+mj-lt"/>
              </a:rPr>
              <a:t>групова</a:t>
            </a:r>
            <a:r>
              <a:rPr lang="ru-RU" sz="1400" dirty="0">
                <a:latin typeface="+mj-lt"/>
              </a:rPr>
              <a:t>), за </a:t>
            </a:r>
            <a:r>
              <a:rPr lang="ru-RU" sz="1400" dirty="0" err="1">
                <a:latin typeface="+mj-lt"/>
              </a:rPr>
              <a:t>категоріями</a:t>
            </a:r>
            <a:endParaRPr lang="ru-RU" sz="1400" dirty="0">
              <a:latin typeface="+mj-lt"/>
            </a:endParaRPr>
          </a:p>
          <a:p>
            <a:r>
              <a:rPr lang="ru-RU" sz="1400" dirty="0" err="1">
                <a:latin typeface="+mj-lt"/>
              </a:rPr>
              <a:t>дітей</a:t>
            </a:r>
            <a:r>
              <a:rPr lang="ru-RU" sz="1400" dirty="0">
                <a:latin typeface="+mj-lt"/>
              </a:rPr>
              <a:t> на </a:t>
            </a:r>
            <a:r>
              <a:rPr lang="ru-RU" sz="1400" dirty="0" err="1">
                <a:latin typeface="+mj-lt"/>
              </a:rPr>
              <a:t>яких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націлене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втручання</a:t>
            </a:r>
            <a:r>
              <a:rPr lang="ru-RU" sz="1400" dirty="0">
                <a:latin typeface="+mj-lt"/>
              </a:rPr>
              <a:t> (</a:t>
            </a:r>
            <a:r>
              <a:rPr lang="ru-RU" sz="1400" dirty="0" err="1">
                <a:latin typeface="+mj-lt"/>
              </a:rPr>
              <a:t>діти-інваліди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дезадаптивна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асоціальна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девінтна</a:t>
            </a:r>
            <a:endParaRPr lang="ru-RU" sz="1400" dirty="0">
              <a:latin typeface="+mj-lt"/>
            </a:endParaRPr>
          </a:p>
          <a:p>
            <a:r>
              <a:rPr lang="ru-RU" sz="1400" dirty="0" err="1">
                <a:latin typeface="+mj-lt"/>
              </a:rPr>
              <a:t>поведінка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дитини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жертви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агресивного</a:t>
            </a:r>
            <a:r>
              <a:rPr lang="ru-RU" sz="1400" dirty="0">
                <a:latin typeface="+mj-lt"/>
              </a:rPr>
              <a:t> і сексуального </a:t>
            </a:r>
            <a:r>
              <a:rPr lang="ru-RU" sz="1400" dirty="0" err="1">
                <a:latin typeface="+mj-lt"/>
              </a:rPr>
              <a:t>насилля</a:t>
            </a:r>
            <a:r>
              <a:rPr lang="ru-RU" sz="1400" dirty="0">
                <a:latin typeface="+mj-lt"/>
              </a:rPr>
              <a:t> та </a:t>
            </a:r>
            <a:r>
              <a:rPr lang="ru-RU" sz="1400" dirty="0" err="1">
                <a:latin typeface="+mj-lt"/>
              </a:rPr>
              <a:t>інші</a:t>
            </a:r>
            <a:r>
              <a:rPr lang="ru-RU" sz="1400" dirty="0">
                <a:latin typeface="+mj-lt"/>
              </a:rPr>
              <a:t>), за </a:t>
            </a:r>
            <a:r>
              <a:rPr lang="ru-RU" sz="1400" dirty="0" err="1">
                <a:latin typeface="+mj-lt"/>
              </a:rPr>
              <a:t>роллю</a:t>
            </a:r>
            <a:endParaRPr lang="ru-RU" sz="1400" dirty="0">
              <a:latin typeface="+mj-lt"/>
            </a:endParaRPr>
          </a:p>
          <a:p>
            <a:r>
              <a:rPr lang="ru-RU" sz="1400" dirty="0" err="1">
                <a:latin typeface="+mj-lt"/>
              </a:rPr>
              <a:t>ігротерапевта</a:t>
            </a:r>
            <a:r>
              <a:rPr lang="ru-RU" sz="1400" dirty="0">
                <a:latin typeface="+mj-lt"/>
              </a:rPr>
              <a:t> (директивна, не директивна </a:t>
            </a:r>
            <a:r>
              <a:rPr lang="ru-RU" sz="1400" dirty="0" err="1">
                <a:latin typeface="+mj-lt"/>
              </a:rPr>
              <a:t>ігрова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терапія</a:t>
            </a:r>
            <a:r>
              <a:rPr lang="ru-RU" sz="1400" dirty="0">
                <a:latin typeface="+mj-lt"/>
              </a:rPr>
              <a:t>), за </a:t>
            </a:r>
            <a:r>
              <a:rPr lang="ru-RU" sz="1400" dirty="0" err="1">
                <a:latin typeface="+mj-lt"/>
              </a:rPr>
              <a:t>основними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засобами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ігрової</a:t>
            </a:r>
            <a:endParaRPr lang="ru-RU" sz="1400" dirty="0">
              <a:latin typeface="+mj-lt"/>
            </a:endParaRPr>
          </a:p>
          <a:p>
            <a:r>
              <a:rPr lang="ru-RU" sz="1400" dirty="0" err="1">
                <a:latin typeface="+mj-lt"/>
              </a:rPr>
              <a:t>терапії</a:t>
            </a:r>
            <a:r>
              <a:rPr lang="ru-RU" sz="1400" dirty="0">
                <a:latin typeface="+mj-lt"/>
              </a:rPr>
              <a:t> (</a:t>
            </a:r>
            <a:r>
              <a:rPr lang="ru-RU" sz="1400" dirty="0" err="1">
                <a:latin typeface="+mj-lt"/>
              </a:rPr>
              <a:t>пісочна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терапія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застосування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пластиліну</a:t>
            </a:r>
            <a:r>
              <a:rPr lang="ru-RU" sz="1400" dirty="0">
                <a:latin typeface="+mj-lt"/>
              </a:rPr>
              <a:t> і </a:t>
            </a:r>
            <a:r>
              <a:rPr lang="ru-RU" sz="1400" dirty="0" err="1">
                <a:latin typeface="+mj-lt"/>
              </a:rPr>
              <a:t>глини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малюнкові</a:t>
            </a:r>
            <a:r>
              <a:rPr lang="ru-RU" sz="1400" dirty="0">
                <a:latin typeface="+mj-lt"/>
              </a:rPr>
              <a:t> методики, </a:t>
            </a:r>
            <a:r>
              <a:rPr lang="ru-RU" sz="1400" dirty="0" err="1">
                <a:latin typeface="+mj-lt"/>
              </a:rPr>
              <a:t>танцювальні</a:t>
            </a:r>
            <a:endParaRPr lang="ru-RU" sz="1400" dirty="0">
              <a:latin typeface="+mj-lt"/>
            </a:endParaRPr>
          </a:p>
          <a:p>
            <a:r>
              <a:rPr lang="ru-RU" sz="1400" dirty="0">
                <a:latin typeface="+mj-lt"/>
              </a:rPr>
              <a:t>методики, </a:t>
            </a:r>
            <a:r>
              <a:rPr lang="ru-RU" sz="1400" dirty="0" err="1">
                <a:latin typeface="+mj-lt"/>
              </a:rPr>
              <a:t>рухові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ігри</a:t>
            </a:r>
            <a:r>
              <a:rPr lang="ru-RU" sz="1400" dirty="0">
                <a:latin typeface="+mj-lt"/>
              </a:rPr>
              <a:t>, </a:t>
            </a:r>
            <a:r>
              <a:rPr lang="ru-RU" sz="1400" dirty="0" err="1">
                <a:latin typeface="+mj-lt"/>
              </a:rPr>
              <a:t>іграшкові</a:t>
            </a:r>
            <a:r>
              <a:rPr lang="ru-RU" sz="1400" dirty="0">
                <a:latin typeface="+mj-lt"/>
              </a:rPr>
              <a:t> </a:t>
            </a:r>
            <a:r>
              <a:rPr lang="ru-RU" sz="1400" dirty="0" err="1">
                <a:latin typeface="+mj-lt"/>
              </a:rPr>
              <a:t>маніпуляції</a:t>
            </a:r>
            <a:r>
              <a:rPr lang="ru-RU" sz="1400" dirty="0">
                <a:latin typeface="+mj-lt"/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162">
            <a:off x="-46937" y="299592"/>
            <a:ext cx="2575173" cy="146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4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72084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Список </a:t>
            </a:r>
            <a:r>
              <a:rPr lang="ru-RU" dirty="0" err="1"/>
              <a:t>використаної</a:t>
            </a:r>
            <a:r>
              <a:rPr lang="ru-RU" dirty="0"/>
              <a:t> </a:t>
            </a:r>
            <a:r>
              <a:rPr lang="ru-RU" dirty="0" err="1"/>
              <a:t>літератури</a:t>
            </a:r>
            <a:endParaRPr lang="ru-RU" dirty="0"/>
          </a:p>
          <a:p>
            <a:r>
              <a:rPr lang="ru-RU" dirty="0"/>
              <a:t>1ОСІПОВА А. А .. ЗАГАЛЬНА </a:t>
            </a:r>
            <a:r>
              <a:rPr lang="ru-RU" dirty="0" err="1"/>
              <a:t>психокорекції</a:t>
            </a:r>
            <a:r>
              <a:rPr lang="ru-RU" dirty="0"/>
              <a:t>. НАВЧАЛЬНИЙ ПОСІБНИК., 2 002</a:t>
            </a:r>
          </a:p>
          <a:p>
            <a:r>
              <a:rPr lang="ru-RU" dirty="0"/>
              <a:t>2. </a:t>
            </a:r>
            <a:r>
              <a:rPr lang="en-US" dirty="0"/>
              <a:t>http://svitloforchuk.ck.ua/?p=653</a:t>
            </a:r>
            <a:r>
              <a:rPr lang="ru-RU" dirty="0" err="1"/>
              <a:t>Корекційні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 з </a:t>
            </a:r>
            <a:r>
              <a:rPr lang="ru-RU" dirty="0" err="1"/>
              <a:t>гіперактивними</a:t>
            </a:r>
            <a:r>
              <a:rPr lang="ru-RU" dirty="0"/>
              <a:t> </a:t>
            </a:r>
            <a:r>
              <a:rPr lang="ru-RU" dirty="0" err="1"/>
              <a:t>дітьми</a:t>
            </a:r>
            <a:endParaRPr lang="ru-RU" dirty="0"/>
          </a:p>
          <a:p>
            <a:r>
              <a:rPr lang="ru-RU" dirty="0"/>
              <a:t>3. ІГРОВА ТЕРАПІЯ ЯК МЕТОД СОЦІАЛЬНОЇ РОБОТИ З ДІТЬМИ ШКІЛЬНОГО ВІКУ Васильченко О.А. к. соц. н., старший </a:t>
            </a:r>
            <a:r>
              <a:rPr lang="ru-RU" dirty="0" err="1"/>
              <a:t>викладач</a:t>
            </a:r>
            <a:r>
              <a:rPr lang="ru-RU" dirty="0"/>
              <a:t>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Запорізький</a:t>
            </a:r>
            <a:r>
              <a:rPr lang="ru-RU" dirty="0"/>
              <a:t> </a:t>
            </a:r>
            <a:r>
              <a:rPr lang="ru-RU" dirty="0" err="1"/>
              <a:t>національний</a:t>
            </a:r>
            <a:r>
              <a:rPr lang="ru-RU" dirty="0"/>
              <a:t> </a:t>
            </a:r>
            <a:r>
              <a:rPr lang="ru-RU" dirty="0" err="1"/>
              <a:t>технічний</a:t>
            </a:r>
            <a:r>
              <a:rPr lang="ru-RU" dirty="0"/>
              <a:t> </a:t>
            </a:r>
            <a:r>
              <a:rPr lang="ru-RU" dirty="0" err="1"/>
              <a:t>університет</a:t>
            </a:r>
            <a:endParaRPr lang="ru-RU" dirty="0"/>
          </a:p>
          <a:p>
            <a:r>
              <a:rPr lang="ru-RU" dirty="0"/>
              <a:t>4. </a:t>
            </a:r>
            <a:r>
              <a:rPr lang="ru-RU" dirty="0" err="1" smtClean="0"/>
              <a:t>Прикладні</a:t>
            </a:r>
            <a:r>
              <a:rPr lang="ru-RU" dirty="0" smtClean="0"/>
              <a:t> </a:t>
            </a:r>
            <a:r>
              <a:rPr lang="ru-RU" dirty="0"/>
              <a:t>методики та </a:t>
            </a:r>
            <a:r>
              <a:rPr lang="ru-RU" dirty="0" err="1"/>
              <a:t>основи</a:t>
            </a:r>
            <a:r>
              <a:rPr lang="ru-RU" dirty="0"/>
              <a:t> </a:t>
            </a:r>
            <a:r>
              <a:rPr lang="ru-RU" dirty="0" err="1"/>
              <a:t>супервізії</a:t>
            </a:r>
            <a:r>
              <a:rPr lang="ru-RU" dirty="0"/>
              <a:t> в </a:t>
            </a:r>
            <a:r>
              <a:rPr lang="ru-RU" dirty="0" err="1"/>
              <a:t>соціальній</a:t>
            </a:r>
            <a:r>
              <a:rPr lang="ru-RU" dirty="0"/>
              <a:t> </a:t>
            </a:r>
            <a:r>
              <a:rPr lang="ru-RU" dirty="0" err="1"/>
              <a:t>роботі</a:t>
            </a:r>
            <a:r>
              <a:rPr lang="ru-RU" dirty="0"/>
              <a:t>  І. В. </a:t>
            </a:r>
            <a:r>
              <a:rPr lang="ru-RU" smtClean="0"/>
              <a:t>Астремська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74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1744" y="1772816"/>
            <a:ext cx="7315200" cy="1828800"/>
          </a:xfrm>
        </p:spPr>
        <p:txBody>
          <a:bodyPr/>
          <a:lstStyle/>
          <a:p>
            <a:r>
              <a:rPr lang="uk-UA" dirty="0" smtClean="0"/>
              <a:t>Дякую за увагу!!!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64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/>
              <a:t>Загальна характеристика</a:t>
            </a:r>
            <a:endParaRPr lang="ru-RU" dirty="0"/>
          </a:p>
        </p:txBody>
      </p:sp>
      <p:pic>
        <p:nvPicPr>
          <p:cNvPr id="8" name="Рисунок 7" descr="Женщина и девочка в саду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3432" y="1874520"/>
            <a:ext cx="5193089" cy="293751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968208" y="1628800"/>
            <a:ext cx="3657600" cy="4176464"/>
          </a:xfrm>
        </p:spPr>
        <p:txBody>
          <a:bodyPr rtlCol="0"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Ігрова терапія - метод психотерапевтичного впливу на дітей і дорослих з використанням гри. В основі різних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описуваних цим поняттям, лежить визнання того, що гра робить сильний вплив на розвиток особистості.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Характерна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 -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двоплановість</a:t>
            </a:r>
            <a:r>
              <a:rPr lang="ru-RU" dirty="0"/>
              <a:t>, </a:t>
            </a:r>
            <a:r>
              <a:rPr lang="ru-RU" dirty="0" err="1"/>
              <a:t>притаманна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драматичному </a:t>
            </a:r>
            <a:r>
              <a:rPr lang="ru-RU" dirty="0" err="1"/>
              <a:t>мистецтву</a:t>
            </a:r>
            <a:r>
              <a:rPr lang="ru-RU" dirty="0"/>
              <a:t>,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зберігаються</a:t>
            </a:r>
            <a:r>
              <a:rPr lang="ru-RU" dirty="0"/>
              <a:t> в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колективній</a:t>
            </a:r>
            <a:r>
              <a:rPr lang="ru-RU" dirty="0"/>
              <a:t> </a:t>
            </a:r>
            <a:r>
              <a:rPr lang="ru-RU" dirty="0" err="1"/>
              <a:t>грі</a:t>
            </a:r>
            <a:r>
              <a:rPr lang="ru-RU" dirty="0"/>
              <a:t>:</a:t>
            </a:r>
          </a:p>
          <a:p>
            <a:r>
              <a:rPr lang="ru-RU" dirty="0"/>
              <a:t>1. </a:t>
            </a:r>
            <a:r>
              <a:rPr lang="ru-RU" dirty="0" err="1"/>
              <a:t>Граючий</a:t>
            </a:r>
            <a:r>
              <a:rPr lang="ru-RU" dirty="0"/>
              <a:t> </a:t>
            </a:r>
            <a:r>
              <a:rPr lang="ru-RU" dirty="0" err="1"/>
              <a:t>виконує</a:t>
            </a:r>
            <a:r>
              <a:rPr lang="ru-RU" dirty="0"/>
              <a:t> </a:t>
            </a:r>
            <a:r>
              <a:rPr lang="ru-RU" dirty="0" err="1"/>
              <a:t>реальну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здійснення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потребує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, </a:t>
            </a:r>
            <a:r>
              <a:rPr lang="ru-RU" dirty="0" err="1"/>
              <a:t>пов'язаних</a:t>
            </a:r>
            <a:r>
              <a:rPr lang="ru-RU" dirty="0"/>
              <a:t> з </a:t>
            </a:r>
            <a:r>
              <a:rPr lang="ru-RU" dirty="0" err="1"/>
              <a:t>вирішенням</a:t>
            </a:r>
            <a:r>
              <a:rPr lang="ru-RU" dirty="0"/>
              <a:t> </a:t>
            </a:r>
            <a:r>
              <a:rPr lang="ru-RU" dirty="0" err="1"/>
              <a:t>цілком</a:t>
            </a:r>
            <a:r>
              <a:rPr lang="ru-RU" dirty="0"/>
              <a:t> </a:t>
            </a:r>
            <a:r>
              <a:rPr lang="ru-RU" dirty="0" err="1"/>
              <a:t>конкретних</a:t>
            </a:r>
            <a:r>
              <a:rPr lang="ru-RU" dirty="0"/>
              <a:t>, часто </a:t>
            </a:r>
            <a:r>
              <a:rPr lang="ru-RU" dirty="0" err="1"/>
              <a:t>нестандартних</a:t>
            </a:r>
            <a:r>
              <a:rPr lang="ru-RU" dirty="0"/>
              <a:t> </a:t>
            </a:r>
            <a:r>
              <a:rPr lang="ru-RU" dirty="0" err="1"/>
              <a:t>завдань</a:t>
            </a:r>
            <a:r>
              <a:rPr lang="ru-RU" dirty="0"/>
              <a:t>,</a:t>
            </a:r>
          </a:p>
          <a:p>
            <a:r>
              <a:rPr lang="ru-RU" dirty="0"/>
              <a:t>2. Ряд </a:t>
            </a:r>
            <a:r>
              <a:rPr lang="ru-RU" dirty="0" err="1"/>
              <a:t>моментів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носить </a:t>
            </a:r>
            <a:r>
              <a:rPr lang="ru-RU" dirty="0" err="1"/>
              <a:t>умовний</a:t>
            </a:r>
            <a:r>
              <a:rPr lang="ru-RU" dirty="0"/>
              <a:t> характер,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відволіктися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реальної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з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відповідальністю</a:t>
            </a:r>
            <a:r>
              <a:rPr lang="ru-RU" dirty="0"/>
              <a:t> і </a:t>
            </a:r>
            <a:r>
              <a:rPr lang="ru-RU" dirty="0" err="1"/>
              <a:t>численними</a:t>
            </a:r>
            <a:r>
              <a:rPr lang="ru-RU" dirty="0"/>
              <a:t> </a:t>
            </a:r>
            <a:r>
              <a:rPr lang="ru-RU" dirty="0" err="1"/>
              <a:t>привхідними</a:t>
            </a:r>
            <a:r>
              <a:rPr lang="ru-RU" dirty="0"/>
              <a:t> </a:t>
            </a:r>
            <a:r>
              <a:rPr lang="ru-RU" dirty="0" err="1"/>
              <a:t>обставинами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23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dirty="0" smtClean="0">
                <a:solidFill>
                  <a:srgbClr val="00B050"/>
                </a:solidFill>
              </a:rPr>
              <a:t>Індивідуальна та групова форми роботи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Девочка держит мороженое в рожке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/>
        </p:blipFill>
        <p:spPr>
          <a:xfrm rot="20657851">
            <a:off x="173331" y="-136746"/>
            <a:ext cx="1129134" cy="1163850"/>
          </a:xfrm>
        </p:spPr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pPr rtl="0"/>
            <a:r>
              <a:rPr lang="uk-UA" dirty="0" smtClean="0"/>
              <a:t>індивідуальна</a:t>
            </a:r>
            <a:endParaRPr lang="ru-RU" dirty="0"/>
          </a:p>
        </p:txBody>
      </p:sp>
      <p:pic>
        <p:nvPicPr>
          <p:cNvPr id="3" name="Рисунок 2" descr="Летящие шарики в небе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" r="1502"/>
          <a:stretch>
            <a:fillRect/>
          </a:stretch>
        </p:blipFill>
        <p:spPr>
          <a:xfrm rot="1652329">
            <a:off x="8909782" y="240357"/>
            <a:ext cx="1033984" cy="1065774"/>
          </a:xfrm>
        </p:spPr>
      </p:pic>
      <p:sp>
        <p:nvSpPr>
          <p:cNvPr id="2" name="TextBox 1"/>
          <p:cNvSpPr txBox="1"/>
          <p:nvPr/>
        </p:nvSpPr>
        <p:spPr>
          <a:xfrm>
            <a:off x="2257994" y="1484784"/>
            <a:ext cx="1749774" cy="2808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9931" y="1550111"/>
            <a:ext cx="42452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Для </a:t>
            </a:r>
            <a:r>
              <a:rPr lang="ru-RU" sz="1400" dirty="0" err="1"/>
              <a:t>індивідуальної</a:t>
            </a:r>
            <a:r>
              <a:rPr lang="ru-RU" sz="1400" dirty="0"/>
              <a:t> </a:t>
            </a:r>
            <a:r>
              <a:rPr lang="ru-RU" sz="1400" dirty="0" err="1"/>
              <a:t>роботи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для </a:t>
            </a:r>
            <a:r>
              <a:rPr lang="ru-RU" sz="1400" dirty="0" err="1"/>
              <a:t>ігрової</a:t>
            </a:r>
            <a:r>
              <a:rPr lang="ru-RU" sz="1400" dirty="0"/>
              <a:t> </a:t>
            </a:r>
            <a:r>
              <a:rPr lang="ru-RU" sz="1400" dirty="0" err="1"/>
              <a:t>терапії</a:t>
            </a:r>
            <a:r>
              <a:rPr lang="ru-RU" sz="1400" dirty="0"/>
              <a:t> в </a:t>
            </a:r>
            <a:r>
              <a:rPr lang="ru-RU" sz="1400" dirty="0" err="1"/>
              <a:t>групі</a:t>
            </a:r>
            <a:r>
              <a:rPr lang="ru-RU" sz="1400" dirty="0"/>
              <a:t> з </a:t>
            </a:r>
            <a:r>
              <a:rPr lang="ru-RU" sz="1400" dirty="0" err="1"/>
              <a:t>двох-трьох</a:t>
            </a:r>
            <a:r>
              <a:rPr lang="ru-RU" sz="1400" dirty="0"/>
              <a:t> </a:t>
            </a:r>
            <a:r>
              <a:rPr lang="ru-RU" sz="1400" dirty="0" err="1"/>
              <a:t>дітей</a:t>
            </a:r>
            <a:r>
              <a:rPr lang="ru-RU" sz="1400" dirty="0"/>
              <a:t> </a:t>
            </a:r>
            <a:r>
              <a:rPr lang="ru-RU" sz="1400" dirty="0" err="1"/>
              <a:t>підходить</a:t>
            </a:r>
            <a:r>
              <a:rPr lang="ru-RU" sz="1400" dirty="0"/>
              <a:t> </a:t>
            </a:r>
            <a:r>
              <a:rPr lang="ru-RU" sz="1400" dirty="0" err="1"/>
              <a:t>кімната</a:t>
            </a:r>
            <a:r>
              <a:rPr lang="ru-RU" sz="1400" dirty="0"/>
              <a:t> </a:t>
            </a:r>
            <a:r>
              <a:rPr lang="ru-RU" sz="1400" dirty="0" err="1"/>
              <a:t>розміром</a:t>
            </a:r>
            <a:r>
              <a:rPr lang="ru-RU" sz="1400" dirty="0"/>
              <a:t> 3,5&gt;&lt;4,5 м. </a:t>
            </a:r>
            <a:r>
              <a:rPr lang="ru-RU" sz="1400" dirty="0" err="1"/>
              <a:t>Кімната</a:t>
            </a:r>
            <a:r>
              <a:rPr lang="ru-RU" sz="1400" dirty="0"/>
              <a:t> повинна </a:t>
            </a:r>
            <a:r>
              <a:rPr lang="ru-RU" sz="1400" dirty="0" err="1"/>
              <a:t>гарантувати</a:t>
            </a:r>
            <a:r>
              <a:rPr lang="ru-RU" sz="1400" dirty="0"/>
              <a:t> </a:t>
            </a:r>
            <a:r>
              <a:rPr lang="ru-RU" sz="1400" dirty="0" err="1"/>
              <a:t>дитині</a:t>
            </a:r>
            <a:r>
              <a:rPr lang="ru-RU" sz="1400" dirty="0"/>
              <a:t> </a:t>
            </a:r>
            <a:r>
              <a:rPr lang="ru-RU" sz="1400" dirty="0" err="1"/>
              <a:t>захист</a:t>
            </a:r>
            <a:r>
              <a:rPr lang="ru-RU" sz="1400" dirty="0"/>
              <a:t>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сторонніх</a:t>
            </a:r>
            <a:r>
              <a:rPr lang="ru-RU" sz="1400" dirty="0"/>
              <a:t> </a:t>
            </a:r>
            <a:r>
              <a:rPr lang="ru-RU" sz="1400" dirty="0" err="1"/>
              <a:t>очей.Переважним</a:t>
            </a:r>
            <a:r>
              <a:rPr lang="ru-RU" sz="1400" dirty="0"/>
              <a:t> </a:t>
            </a:r>
            <a:r>
              <a:rPr lang="ru-RU" sz="1400" dirty="0" err="1"/>
              <a:t>покриттям</a:t>
            </a:r>
            <a:r>
              <a:rPr lang="ru-RU" sz="1400" dirty="0"/>
              <a:t> для </a:t>
            </a:r>
            <a:r>
              <a:rPr lang="ru-RU" sz="1400" dirty="0" err="1"/>
              <a:t>підлоги</a:t>
            </a:r>
            <a:r>
              <a:rPr lang="ru-RU" sz="1400" dirty="0"/>
              <a:t> є </a:t>
            </a:r>
            <a:r>
              <a:rPr lang="ru-RU" sz="1400" dirty="0" err="1"/>
              <a:t>лінолеум</a:t>
            </a:r>
            <a:r>
              <a:rPr lang="ru-RU" sz="1400" dirty="0"/>
              <a:t>. </a:t>
            </a:r>
            <a:r>
              <a:rPr lang="ru-RU" sz="1400" dirty="0" err="1"/>
              <a:t>Стіни</a:t>
            </a:r>
            <a:r>
              <a:rPr lang="ru-RU" sz="1400" dirty="0"/>
              <a:t> </a:t>
            </a:r>
            <a:r>
              <a:rPr lang="ru-RU" sz="1400" dirty="0" err="1"/>
              <a:t>ігрової</a:t>
            </a:r>
            <a:r>
              <a:rPr lang="ru-RU" sz="1400" dirty="0"/>
              <a:t> </a:t>
            </a:r>
            <a:r>
              <a:rPr lang="ru-RU" sz="1400" dirty="0" err="1"/>
              <a:t>кімнати</a:t>
            </a:r>
            <a:r>
              <a:rPr lang="ru-RU" sz="1400" dirty="0"/>
              <a:t> </a:t>
            </a:r>
            <a:r>
              <a:rPr lang="ru-RU" sz="1400" dirty="0" err="1"/>
              <a:t>слід</a:t>
            </a:r>
            <a:r>
              <a:rPr lang="ru-RU" sz="1400" dirty="0"/>
              <a:t> </a:t>
            </a:r>
            <a:r>
              <a:rPr lang="ru-RU" sz="1400" dirty="0" err="1"/>
              <a:t>фарбувати</a:t>
            </a:r>
            <a:r>
              <a:rPr lang="ru-RU" sz="1400" dirty="0"/>
              <a:t> </a:t>
            </a:r>
            <a:r>
              <a:rPr lang="ru-RU" sz="1400" dirty="0" err="1"/>
              <a:t>емульсивною</a:t>
            </a:r>
            <a:r>
              <a:rPr lang="ru-RU" sz="1400" dirty="0"/>
              <a:t> </a:t>
            </a:r>
            <a:r>
              <a:rPr lang="ru-RU" sz="1400" dirty="0" err="1"/>
              <a:t>фарбою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миється</a:t>
            </a:r>
            <a:r>
              <a:rPr lang="ru-RU" sz="1400" dirty="0"/>
              <a:t>. </a:t>
            </a:r>
            <a:r>
              <a:rPr lang="ru-RU" sz="1400" dirty="0" err="1"/>
              <a:t>Переважно</a:t>
            </a:r>
            <a:r>
              <a:rPr lang="ru-RU" sz="1400" dirty="0"/>
              <a:t> </a:t>
            </a:r>
            <a:r>
              <a:rPr lang="ru-RU" sz="1400" dirty="0" err="1"/>
              <a:t>світлі</a:t>
            </a:r>
            <a:r>
              <a:rPr lang="ru-RU" sz="1400" dirty="0"/>
              <a:t> тони, </a:t>
            </a:r>
            <a:r>
              <a:rPr lang="ru-RU" sz="1400" dirty="0" err="1"/>
              <a:t>оскільки</a:t>
            </a:r>
            <a:r>
              <a:rPr lang="ru-RU" sz="1400" dirty="0"/>
              <a:t> вони </a:t>
            </a:r>
            <a:r>
              <a:rPr lang="ru-RU" sz="1400" dirty="0" err="1"/>
              <a:t>сприяють</a:t>
            </a:r>
            <a:r>
              <a:rPr lang="ru-RU" sz="1400" dirty="0"/>
              <a:t> </a:t>
            </a:r>
            <a:r>
              <a:rPr lang="ru-RU" sz="1400" dirty="0" err="1"/>
              <a:t>створенню</a:t>
            </a:r>
            <a:r>
              <a:rPr lang="ru-RU" sz="1400" dirty="0"/>
              <a:t> </a:t>
            </a:r>
            <a:r>
              <a:rPr lang="ru-RU" sz="1400" dirty="0" err="1"/>
              <a:t>яскравої</a:t>
            </a:r>
            <a:r>
              <a:rPr lang="ru-RU" sz="1400" dirty="0"/>
              <a:t> </a:t>
            </a:r>
            <a:r>
              <a:rPr lang="ru-RU" sz="1400" dirty="0" err="1"/>
              <a:t>життєрадісної</a:t>
            </a:r>
            <a:r>
              <a:rPr lang="ru-RU" sz="1400" dirty="0"/>
              <a:t> </a:t>
            </a:r>
            <a:r>
              <a:rPr lang="ru-RU" sz="1400" dirty="0" err="1"/>
              <a:t>атмосфери</a:t>
            </a:r>
            <a:r>
              <a:rPr lang="ru-RU" sz="1400" dirty="0"/>
              <a:t>. </a:t>
            </a:r>
            <a:r>
              <a:rPr lang="ru-RU" sz="1400" dirty="0" err="1"/>
              <a:t>Слід</a:t>
            </a:r>
            <a:r>
              <a:rPr lang="ru-RU" sz="1400" dirty="0"/>
              <a:t> </a:t>
            </a:r>
            <a:r>
              <a:rPr lang="ru-RU" sz="1400" dirty="0" err="1"/>
              <a:t>розмістити</a:t>
            </a:r>
            <a:r>
              <a:rPr lang="ru-RU" sz="1400" dirty="0"/>
              <a:t> в </a:t>
            </a:r>
            <a:r>
              <a:rPr lang="ru-RU" sz="1400" dirty="0" err="1"/>
              <a:t>кімнаті</a:t>
            </a:r>
            <a:r>
              <a:rPr lang="ru-RU" sz="1400" dirty="0"/>
              <a:t> </a:t>
            </a:r>
            <a:r>
              <a:rPr lang="ru-RU" sz="1400" dirty="0" err="1"/>
              <a:t>дзеркало</a:t>
            </a:r>
            <a:r>
              <a:rPr lang="ru-RU" sz="1400" dirty="0"/>
              <a:t> </a:t>
            </a:r>
            <a:r>
              <a:rPr lang="ru-RU" sz="1400" dirty="0" err="1"/>
              <a:t>Гезелла</a:t>
            </a:r>
            <a:r>
              <a:rPr lang="ru-RU" sz="1400" dirty="0"/>
              <a:t> і </a:t>
            </a:r>
            <a:r>
              <a:rPr lang="ru-RU" sz="1400" dirty="0" err="1"/>
              <a:t>радіофікувати</a:t>
            </a:r>
            <a:r>
              <a:rPr lang="ru-RU" sz="1400" dirty="0"/>
              <a:t> </a:t>
            </a:r>
            <a:r>
              <a:rPr lang="ru-RU" sz="1400" dirty="0" err="1"/>
              <a:t>його</a:t>
            </a:r>
            <a:r>
              <a:rPr lang="ru-RU" sz="1400" dirty="0"/>
              <a:t>, </a:t>
            </a:r>
            <a:r>
              <a:rPr lang="ru-RU" sz="1400" dirty="0" err="1"/>
              <a:t>зробивши</a:t>
            </a:r>
            <a:r>
              <a:rPr lang="ru-RU" sz="1400" dirty="0"/>
              <a:t> </a:t>
            </a:r>
            <a:r>
              <a:rPr lang="ru-RU" sz="1400" dirty="0" err="1"/>
              <a:t>придатним</a:t>
            </a:r>
            <a:r>
              <a:rPr lang="ru-RU" sz="1400" dirty="0"/>
              <a:t> для </a:t>
            </a:r>
            <a:r>
              <a:rPr lang="ru-RU" sz="1400" dirty="0" err="1"/>
              <a:t>навчання</a:t>
            </a:r>
            <a:r>
              <a:rPr lang="ru-RU" sz="1400" dirty="0"/>
              <a:t> і </a:t>
            </a:r>
            <a:r>
              <a:rPr lang="ru-RU" sz="1400" dirty="0" err="1"/>
              <a:t>супервізорства</a:t>
            </a:r>
            <a:r>
              <a:rPr lang="ru-RU" sz="1400" dirty="0"/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91944" y="1334668"/>
            <a:ext cx="371661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Класну</a:t>
            </a:r>
            <a:r>
              <a:rPr lang="ru-RU" sz="1400" dirty="0"/>
              <a:t> </a:t>
            </a:r>
            <a:r>
              <a:rPr lang="ru-RU" sz="1400" dirty="0" err="1"/>
              <a:t>дошку</a:t>
            </a:r>
            <a:r>
              <a:rPr lang="ru-RU" sz="1400" dirty="0"/>
              <a:t> з </a:t>
            </a:r>
            <a:r>
              <a:rPr lang="ru-RU" sz="1400" dirty="0" err="1"/>
              <a:t>жолобом</a:t>
            </a:r>
            <a:r>
              <a:rPr lang="ru-RU" sz="1400" dirty="0"/>
              <a:t> для </a:t>
            </a:r>
            <a:r>
              <a:rPr lang="ru-RU" sz="1400" dirty="0" err="1"/>
              <a:t>крейди</a:t>
            </a:r>
            <a:r>
              <a:rPr lang="ru-RU" sz="1400" dirty="0"/>
              <a:t> по </a:t>
            </a:r>
            <a:r>
              <a:rPr lang="ru-RU" sz="1400" dirty="0" err="1"/>
              <a:t>нижньому</a:t>
            </a:r>
            <a:r>
              <a:rPr lang="ru-RU" sz="1400" dirty="0"/>
              <a:t> краю </a:t>
            </a:r>
            <a:r>
              <a:rPr lang="ru-RU" sz="1400" dirty="0" err="1"/>
              <a:t>слід</a:t>
            </a:r>
            <a:r>
              <a:rPr lang="ru-RU" sz="1400" dirty="0"/>
              <a:t> </a:t>
            </a:r>
            <a:r>
              <a:rPr lang="ru-RU" sz="1400" dirty="0" err="1"/>
              <a:t>прикріпити</a:t>
            </a:r>
            <a:r>
              <a:rPr lang="ru-RU" sz="1400" dirty="0"/>
              <a:t> до </a:t>
            </a:r>
            <a:r>
              <a:rPr lang="ru-RU" sz="1400" dirty="0" err="1"/>
              <a:t>стіни</a:t>
            </a:r>
            <a:r>
              <a:rPr lang="ru-RU" sz="1400" dirty="0"/>
              <a:t> на </a:t>
            </a:r>
            <a:r>
              <a:rPr lang="ru-RU" sz="1400" dirty="0" err="1"/>
              <a:t>висоті</a:t>
            </a:r>
            <a:r>
              <a:rPr lang="ru-RU" sz="1400" dirty="0"/>
              <a:t> </a:t>
            </a:r>
            <a:r>
              <a:rPr lang="ru-RU" sz="1400" dirty="0" err="1"/>
              <a:t>зразкового</a:t>
            </a:r>
            <a:r>
              <a:rPr lang="ru-RU" sz="1400" dirty="0"/>
              <a:t> 1,5 м </a:t>
            </a:r>
            <a:r>
              <a:rPr lang="ru-RU" sz="1400" dirty="0" err="1"/>
              <a:t>від</a:t>
            </a:r>
            <a:r>
              <a:rPr lang="ru-RU" sz="1400" dirty="0"/>
              <a:t> </a:t>
            </a:r>
            <a:r>
              <a:rPr lang="ru-RU" sz="1400" dirty="0" err="1"/>
              <a:t>підлоги</a:t>
            </a:r>
            <a:r>
              <a:rPr lang="ru-RU" sz="1400" dirty="0"/>
              <a:t>. </a:t>
            </a:r>
            <a:r>
              <a:rPr lang="ru-RU" sz="1400" dirty="0" err="1"/>
              <a:t>Зазвичай</a:t>
            </a:r>
            <a:r>
              <a:rPr lang="ru-RU" sz="1400" dirty="0"/>
              <a:t> в </a:t>
            </a:r>
            <a:r>
              <a:rPr lang="ru-RU" sz="1400" dirty="0" err="1"/>
              <a:t>ігровій</a:t>
            </a:r>
            <a:r>
              <a:rPr lang="ru-RU" sz="1400" dirty="0"/>
              <a:t> </a:t>
            </a:r>
            <a:r>
              <a:rPr lang="ru-RU" sz="1400" dirty="0" err="1"/>
              <a:t>кімнаті</a:t>
            </a:r>
            <a:r>
              <a:rPr lang="ru-RU" sz="1400" dirty="0"/>
              <a:t> </a:t>
            </a:r>
            <a:r>
              <a:rPr lang="ru-RU" sz="1400" dirty="0" err="1"/>
              <a:t>непогано</a:t>
            </a:r>
            <a:r>
              <a:rPr lang="ru-RU" sz="1400" dirty="0"/>
              <a:t> </a:t>
            </a:r>
            <a:r>
              <a:rPr lang="ru-RU" sz="1400" dirty="0" err="1"/>
              <a:t>прикріпити</a:t>
            </a:r>
            <a:r>
              <a:rPr lang="ru-RU" sz="1400" dirty="0"/>
              <a:t> </a:t>
            </a:r>
            <a:r>
              <a:rPr lang="ru-RU" sz="1400" dirty="0" err="1"/>
              <a:t>полиці</a:t>
            </a:r>
            <a:r>
              <a:rPr lang="ru-RU" sz="1400" dirty="0"/>
              <a:t> по </a:t>
            </a:r>
            <a:r>
              <a:rPr lang="ru-RU" sz="1400" dirty="0" err="1"/>
              <a:t>двох</a:t>
            </a:r>
            <a:r>
              <a:rPr lang="ru-RU" sz="1400" dirty="0"/>
              <a:t> </a:t>
            </a:r>
            <a:r>
              <a:rPr lang="ru-RU" sz="1400" dirty="0" err="1"/>
              <a:t>стінах</a:t>
            </a:r>
            <a:r>
              <a:rPr lang="ru-RU" sz="1400" dirty="0"/>
              <a:t>, </a:t>
            </a:r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іграшки</a:t>
            </a:r>
            <a:r>
              <a:rPr lang="ru-RU" sz="1400" dirty="0"/>
              <a:t> і </a:t>
            </a:r>
            <a:r>
              <a:rPr lang="ru-RU" sz="1400" dirty="0" err="1"/>
              <a:t>інші</a:t>
            </a:r>
            <a:r>
              <a:rPr lang="ru-RU" sz="1400" dirty="0"/>
              <a:t> </a:t>
            </a:r>
            <a:r>
              <a:rPr lang="ru-RU" sz="1400" dirty="0" err="1"/>
              <a:t>матеріали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</a:t>
            </a:r>
            <a:r>
              <a:rPr lang="ru-RU" sz="1400" dirty="0" err="1"/>
              <a:t>розташувати</a:t>
            </a:r>
            <a:r>
              <a:rPr lang="ru-RU" sz="1400" dirty="0"/>
              <a:t> </a:t>
            </a:r>
            <a:r>
              <a:rPr lang="ru-RU" sz="1400" dirty="0" err="1"/>
              <a:t>вільно</a:t>
            </a:r>
            <a:r>
              <a:rPr lang="ru-RU" sz="1400" dirty="0"/>
              <a:t>. </a:t>
            </a:r>
            <a:r>
              <a:rPr lang="ru-RU" sz="1400" dirty="0" err="1"/>
              <a:t>Бажано</a:t>
            </a:r>
            <a:r>
              <a:rPr lang="ru-RU" sz="1400" dirty="0"/>
              <a:t> </a:t>
            </a:r>
            <a:r>
              <a:rPr lang="ru-RU" sz="1400" dirty="0" err="1"/>
              <a:t>поряд</a:t>
            </a:r>
            <a:r>
              <a:rPr lang="ru-RU" sz="1400" dirty="0"/>
              <a:t> з </a:t>
            </a:r>
            <a:r>
              <a:rPr lang="ru-RU" sz="1400" dirty="0" err="1"/>
              <a:t>ігровою</a:t>
            </a:r>
            <a:r>
              <a:rPr lang="ru-RU" sz="1400" dirty="0"/>
              <a:t> </a:t>
            </a:r>
            <a:r>
              <a:rPr lang="ru-RU" sz="1400" dirty="0" err="1"/>
              <a:t>мати</a:t>
            </a:r>
            <a:r>
              <a:rPr lang="ru-RU" sz="1400" dirty="0"/>
              <a:t> ванну </a:t>
            </a:r>
            <a:r>
              <a:rPr lang="ru-RU" sz="1400" dirty="0" err="1"/>
              <a:t>кімнату</a:t>
            </a:r>
            <a:r>
              <a:rPr lang="ru-RU" sz="1400" dirty="0"/>
              <a:t>,</a:t>
            </a:r>
          </a:p>
          <a:p>
            <a:r>
              <a:rPr lang="ru-RU" sz="1400" dirty="0" err="1"/>
              <a:t>щоб</a:t>
            </a:r>
            <a:r>
              <a:rPr lang="ru-RU" sz="1400" dirty="0"/>
              <a:t> </a:t>
            </a:r>
            <a:r>
              <a:rPr lang="ru-RU" sz="1400" dirty="0" err="1"/>
              <a:t>дитина</a:t>
            </a:r>
            <a:r>
              <a:rPr lang="ru-RU" sz="1400" dirty="0"/>
              <a:t> могла </a:t>
            </a:r>
            <a:r>
              <a:rPr lang="ru-RU" sz="1400" dirty="0" err="1"/>
              <a:t>піти</a:t>
            </a:r>
            <a:r>
              <a:rPr lang="ru-RU" sz="1400" dirty="0"/>
              <a:t> в туалет. </a:t>
            </a:r>
            <a:r>
              <a:rPr lang="ru-RU" sz="1400" dirty="0" err="1"/>
              <a:t>Меблі</a:t>
            </a:r>
            <a:r>
              <a:rPr lang="ru-RU" sz="1400" dirty="0"/>
              <a:t> з твердою </a:t>
            </a:r>
            <a:r>
              <a:rPr lang="ru-RU" sz="1400" dirty="0" err="1"/>
              <a:t>дерев'яною</a:t>
            </a:r>
            <a:r>
              <a:rPr lang="ru-RU" sz="1400" dirty="0"/>
              <a:t> </a:t>
            </a:r>
            <a:r>
              <a:rPr lang="ru-RU" sz="1400" dirty="0" err="1"/>
              <a:t>поверхнею</a:t>
            </a:r>
            <a:r>
              <a:rPr lang="ru-RU" sz="1400" dirty="0"/>
              <a:t>. </a:t>
            </a:r>
            <a:r>
              <a:rPr lang="ru-RU" sz="1400" dirty="0" err="1"/>
              <a:t>Стіл</a:t>
            </a:r>
            <a:r>
              <a:rPr lang="ru-RU" sz="1400" dirty="0"/>
              <a:t> і три </a:t>
            </a:r>
            <a:r>
              <a:rPr lang="ru-RU" sz="1400" dirty="0" err="1"/>
              <a:t>стільці,один</a:t>
            </a:r>
            <a:r>
              <a:rPr lang="ru-RU" sz="1400" dirty="0"/>
              <a:t> з них – для </a:t>
            </a:r>
            <a:r>
              <a:rPr lang="ru-RU" sz="1400" dirty="0" err="1"/>
              <a:t>дорослого</a:t>
            </a:r>
            <a:r>
              <a:rPr lang="ru-RU" sz="1400" dirty="0"/>
              <a:t>. </a:t>
            </a:r>
            <a:r>
              <a:rPr lang="ru-RU" sz="1400" dirty="0" err="1"/>
              <a:t>Рекомендується</a:t>
            </a:r>
            <a:r>
              <a:rPr lang="ru-RU" sz="1400" dirty="0"/>
              <a:t> </a:t>
            </a:r>
            <a:r>
              <a:rPr lang="ru-RU" sz="1400" dirty="0" err="1"/>
              <a:t>шафа-гірка</a:t>
            </a:r>
            <a:r>
              <a:rPr lang="ru-RU" sz="1400" dirty="0"/>
              <a:t> з </a:t>
            </a:r>
            <a:r>
              <a:rPr lang="ru-RU" sz="1400" dirty="0" err="1"/>
              <a:t>висувними</a:t>
            </a:r>
            <a:r>
              <a:rPr lang="ru-RU" sz="1400" dirty="0"/>
              <a:t> ящиками, на </a:t>
            </a:r>
            <a:r>
              <a:rPr lang="ru-RU" sz="1400" dirty="0" err="1"/>
              <a:t>поверхні</a:t>
            </a:r>
            <a:r>
              <a:rPr lang="ru-RU" sz="1400" dirty="0"/>
              <a:t> </a:t>
            </a:r>
            <a:r>
              <a:rPr lang="ru-RU" sz="1400" dirty="0" err="1"/>
              <a:t>якого</a:t>
            </a:r>
            <a:r>
              <a:rPr lang="ru-RU" sz="1400" dirty="0"/>
              <a:t> </a:t>
            </a:r>
            <a:r>
              <a:rPr lang="ru-RU" sz="1400" dirty="0" err="1"/>
              <a:t>можна</a:t>
            </a:r>
            <a:r>
              <a:rPr lang="ru-RU" sz="1400" dirty="0"/>
              <a:t> </a:t>
            </a:r>
            <a:r>
              <a:rPr lang="ru-RU" sz="1400" dirty="0" err="1"/>
              <a:t>було</a:t>
            </a:r>
            <a:r>
              <a:rPr lang="ru-RU" sz="1400" dirty="0"/>
              <a:t> б </a:t>
            </a:r>
            <a:r>
              <a:rPr lang="ru-RU" sz="1400" dirty="0" err="1"/>
              <a:t>малювати</a:t>
            </a:r>
            <a:r>
              <a:rPr lang="ru-RU" sz="1400" dirty="0"/>
              <a:t>, </a:t>
            </a:r>
            <a:r>
              <a:rPr lang="ru-RU" sz="1400" dirty="0" err="1"/>
              <a:t>ліпити</a:t>
            </a:r>
            <a:r>
              <a:rPr lang="ru-RU" sz="1400" dirty="0"/>
              <a:t> і </a:t>
            </a:r>
            <a:r>
              <a:rPr lang="ru-RU" sz="1400" dirty="0" err="1"/>
              <a:t>т.ін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4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5440" y="1988840"/>
            <a:ext cx="53285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Групова</a:t>
            </a:r>
            <a:r>
              <a:rPr lang="ru-RU" dirty="0"/>
              <a:t> </a:t>
            </a:r>
            <a:r>
              <a:rPr lang="ru-RU" dirty="0" err="1"/>
              <a:t>ігрова</a:t>
            </a:r>
            <a:r>
              <a:rPr lang="ru-RU" dirty="0"/>
              <a:t> </a:t>
            </a:r>
            <a:r>
              <a:rPr lang="ru-RU" dirty="0" err="1"/>
              <a:t>терапія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психологічний</a:t>
            </a:r>
            <a:r>
              <a:rPr lang="ru-RU" dirty="0"/>
              <a:t> і </a:t>
            </a:r>
            <a:r>
              <a:rPr lang="ru-RU" dirty="0" err="1"/>
              <a:t>соціальний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, в </a:t>
            </a:r>
            <a:r>
              <a:rPr lang="ru-RU" dirty="0" err="1"/>
              <a:t>якому</a:t>
            </a:r>
            <a:r>
              <a:rPr lang="ru-RU" dirty="0"/>
              <a:t>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природним</a:t>
            </a:r>
            <a:r>
              <a:rPr lang="ru-RU" dirty="0"/>
              <a:t> чином </a:t>
            </a:r>
            <a:r>
              <a:rPr lang="ru-RU" dirty="0" err="1"/>
              <a:t>взаємодіють</a:t>
            </a:r>
            <a:r>
              <a:rPr lang="ru-RU" dirty="0"/>
              <a:t> один з одним,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про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але і про себе. </a:t>
            </a:r>
            <a:r>
              <a:rPr lang="ru-RU" dirty="0" err="1"/>
              <a:t>Групова</a:t>
            </a:r>
            <a:r>
              <a:rPr lang="ru-RU" dirty="0"/>
              <a:t> </a:t>
            </a:r>
            <a:r>
              <a:rPr lang="ru-RU" dirty="0" err="1"/>
              <a:t>ігрова</a:t>
            </a:r>
            <a:r>
              <a:rPr lang="ru-RU" dirty="0"/>
              <a:t> </a:t>
            </a:r>
            <a:r>
              <a:rPr lang="ru-RU" dirty="0" err="1"/>
              <a:t>терапія</a:t>
            </a:r>
            <a:r>
              <a:rPr lang="ru-RU" dirty="0"/>
              <a:t> покликана: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</a:t>
            </a:r>
            <a:r>
              <a:rPr lang="ru-RU" dirty="0" err="1"/>
              <a:t>усвідомити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реальне</a:t>
            </a:r>
            <a:r>
              <a:rPr lang="ru-RU" dirty="0"/>
              <a:t> «Я», </a:t>
            </a:r>
            <a:r>
              <a:rPr lang="ru-RU" dirty="0" err="1"/>
              <a:t>підвищити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самооцінку</a:t>
            </a:r>
            <a:r>
              <a:rPr lang="ru-RU" dirty="0"/>
              <a:t> і </a:t>
            </a:r>
            <a:r>
              <a:rPr lang="ru-RU" dirty="0" err="1"/>
              <a:t>розвинути</a:t>
            </a:r>
            <a:r>
              <a:rPr lang="ru-RU" dirty="0"/>
              <a:t> </a:t>
            </a:r>
            <a:r>
              <a:rPr lang="ru-RU" dirty="0" err="1"/>
              <a:t>потенційні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, </a:t>
            </a:r>
            <a:r>
              <a:rPr lang="ru-RU" dirty="0" err="1"/>
              <a:t>відреагувати</a:t>
            </a:r>
            <a:r>
              <a:rPr lang="ru-RU" dirty="0"/>
              <a:t> </a:t>
            </a:r>
            <a:r>
              <a:rPr lang="ru-RU" dirty="0" err="1"/>
              <a:t>внутрішні</a:t>
            </a:r>
            <a:r>
              <a:rPr lang="ru-RU" dirty="0"/>
              <a:t> </a:t>
            </a:r>
            <a:r>
              <a:rPr lang="ru-RU" dirty="0" err="1"/>
              <a:t>конфлікти</a:t>
            </a:r>
            <a:r>
              <a:rPr lang="ru-RU" dirty="0"/>
              <a:t>, страхи, </a:t>
            </a:r>
            <a:r>
              <a:rPr lang="ru-RU" dirty="0" err="1"/>
              <a:t>агресивні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, </a:t>
            </a:r>
            <a:r>
              <a:rPr lang="ru-RU" dirty="0" err="1"/>
              <a:t>зменшити</a:t>
            </a:r>
            <a:r>
              <a:rPr lang="ru-RU" dirty="0"/>
              <a:t> </a:t>
            </a:r>
            <a:r>
              <a:rPr lang="ru-RU" dirty="0" err="1"/>
              <a:t>неспокій</a:t>
            </a:r>
            <a:r>
              <a:rPr lang="ru-RU" dirty="0"/>
              <a:t> і </a:t>
            </a:r>
            <a:r>
              <a:rPr lang="ru-RU" dirty="0" err="1"/>
              <a:t>відчуття</a:t>
            </a:r>
            <a:r>
              <a:rPr lang="ru-RU" dirty="0"/>
              <a:t> </a:t>
            </a:r>
            <a:r>
              <a:rPr lang="ru-RU" dirty="0" err="1"/>
              <a:t>провини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0438">
            <a:off x="8472264" y="1268760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95400" y="6021050"/>
            <a:ext cx="8104083" cy="579921"/>
          </a:xfrm>
        </p:spPr>
        <p:txBody>
          <a:bodyPr rtlCol="0">
            <a:normAutofit fontScale="90000"/>
          </a:bodyPr>
          <a:lstStyle/>
          <a:p>
            <a:r>
              <a:rPr lang="ru-RU" dirty="0"/>
              <a:t>Для </a:t>
            </a:r>
            <a:r>
              <a:rPr lang="ru-RU" dirty="0" err="1"/>
              <a:t>корекції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станів</a:t>
            </a:r>
            <a:r>
              <a:rPr lang="ru-RU" dirty="0"/>
              <a:t> та проблем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застосований</a:t>
            </a:r>
            <a:endParaRPr lang="ru-RU" dirty="0"/>
          </a:p>
        </p:txBody>
      </p:sp>
      <p:pic>
        <p:nvPicPr>
          <p:cNvPr id="7" name="Рисунок 6" descr="Золотистый лабрадор-ретривер в реке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214005">
            <a:off x="14886" y="30397"/>
            <a:ext cx="1656184" cy="1274299"/>
          </a:xfrm>
        </p:spPr>
      </p:pic>
      <p:pic>
        <p:nvPicPr>
          <p:cNvPr id="8" name="Рисунок 7" descr="Две девочки на пляжу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155954">
            <a:off x="9544979" y="5289111"/>
            <a:ext cx="2118168" cy="1330211"/>
          </a:xfrm>
        </p:spPr>
      </p:pic>
      <p:pic>
        <p:nvPicPr>
          <p:cNvPr id="9" name="Рисунок 8" descr="Девочка пускает мыльные пузыри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8745" y="3138256"/>
            <a:ext cx="2631185" cy="1652385"/>
          </a:xfrm>
        </p:spPr>
      </p:pic>
      <p:sp>
        <p:nvSpPr>
          <p:cNvPr id="2" name="Прямоугольник 1"/>
          <p:cNvSpPr/>
          <p:nvPr/>
        </p:nvSpPr>
        <p:spPr>
          <a:xfrm>
            <a:off x="6450787" y="1004947"/>
            <a:ext cx="2903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Ігрова</a:t>
            </a:r>
            <a:r>
              <a:rPr lang="ru-RU" dirty="0"/>
              <a:t> </a:t>
            </a:r>
            <a:r>
              <a:rPr lang="ru-RU" dirty="0" err="1"/>
              <a:t>терапія</a:t>
            </a:r>
            <a:r>
              <a:rPr lang="ru-RU" dirty="0"/>
              <a:t> </a:t>
            </a:r>
            <a:r>
              <a:rPr lang="ru-RU" dirty="0" err="1"/>
              <a:t>виявилася</a:t>
            </a:r>
            <a:r>
              <a:rPr lang="ru-RU" dirty="0"/>
              <a:t> </a:t>
            </a:r>
            <a:r>
              <a:rPr lang="ru-RU" dirty="0" err="1"/>
              <a:t>ефективною</a:t>
            </a:r>
            <a:r>
              <a:rPr lang="ru-RU" dirty="0"/>
              <a:t> при </a:t>
            </a:r>
            <a:r>
              <a:rPr lang="ru-RU" dirty="0" err="1"/>
              <a:t>роботі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різної</a:t>
            </a:r>
            <a:r>
              <a:rPr lang="ru-RU" dirty="0"/>
              <a:t> </a:t>
            </a:r>
            <a:r>
              <a:rPr lang="ru-RU" dirty="0" err="1"/>
              <a:t>діагностичної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повного</a:t>
            </a:r>
            <a:r>
              <a:rPr lang="ru-RU" dirty="0"/>
              <a:t> аутизму і </a:t>
            </a:r>
            <a:r>
              <a:rPr lang="ru-RU" dirty="0" err="1"/>
              <a:t>неконтактної</a:t>
            </a:r>
            <a:r>
              <a:rPr lang="ru-RU" dirty="0"/>
              <a:t> </a:t>
            </a:r>
            <a:r>
              <a:rPr lang="ru-RU" dirty="0" err="1"/>
              <a:t>шизофренії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83432" y="1442127"/>
            <a:ext cx="48965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/>
              <a:t>Ігротерапия</a:t>
            </a:r>
            <a:r>
              <a:rPr lang="ru-RU" sz="1400" dirty="0"/>
              <a:t> </a:t>
            </a:r>
            <a:r>
              <a:rPr lang="ru-RU" sz="1400" dirty="0" err="1"/>
              <a:t>ефективна</a:t>
            </a:r>
            <a:r>
              <a:rPr lang="ru-RU" sz="1400" dirty="0"/>
              <a:t> як </a:t>
            </a:r>
            <a:r>
              <a:rPr lang="ru-RU" sz="1400" dirty="0" err="1"/>
              <a:t>допомога</a:t>
            </a:r>
            <a:r>
              <a:rPr lang="ru-RU" sz="1400" dirty="0"/>
              <a:t> при </a:t>
            </a:r>
            <a:r>
              <a:rPr lang="ru-RU" sz="1400" dirty="0" err="1"/>
              <a:t>висмикуванні</a:t>
            </a:r>
            <a:r>
              <a:rPr lang="ru-RU" sz="1400" dirty="0"/>
              <a:t> </a:t>
            </a:r>
            <a:r>
              <a:rPr lang="ru-RU" sz="1400" dirty="0" err="1"/>
              <a:t>волосся</a:t>
            </a:r>
            <a:r>
              <a:rPr lang="ru-RU" sz="1400" dirty="0"/>
              <a:t>; </a:t>
            </a:r>
            <a:r>
              <a:rPr lang="ru-RU" sz="1400" dirty="0" err="1"/>
              <a:t>корекцій</a:t>
            </a:r>
            <a:r>
              <a:rPr lang="ru-RU" sz="1400" dirty="0"/>
              <a:t> селективного </a:t>
            </a:r>
            <a:r>
              <a:rPr lang="ru-RU" sz="1400" dirty="0" err="1"/>
              <a:t>мутизму</a:t>
            </a:r>
            <a:r>
              <a:rPr lang="ru-RU" sz="1400" dirty="0"/>
              <a:t>; </a:t>
            </a:r>
            <a:r>
              <a:rPr lang="ru-RU" sz="1400" dirty="0" err="1"/>
              <a:t>агресивності</a:t>
            </a:r>
            <a:r>
              <a:rPr lang="ru-RU" sz="1400" dirty="0"/>
              <a:t> в </a:t>
            </a:r>
            <a:r>
              <a:rPr lang="ru-RU" sz="1400" dirty="0" err="1"/>
              <a:t>поведінці</a:t>
            </a:r>
            <a:r>
              <a:rPr lang="ru-RU" sz="1400" dirty="0"/>
              <a:t>; як </a:t>
            </a:r>
            <a:r>
              <a:rPr lang="ru-RU" sz="1400" dirty="0" err="1"/>
              <a:t>засіб</a:t>
            </a:r>
            <a:r>
              <a:rPr lang="ru-RU" sz="1400" dirty="0"/>
              <a:t> </a:t>
            </a:r>
            <a:r>
              <a:rPr lang="ru-RU" sz="1400" dirty="0" err="1"/>
              <a:t>поліпшення</a:t>
            </a:r>
            <a:r>
              <a:rPr lang="ru-RU" sz="1400" dirty="0"/>
              <a:t> </a:t>
            </a:r>
            <a:r>
              <a:rPr lang="ru-RU" sz="1400" dirty="0" err="1"/>
              <a:t>емоційного</a:t>
            </a:r>
            <a:r>
              <a:rPr lang="ru-RU" sz="1400" dirty="0"/>
              <a:t> стану </a:t>
            </a:r>
            <a:r>
              <a:rPr lang="ru-RU" sz="1400" dirty="0" err="1"/>
              <a:t>дітей</a:t>
            </a:r>
            <a:r>
              <a:rPr lang="ru-RU" sz="1400" dirty="0"/>
              <a:t> </a:t>
            </a:r>
            <a:r>
              <a:rPr lang="ru-RU" sz="1400" dirty="0" err="1"/>
              <a:t>після</a:t>
            </a:r>
            <a:r>
              <a:rPr lang="ru-RU" sz="1400" dirty="0"/>
              <a:t> </a:t>
            </a:r>
            <a:r>
              <a:rPr lang="ru-RU" sz="1400" dirty="0" err="1"/>
              <a:t>розлучення</a:t>
            </a:r>
            <a:r>
              <a:rPr lang="ru-RU" sz="1400" dirty="0"/>
              <a:t> </a:t>
            </a:r>
            <a:r>
              <a:rPr lang="ru-RU" sz="1400" dirty="0" err="1"/>
              <a:t>батьків</a:t>
            </a:r>
            <a:r>
              <a:rPr lang="ru-RU" sz="1400" dirty="0"/>
              <a:t>: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піддаються</a:t>
            </a:r>
            <a:r>
              <a:rPr lang="ru-RU" sz="1400" dirty="0"/>
              <a:t> </a:t>
            </a:r>
            <a:r>
              <a:rPr lang="ru-RU" sz="1400" dirty="0" err="1"/>
              <a:t>насильству</a:t>
            </a:r>
            <a:r>
              <a:rPr lang="ru-RU" sz="1400" dirty="0"/>
              <a:t> і </a:t>
            </a:r>
            <a:r>
              <a:rPr lang="ru-RU" sz="1400" dirty="0" err="1"/>
              <a:t>покинутих</a:t>
            </a:r>
            <a:r>
              <a:rPr lang="ru-RU" sz="1400" dirty="0"/>
              <a:t> </a:t>
            </a:r>
            <a:r>
              <a:rPr lang="ru-RU" sz="1400" dirty="0" err="1"/>
              <a:t>дітей</a:t>
            </a:r>
            <a:r>
              <a:rPr lang="ru-RU" sz="1400" dirty="0"/>
              <a:t>; </a:t>
            </a:r>
            <a:r>
              <a:rPr lang="ru-RU" sz="1400" dirty="0" err="1"/>
              <a:t>зниження</a:t>
            </a:r>
            <a:r>
              <a:rPr lang="ru-RU" sz="1400" dirty="0"/>
              <a:t> </a:t>
            </a:r>
            <a:r>
              <a:rPr lang="ru-RU" sz="1400" dirty="0" err="1"/>
              <a:t>страхів</a:t>
            </a:r>
            <a:r>
              <a:rPr lang="ru-RU" sz="1400" dirty="0"/>
              <a:t>; </a:t>
            </a:r>
            <a:r>
              <a:rPr lang="ru-RU" sz="1400" dirty="0" err="1"/>
              <a:t>стресу</a:t>
            </a:r>
            <a:r>
              <a:rPr lang="ru-RU" sz="1400" dirty="0"/>
              <a:t> і </a:t>
            </a:r>
            <a:r>
              <a:rPr lang="ru-RU" sz="1400" dirty="0" err="1"/>
              <a:t>тривожності</a:t>
            </a:r>
            <a:r>
              <a:rPr lang="ru-RU" sz="1400" dirty="0"/>
              <a:t> у </a:t>
            </a:r>
            <a:r>
              <a:rPr lang="ru-RU" sz="1400" dirty="0" err="1"/>
              <a:t>госпіталізованих</a:t>
            </a:r>
            <a:r>
              <a:rPr lang="ru-RU" sz="1400" dirty="0"/>
              <a:t> </a:t>
            </a:r>
            <a:r>
              <a:rPr lang="ru-RU" sz="1400" dirty="0" err="1"/>
              <a:t>дітей</a:t>
            </a:r>
            <a:r>
              <a:rPr lang="ru-RU" sz="1400" dirty="0"/>
              <a:t>; при </a:t>
            </a:r>
            <a:r>
              <a:rPr lang="ru-RU" sz="1400" dirty="0" err="1"/>
              <a:t>корекції</a:t>
            </a:r>
            <a:r>
              <a:rPr lang="ru-RU" sz="1400" dirty="0"/>
              <a:t> </a:t>
            </a:r>
            <a:r>
              <a:rPr lang="ru-RU" sz="1400" dirty="0" err="1"/>
              <a:t>труднощів</a:t>
            </a:r>
            <a:r>
              <a:rPr lang="ru-RU" sz="1400" dirty="0"/>
              <a:t> у </a:t>
            </a:r>
            <a:r>
              <a:rPr lang="ru-RU" sz="1400" dirty="0" err="1"/>
              <a:t>читанні</a:t>
            </a:r>
            <a:r>
              <a:rPr lang="ru-RU" sz="1400" dirty="0"/>
              <a:t>; </a:t>
            </a:r>
            <a:r>
              <a:rPr lang="ru-RU" sz="1400" dirty="0" err="1"/>
              <a:t>успішності</a:t>
            </a:r>
            <a:r>
              <a:rPr lang="ru-RU" sz="1400" dirty="0"/>
              <a:t> </a:t>
            </a:r>
            <a:r>
              <a:rPr lang="ru-RU" sz="1400" dirty="0" err="1"/>
              <a:t>дітей</a:t>
            </a:r>
            <a:r>
              <a:rPr lang="ru-RU" sz="1400" dirty="0"/>
              <a:t> з </a:t>
            </a:r>
            <a:r>
              <a:rPr lang="ru-RU" sz="1400" dirty="0" err="1"/>
              <a:t>утрудненнями</a:t>
            </a:r>
            <a:r>
              <a:rPr lang="ru-RU" sz="1400" dirty="0"/>
              <a:t> в </a:t>
            </a:r>
            <a:r>
              <a:rPr lang="ru-RU" sz="1400" dirty="0" err="1"/>
              <a:t>навчанні</a:t>
            </a:r>
            <a:r>
              <a:rPr lang="ru-RU" sz="1400" dirty="0"/>
              <a:t>; </a:t>
            </a:r>
            <a:r>
              <a:rPr lang="ru-RU" sz="1400" dirty="0" err="1"/>
              <a:t>відставання</a:t>
            </a:r>
            <a:r>
              <a:rPr lang="ru-RU" sz="1400" dirty="0"/>
              <a:t> в </a:t>
            </a:r>
            <a:r>
              <a:rPr lang="ru-RU" sz="1400" dirty="0" err="1"/>
              <a:t>мовному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; </a:t>
            </a:r>
            <a:r>
              <a:rPr lang="ru-RU" sz="1400" dirty="0" err="1"/>
              <a:t>інтелектуального</a:t>
            </a:r>
            <a:r>
              <a:rPr lang="ru-RU" sz="1400" dirty="0"/>
              <a:t> та </a:t>
            </a:r>
            <a:r>
              <a:rPr lang="ru-RU" sz="1400" dirty="0" err="1"/>
              <a:t>емоційного</a:t>
            </a:r>
            <a:r>
              <a:rPr lang="ru-RU" sz="1400" dirty="0"/>
              <a:t> </a:t>
            </a:r>
            <a:r>
              <a:rPr lang="ru-RU" sz="1400" dirty="0" err="1"/>
              <a:t>розвитку</a:t>
            </a:r>
            <a:r>
              <a:rPr lang="ru-RU" sz="1400" dirty="0"/>
              <a:t> </a:t>
            </a:r>
            <a:r>
              <a:rPr lang="ru-RU" sz="1400" dirty="0" err="1"/>
              <a:t>розумово</a:t>
            </a:r>
            <a:r>
              <a:rPr lang="ru-RU" sz="1400" dirty="0"/>
              <a:t> </a:t>
            </a:r>
            <a:r>
              <a:rPr lang="ru-RU" sz="1400" dirty="0" err="1"/>
              <a:t>відсталих</a:t>
            </a:r>
            <a:r>
              <a:rPr lang="ru-RU" sz="1400" dirty="0"/>
              <a:t> </a:t>
            </a:r>
            <a:r>
              <a:rPr lang="ru-RU" sz="1400" dirty="0" err="1"/>
              <a:t>дітей</a:t>
            </a:r>
            <a:r>
              <a:rPr lang="ru-RU" sz="1400" dirty="0"/>
              <a:t>; </a:t>
            </a:r>
            <a:r>
              <a:rPr lang="ru-RU" sz="1400" dirty="0" err="1"/>
              <a:t>лікуванні</a:t>
            </a:r>
            <a:r>
              <a:rPr lang="ru-RU" sz="1400" dirty="0"/>
              <a:t> </a:t>
            </a:r>
            <a:r>
              <a:rPr lang="ru-RU" sz="1400" dirty="0" err="1"/>
              <a:t>заїкання</a:t>
            </a:r>
            <a:r>
              <a:rPr lang="ru-RU" sz="1400" dirty="0"/>
              <a:t>; </a:t>
            </a:r>
            <a:r>
              <a:rPr lang="ru-RU" sz="1400" dirty="0" err="1"/>
              <a:t>полегшенні</a:t>
            </a:r>
            <a:r>
              <a:rPr lang="ru-RU" sz="1400" dirty="0"/>
              <a:t> стану при </a:t>
            </a:r>
            <a:r>
              <a:rPr lang="ru-RU" sz="1400" dirty="0" err="1"/>
              <a:t>психосоматичних</a:t>
            </a:r>
            <a:r>
              <a:rPr lang="ru-RU" sz="1400" dirty="0"/>
              <a:t> </a:t>
            </a:r>
            <a:r>
              <a:rPr lang="ru-RU" sz="1400" dirty="0" err="1"/>
              <a:t>захворюваннях</a:t>
            </a:r>
            <a:r>
              <a:rPr lang="ru-RU" sz="1400" dirty="0"/>
              <a:t> (</a:t>
            </a:r>
            <a:r>
              <a:rPr lang="ru-RU" sz="1400" dirty="0" err="1"/>
              <a:t>бронхіальна</a:t>
            </a:r>
            <a:r>
              <a:rPr lang="ru-RU" sz="1400" dirty="0"/>
              <a:t> астма, </a:t>
            </a:r>
            <a:r>
              <a:rPr lang="ru-RU" sz="1400" dirty="0" err="1"/>
              <a:t>нейродерміт</a:t>
            </a:r>
            <a:r>
              <a:rPr lang="ru-RU" sz="1400" dirty="0"/>
              <a:t>, </a:t>
            </a:r>
            <a:r>
              <a:rPr lang="ru-RU" sz="1400" dirty="0" err="1"/>
              <a:t>виразковий</a:t>
            </a:r>
            <a:r>
              <a:rPr lang="ru-RU" sz="1400" dirty="0"/>
              <a:t> </a:t>
            </a:r>
            <a:r>
              <a:rPr lang="ru-RU" sz="1400" dirty="0" err="1"/>
              <a:t>коліт</a:t>
            </a:r>
            <a:r>
              <a:rPr lang="ru-RU" sz="1400" dirty="0"/>
              <a:t>, </a:t>
            </a:r>
            <a:r>
              <a:rPr lang="ru-RU" sz="1400" dirty="0" err="1"/>
              <a:t>дискінезії</a:t>
            </a:r>
            <a:r>
              <a:rPr lang="ru-RU" sz="1400" dirty="0"/>
              <a:t> </a:t>
            </a:r>
            <a:r>
              <a:rPr lang="ru-RU" sz="1400" dirty="0" err="1"/>
              <a:t>жовчовивідних</a:t>
            </a:r>
            <a:r>
              <a:rPr lang="ru-RU" sz="1400" dirty="0"/>
              <a:t> </a:t>
            </a:r>
            <a:r>
              <a:rPr lang="ru-RU" sz="1400" dirty="0" err="1"/>
              <a:t>шляхів</a:t>
            </a:r>
            <a:r>
              <a:rPr lang="ru-RU" sz="1400" dirty="0"/>
              <a:t> та </a:t>
            </a:r>
            <a:r>
              <a:rPr lang="ru-RU" sz="1400" dirty="0" err="1"/>
              <a:t>ін</a:t>
            </a:r>
            <a:r>
              <a:rPr lang="ru-RU" sz="1400" dirty="0"/>
              <a:t>.); </a:t>
            </a:r>
            <a:r>
              <a:rPr lang="ru-RU" sz="1400" dirty="0" err="1"/>
              <a:t>поліпшенні</a:t>
            </a:r>
            <a:r>
              <a:rPr lang="ru-RU" sz="1400" dirty="0"/>
              <a:t> "Я-</a:t>
            </a:r>
            <a:r>
              <a:rPr lang="ru-RU" sz="1400" dirty="0" err="1"/>
              <a:t>концепції</a:t>
            </a:r>
            <a:r>
              <a:rPr lang="ru-RU" sz="1400" dirty="0"/>
              <a:t>"; </a:t>
            </a:r>
            <a:r>
              <a:rPr lang="ru-RU" sz="1400" dirty="0" err="1"/>
              <a:t>зниженні</a:t>
            </a:r>
            <a:r>
              <a:rPr lang="ru-RU" sz="1400" dirty="0"/>
              <a:t> </a:t>
            </a:r>
            <a:r>
              <a:rPr lang="ru-RU" sz="1400" dirty="0" err="1"/>
              <a:t>тривоги</a:t>
            </a:r>
            <a:r>
              <a:rPr lang="ru-RU" sz="1400" dirty="0"/>
              <a:t> при </a:t>
            </a:r>
            <a:r>
              <a:rPr lang="ru-RU" sz="1400" dirty="0" err="1"/>
              <a:t>розставанні</a:t>
            </a:r>
            <a:r>
              <a:rPr lang="ru-RU" sz="1400" dirty="0"/>
              <a:t> з </a:t>
            </a:r>
            <a:r>
              <a:rPr lang="ru-RU" sz="1400" dirty="0" err="1"/>
              <a:t>близькими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055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2274838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Для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ДЦП у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інтелекту</a:t>
            </a:r>
            <a:r>
              <a:rPr lang="ru-RU" dirty="0"/>
              <a:t> </a:t>
            </a:r>
            <a:r>
              <a:rPr lang="ru-RU" dirty="0" err="1"/>
              <a:t>пропонуються</a:t>
            </a:r>
            <a:r>
              <a:rPr lang="ru-RU" dirty="0"/>
              <a:t> сюжетно-</a:t>
            </a:r>
            <a:r>
              <a:rPr lang="ru-RU" dirty="0" err="1"/>
              <a:t>рольові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, </a:t>
            </a:r>
            <a:r>
              <a:rPr lang="ru-RU" dirty="0" err="1"/>
              <a:t>гри-драматизації</a:t>
            </a:r>
            <a:r>
              <a:rPr lang="ru-RU" dirty="0"/>
              <a:t>, де </a:t>
            </a:r>
            <a:r>
              <a:rPr lang="ru-RU" dirty="0" err="1"/>
              <a:t>діти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відтворюють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минулого</a:t>
            </a:r>
            <a:r>
              <a:rPr lang="ru-RU" dirty="0"/>
              <a:t> і </a:t>
            </a:r>
            <a:r>
              <a:rPr lang="ru-RU" dirty="0" err="1"/>
              <a:t>дійсного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, але і </a:t>
            </a:r>
            <a:r>
              <a:rPr lang="ru-RU" dirty="0" err="1"/>
              <a:t>моделюють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.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входити</a:t>
            </a:r>
            <a:r>
              <a:rPr lang="ru-RU" dirty="0"/>
              <a:t> в роль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важлива</a:t>
            </a:r>
            <a:r>
              <a:rPr lang="ru-RU" dirty="0"/>
              <a:t> </a:t>
            </a:r>
            <a:r>
              <a:rPr lang="ru-RU" dirty="0" err="1"/>
              <a:t>умова</a:t>
            </a:r>
            <a:r>
              <a:rPr lang="ru-RU" dirty="0"/>
              <a:t>, </a:t>
            </a:r>
            <a:r>
              <a:rPr lang="ru-RU" dirty="0" err="1"/>
              <a:t>необхідна</a:t>
            </a:r>
            <a:r>
              <a:rPr lang="ru-RU" dirty="0"/>
              <a:t> для </a:t>
            </a:r>
            <a:r>
              <a:rPr lang="ru-RU" dirty="0" err="1"/>
              <a:t>корекції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емоційного</a:t>
            </a:r>
            <a:r>
              <a:rPr lang="ru-RU" dirty="0"/>
              <a:t> дискомфорту, але і </a:t>
            </a:r>
            <a:r>
              <a:rPr lang="ru-RU" dirty="0" err="1"/>
              <a:t>негативних</a:t>
            </a:r>
            <a:r>
              <a:rPr lang="ru-RU" dirty="0"/>
              <a:t> </a:t>
            </a:r>
            <a:r>
              <a:rPr lang="ru-RU" dirty="0" err="1"/>
              <a:t>характерологичних</a:t>
            </a:r>
            <a:r>
              <a:rPr lang="ru-RU" dirty="0"/>
              <a:t> </a:t>
            </a:r>
            <a:r>
              <a:rPr lang="ru-RU" dirty="0" err="1"/>
              <a:t>проявів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5197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Девочка ест чернику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" b="109"/>
          <a:stretch>
            <a:fillRect/>
          </a:stretch>
        </p:blipFill>
        <p:spPr>
          <a:xfrm>
            <a:off x="4583832" y="530847"/>
            <a:ext cx="4544566" cy="2562441"/>
          </a:xfrm>
        </p:spPr>
      </p:pic>
      <p:pic>
        <p:nvPicPr>
          <p:cNvPr id="7" name="Рисунок 6" descr="Мальчик и девочка в плащах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" b="209"/>
          <a:stretch/>
        </p:blipFill>
        <p:spPr/>
      </p:pic>
      <p:pic>
        <p:nvPicPr>
          <p:cNvPr id="9" name="Рисунок 8" descr="Девочка в голубом плаще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/>
        </p:blipFill>
        <p:spPr/>
      </p:pic>
      <p:pic>
        <p:nvPicPr>
          <p:cNvPr id="11" name="Рисунок 10" descr="Мальчик в веревочном гамаке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>
          <a:xfrm>
            <a:off x="1066775" y="2636912"/>
            <a:ext cx="2681875" cy="1512168"/>
          </a:xfrm>
        </p:spPr>
      </p:pic>
      <p:sp>
        <p:nvSpPr>
          <p:cNvPr id="3" name="Прямоугольник 2"/>
          <p:cNvSpPr/>
          <p:nvPr/>
        </p:nvSpPr>
        <p:spPr>
          <a:xfrm>
            <a:off x="4424435" y="3573016"/>
            <a:ext cx="4392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/>
              <a:t>Вимоги</a:t>
            </a:r>
            <a:r>
              <a:rPr lang="ru-RU" sz="1600" dirty="0"/>
              <a:t>, </a:t>
            </a:r>
            <a:r>
              <a:rPr lang="ru-RU" sz="1600" dirty="0" err="1"/>
              <a:t>пропоновані</a:t>
            </a:r>
            <a:r>
              <a:rPr lang="ru-RU" sz="1600" dirty="0"/>
              <a:t> ДО ПСИХОЛОГА-</a:t>
            </a:r>
            <a:r>
              <a:rPr lang="ru-RU" sz="1600" dirty="0" err="1"/>
              <a:t>ігротерапевт</a:t>
            </a:r>
            <a:endParaRPr lang="ru-RU" sz="1600" dirty="0"/>
          </a:p>
          <a:p>
            <a:r>
              <a:rPr lang="ru-RU" sz="1600" dirty="0"/>
              <a:t> </a:t>
            </a:r>
            <a:r>
              <a:rPr lang="ru-RU" sz="1600" dirty="0" err="1"/>
              <a:t>Ігровий</a:t>
            </a:r>
            <a:r>
              <a:rPr lang="ru-RU" sz="1600" dirty="0"/>
              <a:t> </a:t>
            </a:r>
            <a:r>
              <a:rPr lang="ru-RU" sz="1600" dirty="0" err="1"/>
              <a:t>спеціаліст</a:t>
            </a:r>
            <a:r>
              <a:rPr lang="ru-RU" sz="1600" dirty="0"/>
              <a:t> -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унікальний</a:t>
            </a:r>
            <a:r>
              <a:rPr lang="ru-RU" sz="1600" dirty="0"/>
              <a:t> </a:t>
            </a:r>
            <a:r>
              <a:rPr lang="ru-RU" sz="1600" dirty="0" err="1"/>
              <a:t>дорослий</a:t>
            </a:r>
            <a:r>
              <a:rPr lang="ru-RU" sz="1600" dirty="0"/>
              <a:t> в </a:t>
            </a:r>
            <a:r>
              <a:rPr lang="ru-RU" sz="1600" dirty="0" err="1"/>
              <a:t>житті</a:t>
            </a:r>
            <a:r>
              <a:rPr lang="ru-RU" sz="1600" dirty="0"/>
              <a:t> </a:t>
            </a:r>
            <a:r>
              <a:rPr lang="ru-RU" sz="1600" dirty="0" err="1"/>
              <a:t>дитини</a:t>
            </a:r>
            <a:r>
              <a:rPr lang="ru-RU" sz="1600" dirty="0"/>
              <a:t>. </a:t>
            </a:r>
            <a:r>
              <a:rPr lang="ru-RU" sz="1600" dirty="0" err="1"/>
              <a:t>Звертаючись</a:t>
            </a:r>
            <a:r>
              <a:rPr lang="ru-RU" sz="1600" dirty="0"/>
              <a:t> до </a:t>
            </a:r>
            <a:r>
              <a:rPr lang="ru-RU" sz="1600" dirty="0" err="1"/>
              <a:t>особистості</a:t>
            </a:r>
            <a:r>
              <a:rPr lang="ru-RU" sz="1600" dirty="0"/>
              <a:t> </a:t>
            </a:r>
            <a:r>
              <a:rPr lang="ru-RU" sz="1600" dirty="0" err="1"/>
              <a:t>дитини</a:t>
            </a:r>
            <a:r>
              <a:rPr lang="ru-RU" sz="1600" dirty="0"/>
              <a:t>, </a:t>
            </a:r>
            <a:r>
              <a:rPr lang="ru-RU" sz="1600" dirty="0" err="1"/>
              <a:t>він</a:t>
            </a:r>
            <a:r>
              <a:rPr lang="ru-RU" sz="1600" dirty="0"/>
              <a:t> не </a:t>
            </a:r>
            <a:r>
              <a:rPr lang="ru-RU" sz="1600" dirty="0" err="1"/>
              <a:t>втручається</a:t>
            </a:r>
            <a:r>
              <a:rPr lang="ru-RU" sz="1600" dirty="0"/>
              <a:t>, не </a:t>
            </a:r>
            <a:r>
              <a:rPr lang="ru-RU" sz="1600" dirty="0" err="1"/>
              <a:t>вчить</a:t>
            </a:r>
            <a:r>
              <a:rPr lang="ru-RU" sz="1600" dirty="0"/>
              <a:t>, а </a:t>
            </a:r>
            <a:r>
              <a:rPr lang="ru-RU" sz="1600" dirty="0" err="1"/>
              <a:t>замість</a:t>
            </a:r>
            <a:r>
              <a:rPr lang="ru-RU" sz="1600" dirty="0"/>
              <a:t> </a:t>
            </a:r>
            <a:r>
              <a:rPr lang="ru-RU" sz="1600" dirty="0" err="1"/>
              <a:t>цього</a:t>
            </a:r>
            <a:r>
              <a:rPr lang="ru-RU" sz="1600" dirty="0"/>
              <a:t> </a:t>
            </a:r>
            <a:r>
              <a:rPr lang="ru-RU" sz="1600" dirty="0" err="1"/>
              <a:t>реагує</a:t>
            </a:r>
            <a:r>
              <a:rPr lang="ru-RU" sz="1600" dirty="0"/>
              <a:t> таким чином, </a:t>
            </a:r>
            <a:r>
              <a:rPr lang="ru-RU" sz="1600" dirty="0" err="1"/>
              <a:t>щоб</a:t>
            </a:r>
            <a:r>
              <a:rPr lang="ru-RU" sz="1600" dirty="0"/>
              <a:t> </a:t>
            </a:r>
            <a:r>
              <a:rPr lang="ru-RU" sz="1600" dirty="0" err="1"/>
              <a:t>звільнити</a:t>
            </a:r>
            <a:r>
              <a:rPr lang="ru-RU" sz="1600" dirty="0"/>
              <a:t> </a:t>
            </a:r>
            <a:r>
              <a:rPr lang="ru-RU" sz="1600" dirty="0" err="1"/>
              <a:t>природне</a:t>
            </a:r>
            <a:r>
              <a:rPr lang="ru-RU" sz="1600" dirty="0"/>
              <a:t> </a:t>
            </a:r>
            <a:r>
              <a:rPr lang="ru-RU" sz="1600" dirty="0" err="1"/>
              <a:t>прагнення</a:t>
            </a:r>
            <a:r>
              <a:rPr lang="ru-RU" sz="1600" dirty="0"/>
              <a:t> </a:t>
            </a:r>
            <a:r>
              <a:rPr lang="ru-RU" sz="1600" dirty="0" err="1"/>
              <a:t>дитини</a:t>
            </a:r>
            <a:r>
              <a:rPr lang="ru-RU" sz="1600" dirty="0"/>
              <a:t> до </a:t>
            </a:r>
            <a:r>
              <a:rPr lang="ru-RU" sz="1600" dirty="0" err="1"/>
              <a:t>управління</a:t>
            </a:r>
            <a:r>
              <a:rPr lang="ru-RU" sz="1600" dirty="0"/>
              <a:t> </a:t>
            </a:r>
            <a:r>
              <a:rPr lang="ru-RU" sz="1600" dirty="0" err="1"/>
              <a:t>власною</a:t>
            </a:r>
            <a:r>
              <a:rPr lang="ru-RU" sz="1600" dirty="0"/>
              <a:t> </a:t>
            </a:r>
            <a:r>
              <a:rPr lang="ru-RU" sz="1600" dirty="0" err="1"/>
              <a:t>діяльністю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0796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116684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ігрового</a:t>
            </a:r>
            <a:r>
              <a:rPr lang="ru-RU" dirty="0"/>
              <a:t> терапевта</a:t>
            </a:r>
          </a:p>
          <a:p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ігровий</a:t>
            </a:r>
            <a:r>
              <a:rPr lang="ru-RU" dirty="0"/>
              <a:t> терапевт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повинен:</a:t>
            </a:r>
          </a:p>
          <a:p>
            <a:r>
              <a:rPr lang="ru-RU" dirty="0"/>
              <a:t>- Бути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об'єктивним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дозволити</a:t>
            </a:r>
            <a:r>
              <a:rPr lang="ru-RU" dirty="0"/>
              <a:t> </a:t>
            </a:r>
            <a:r>
              <a:rPr lang="ru-RU" dirty="0" err="1"/>
              <a:t>дитині</a:t>
            </a:r>
            <a:r>
              <a:rPr lang="ru-RU" dirty="0"/>
              <a:t> бути </a:t>
            </a:r>
            <a:r>
              <a:rPr lang="ru-RU" dirty="0" err="1"/>
              <a:t>самостійною</a:t>
            </a:r>
            <a:r>
              <a:rPr lang="ru-RU" dirty="0"/>
              <a:t> </a:t>
            </a:r>
            <a:r>
              <a:rPr lang="ru-RU" dirty="0" err="1"/>
              <a:t>особистістю</a:t>
            </a:r>
            <a:r>
              <a:rPr lang="ru-RU" dirty="0"/>
              <a:t>;</a:t>
            </a:r>
          </a:p>
          <a:p>
            <a:r>
              <a:rPr lang="ru-RU" dirty="0"/>
              <a:t>- Бути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гнучким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прийняти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несподіванки</a:t>
            </a:r>
            <a:r>
              <a:rPr lang="ru-RU" dirty="0"/>
              <a:t> і </a:t>
            </a:r>
            <a:r>
              <a:rPr lang="ru-RU" dirty="0" err="1"/>
              <a:t>адаптуватися</a:t>
            </a:r>
            <a:r>
              <a:rPr lang="ru-RU" dirty="0"/>
              <a:t> до них;</a:t>
            </a:r>
          </a:p>
          <a:p>
            <a:r>
              <a:rPr lang="ru-RU" dirty="0"/>
              <a:t>- </a:t>
            </a:r>
            <a:r>
              <a:rPr lang="ru-RU" dirty="0" err="1"/>
              <a:t>Орієнтуватися</a:t>
            </a:r>
            <a:r>
              <a:rPr lang="ru-RU" dirty="0"/>
              <a:t> на те, </a:t>
            </a:r>
            <a:r>
              <a:rPr lang="ru-RU" dirty="0" err="1"/>
              <a:t>щоб</a:t>
            </a:r>
            <a:r>
              <a:rPr lang="ru-RU" dirty="0"/>
              <a:t> охоче </a:t>
            </a:r>
            <a:r>
              <a:rPr lang="ru-RU" dirty="0" err="1"/>
              <a:t>сприймати</a:t>
            </a:r>
            <a:r>
              <a:rPr lang="ru-RU" dirty="0"/>
              <a:t> все </a:t>
            </a:r>
            <a:r>
              <a:rPr lang="ru-RU" dirty="0" err="1"/>
              <a:t>нове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визнавати</a:t>
            </a:r>
            <a:r>
              <a:rPr lang="ru-RU" dirty="0"/>
              <a:t> </a:t>
            </a:r>
            <a:r>
              <a:rPr lang="ru-RU" dirty="0" err="1"/>
              <a:t>обличчя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безумовною</a:t>
            </a:r>
            <a:r>
              <a:rPr lang="ru-RU" dirty="0"/>
              <a:t> </a:t>
            </a:r>
            <a:r>
              <a:rPr lang="ru-RU" dirty="0" err="1"/>
              <a:t>цінністю</a:t>
            </a:r>
            <a:r>
              <a:rPr lang="ru-RU" dirty="0"/>
              <a:t>;</a:t>
            </a:r>
          </a:p>
          <a:p>
            <a:r>
              <a:rPr lang="ru-RU" dirty="0"/>
              <a:t>- Не </a:t>
            </a:r>
            <a:r>
              <a:rPr lang="ru-RU" dirty="0" err="1"/>
              <a:t>оцінює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, бути </a:t>
            </a:r>
            <a:r>
              <a:rPr lang="ru-RU" dirty="0" err="1"/>
              <a:t>відкритим</a:t>
            </a:r>
            <a:r>
              <a:rPr lang="ru-RU" dirty="0"/>
              <a:t>, а не </a:t>
            </a:r>
            <a:r>
              <a:rPr lang="ru-RU" dirty="0" err="1"/>
              <a:t>замкнутим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Вміти</a:t>
            </a:r>
            <a:r>
              <a:rPr lang="ru-RU" dirty="0"/>
              <a:t> </a:t>
            </a:r>
            <a:r>
              <a:rPr lang="ru-RU" dirty="0" err="1"/>
              <a:t>відключатися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</a:t>
            </a:r>
            <a:r>
              <a:rPr lang="ru-RU" dirty="0" err="1"/>
              <a:t>реальності</a:t>
            </a:r>
            <a:r>
              <a:rPr lang="ru-RU" dirty="0"/>
              <a:t> і </a:t>
            </a:r>
            <a:r>
              <a:rPr lang="ru-RU" dirty="0" err="1"/>
              <a:t>співпереживати</a:t>
            </a:r>
            <a:r>
              <a:rPr lang="ru-RU" dirty="0"/>
              <a:t> в </a:t>
            </a:r>
            <a:r>
              <a:rPr lang="ru-RU" dirty="0" err="1"/>
              <a:t>реальність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Ніколи</a:t>
            </a:r>
            <a:endParaRPr lang="ru-RU" dirty="0"/>
          </a:p>
          <a:p>
            <a:r>
              <a:rPr lang="ru-RU" dirty="0"/>
              <a:t>- Не </a:t>
            </a:r>
            <a:r>
              <a:rPr lang="ru-RU" dirty="0" err="1"/>
              <a:t>згадувати</a:t>
            </a:r>
            <a:r>
              <a:rPr lang="ru-RU" dirty="0"/>
              <a:t> про </a:t>
            </a:r>
            <a:r>
              <a:rPr lang="ru-RU" dirty="0" err="1"/>
              <a:t>минулі</a:t>
            </a:r>
            <a:r>
              <a:rPr lang="ru-RU" dirty="0"/>
              <a:t> сеансах,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інший</a:t>
            </a:r>
            <a:r>
              <a:rPr lang="ru-RU" dirty="0"/>
              <a:t> </a:t>
            </a:r>
            <a:r>
              <a:rPr lang="ru-RU" dirty="0" err="1"/>
              <a:t>часовий</a:t>
            </a:r>
            <a:r>
              <a:rPr lang="ru-RU" dirty="0"/>
              <a:t> </a:t>
            </a:r>
            <a:r>
              <a:rPr lang="ru-RU" dirty="0" err="1"/>
              <a:t>точці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9525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Дети-друзья 16 х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688_TF03896101.potx" id="{A3AB8EB1-32C8-42D1-A2F7-9C8024EB1CB7}" vid="{880779B9-4198-47E8-81D9-8281AF4E13F9}"/>
    </a:ext>
  </a:extLst>
</a:theme>
</file>

<file path=ppt/theme/theme2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A15C6C-6BB6-4DB6-B7D6-7F14EAB2CC5C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с детьми на школьном дворе, альбом (широкоэкранный формат)</Template>
  <TotalTime>57</TotalTime>
  <Words>1868</Words>
  <Application>Microsoft Office PowerPoint</Application>
  <PresentationFormat>Широкоэкранный</PresentationFormat>
  <Paragraphs>94</Paragraphs>
  <Slides>19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Дети-друзья 16 х 9</vt:lpstr>
      <vt:lpstr>«Ігротерапія: особливості ігрової терапії з дітьми» </vt:lpstr>
      <vt:lpstr>Загальна характеристика</vt:lpstr>
      <vt:lpstr>Презентация PowerPoint</vt:lpstr>
      <vt:lpstr>Індивідуальна та групова форми роботи</vt:lpstr>
      <vt:lpstr>Презентация PowerPoint</vt:lpstr>
      <vt:lpstr>Для корекції яких станів та проблем може бути застосований</vt:lpstr>
      <vt:lpstr>Презентация PowerPoint</vt:lpstr>
      <vt:lpstr>Презентация PowerPoint</vt:lpstr>
      <vt:lpstr>Презентация PowerPoint</vt:lpstr>
      <vt:lpstr>Ігри для розвитку уваги</vt:lpstr>
      <vt:lpstr>Пильне око</vt:lpstr>
      <vt:lpstr>Ігри для розвитку вольової регуляції</vt:lpstr>
      <vt:lpstr>Ігри для релаксації</vt:lpstr>
      <vt:lpstr>“Обзивалки” (Кряжева Н.Л.)</vt:lpstr>
      <vt:lpstr>Презентация PowerPoint</vt:lpstr>
      <vt:lpstr>«Король сказав…»</vt:lpstr>
      <vt:lpstr>Презентация PowerPoint</vt:lpstr>
      <vt:lpstr>Презентация PowerPoint</vt:lpstr>
      <vt:lpstr>Дякую за увагу!!!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«Ігротерапія: особливості ігрової терапії з дітьми»</dc:title>
  <dc:creator>Анюта Козаченко</dc:creator>
  <cp:keywords/>
  <cp:lastModifiedBy>Анюта Козаченко</cp:lastModifiedBy>
  <cp:revision>6</cp:revision>
  <dcterms:created xsi:type="dcterms:W3CDTF">2020-04-14T19:53:29Z</dcterms:created>
  <dcterms:modified xsi:type="dcterms:W3CDTF">2020-04-15T19:38:29Z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