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8376" y="379626"/>
            <a:ext cx="9534090" cy="3329581"/>
          </a:xfrm>
        </p:spPr>
        <p:txBody>
          <a:bodyPr/>
          <a:lstStyle/>
          <a:p>
            <a:pPr algn="ctr"/>
            <a:r>
              <a:rPr lang="ru-RU" sz="6000" dirty="0" err="1" smtClean="0"/>
              <a:t>Изотерапия</a:t>
            </a:r>
            <a:r>
              <a:rPr lang="ru-RU" sz="6000" dirty="0" smtClean="0"/>
              <a:t> </a:t>
            </a:r>
            <a:r>
              <a:rPr lang="ru-RU" sz="6000" dirty="0"/>
              <a:t>как метод </a:t>
            </a:r>
            <a:r>
              <a:rPr lang="ru-RU" sz="6000" dirty="0" err="1"/>
              <a:t>психокоррекционного</a:t>
            </a:r>
            <a:r>
              <a:rPr lang="ru-RU" sz="6000" dirty="0"/>
              <a:t> воздействия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3844" y="4032311"/>
            <a:ext cx="5343089" cy="2461622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подготовила:</a:t>
            </a:r>
          </a:p>
          <a:p>
            <a:r>
              <a:rPr lang="ru-RU" sz="2400" dirty="0" smtClean="0"/>
              <a:t>студентка </a:t>
            </a:r>
            <a:r>
              <a:rPr lang="ru-RU" sz="2400" dirty="0"/>
              <a:t>331 </a:t>
            </a:r>
            <a:r>
              <a:rPr lang="ru-RU" sz="2400" dirty="0" smtClean="0"/>
              <a:t>группы</a:t>
            </a:r>
          </a:p>
          <a:p>
            <a:r>
              <a:rPr lang="ru-RU" sz="2400" dirty="0" err="1" smtClean="0"/>
              <a:t>Корпань</a:t>
            </a:r>
            <a:r>
              <a:rPr lang="ru-RU" sz="2400" dirty="0" smtClean="0"/>
              <a:t> </a:t>
            </a:r>
            <a:r>
              <a:rPr lang="ru-RU" sz="2400" dirty="0"/>
              <a:t>Ангелина</a:t>
            </a:r>
          </a:p>
          <a:p>
            <a:r>
              <a:rPr lang="ru-RU" sz="1800" dirty="0" smtClean="0"/>
              <a:t>проверила:</a:t>
            </a:r>
          </a:p>
          <a:p>
            <a:r>
              <a:rPr lang="ru-RU" sz="2400" dirty="0" smtClean="0"/>
              <a:t>профессор </a:t>
            </a:r>
            <a:r>
              <a:rPr lang="ru-RU" sz="2400" dirty="0" err="1"/>
              <a:t>Шебанова</a:t>
            </a:r>
            <a:r>
              <a:rPr lang="ru-RU" sz="2400" dirty="0"/>
              <a:t> В.И.</a:t>
            </a:r>
          </a:p>
        </p:txBody>
      </p:sp>
    </p:spTree>
    <p:extLst>
      <p:ext uri="{BB962C8B-B14F-4D97-AF65-F5344CB8AC3E}">
        <p14:creationId xmlns:p14="http://schemas.microsoft.com/office/powerpoint/2010/main" val="1122694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">
        <p15:prstTrans prst="fallOve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</a:t>
            </a:r>
            <a:r>
              <a:rPr lang="ru-RU" dirty="0"/>
              <a:t>"Проективный рисунок"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853248"/>
            <a:ext cx="7233380" cy="421607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Цель</a:t>
            </a:r>
            <a:r>
              <a:rPr lang="ru-RU" dirty="0"/>
              <a:t>: выявление и осознание трудно </a:t>
            </a:r>
            <a:r>
              <a:rPr lang="ru-RU" dirty="0" err="1"/>
              <a:t>вербализуемых</a:t>
            </a:r>
            <a:r>
              <a:rPr lang="ru-RU" dirty="0"/>
              <a:t> проблем и переживаний.</a:t>
            </a:r>
          </a:p>
          <a:p>
            <a:pPr marL="0" indent="0" algn="just">
              <a:buNone/>
            </a:pPr>
            <a:r>
              <a:rPr lang="ru-RU" dirty="0"/>
              <a:t>Сущность проективного рисунка. Управляя тематикой рисунков и направляя ее, можно добиться переключения внимания клиента, чтобы сконцентрировать его на конкретных значимых проблемах</a:t>
            </a:r>
          </a:p>
          <a:p>
            <a:pPr marL="0" indent="0" algn="just">
              <a:buNone/>
            </a:pPr>
            <a:r>
              <a:rPr lang="ru-RU" dirty="0"/>
              <a:t>Проективный рисунок позволяет:</a:t>
            </a:r>
          </a:p>
          <a:p>
            <a:pPr algn="just"/>
            <a:r>
              <a:rPr lang="ru-RU" dirty="0"/>
              <a:t>- выявить и проработать страхи (особенно у детей);</a:t>
            </a:r>
          </a:p>
          <a:p>
            <a:pPr algn="just"/>
            <a:r>
              <a:rPr lang="ru-RU" dirty="0"/>
              <a:t>- выявить и «проработать» затруднения в общении;</a:t>
            </a:r>
          </a:p>
          <a:p>
            <a:pPr algn="just"/>
            <a:r>
              <a:rPr lang="ru-RU" dirty="0"/>
              <a:t>- разрешить эмоциональные проблемы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0" y="4652486"/>
            <a:ext cx="1666363" cy="1179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135" y="4652486"/>
            <a:ext cx="1777982" cy="11831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135" y="1982134"/>
            <a:ext cx="3726769" cy="241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2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Техника "</a:t>
            </a:r>
            <a:r>
              <a:rPr lang="ru-RU" sz="3600" dirty="0" err="1"/>
              <a:t>Мандалы</a:t>
            </a:r>
            <a:r>
              <a:rPr lang="ru-RU" sz="3600" dirty="0"/>
              <a:t>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33" y="2331307"/>
            <a:ext cx="5935921" cy="318871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Сущность работы с кругом. Круг является символом планеты Земля, а также символом защищенности материнского лона. Таким образом, создавая круг, очерчивается граница, защищающая физическое и психологическое пространство.</a:t>
            </a:r>
          </a:p>
          <a:p>
            <a:pPr marL="0" indent="0" algn="just">
              <a:buNone/>
            </a:pPr>
            <a:r>
              <a:rPr lang="ru-RU" dirty="0"/>
              <a:t>Спонтанная работа с цветом и формой внутри круга способствует:</a:t>
            </a:r>
          </a:p>
          <a:p>
            <a:pPr algn="just"/>
            <a:r>
              <a:rPr lang="ru-RU" dirty="0"/>
              <a:t>- изменению состояния сознания человека;</a:t>
            </a:r>
          </a:p>
          <a:p>
            <a:pPr algn="just"/>
            <a:r>
              <a:rPr lang="ru-RU" dirty="0"/>
              <a:t>- вызывает разнообразные психосоматические феномены;</a:t>
            </a:r>
          </a:p>
          <a:p>
            <a:pPr algn="just"/>
            <a:r>
              <a:rPr lang="ru-RU" dirty="0"/>
              <a:t>- открывает возможность для духовного роста личности.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2" y="4053566"/>
            <a:ext cx="2203686" cy="1466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65" y="2331307"/>
            <a:ext cx="3157141" cy="31887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0" y="2331307"/>
            <a:ext cx="2192310" cy="14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0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</a:t>
            </a:r>
            <a:r>
              <a:rPr lang="ru-RU" dirty="0"/>
              <a:t>"Марания"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853248"/>
            <a:ext cx="10713866" cy="25622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 буквальном понимании «марать» — значит «пачкать, грязнить». В условиях арт-терапии, речь идет о спонтанных рисунках выполненных в абстрактной манере. </a:t>
            </a:r>
          </a:p>
          <a:p>
            <a:pPr algn="just"/>
            <a:r>
              <a:rPr lang="ru-RU" dirty="0"/>
              <a:t>Марания могут проходить не только в виде непосредственных раскрашиваний, </a:t>
            </a:r>
            <a:r>
              <a:rPr lang="ru-RU" dirty="0" err="1"/>
              <a:t>размазываний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При помощи мараний можно рисовать такие вещи, как страхи, гнев, в дальнейшем преобразовывать их во что-то позитивное. Хорошие результаты имеют марания в сочетании со спонтанным заполнением и последующим вырезанием предмета: бабочка, платье, лепестки цветов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64" y="4415481"/>
            <a:ext cx="2905769" cy="2176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38" y="4415481"/>
            <a:ext cx="2912313" cy="21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Техника </a:t>
            </a:r>
            <a:r>
              <a:rPr lang="ru-RU" smtClean="0"/>
              <a:t>«Штриховка</a:t>
            </a:r>
            <a:r>
              <a:rPr lang="ru-RU"/>
              <a:t>, </a:t>
            </a:r>
            <a:r>
              <a:rPr lang="ru-RU" smtClean="0"/>
              <a:t>каракули»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853248"/>
            <a:ext cx="6398155" cy="4621535"/>
          </a:xfrm>
        </p:spPr>
        <p:txBody>
          <a:bodyPr/>
          <a:lstStyle/>
          <a:p>
            <a:pPr algn="just"/>
            <a:r>
              <a:rPr lang="ru-RU" dirty="0"/>
              <a:t>Штриховка – это графика. Изображение создается без красок, с помощью карандашей и мелков. Под штриховкой и каракулями в нашем случае понимается хаотичное или ритмичное нанесение тонких линий на поверхность бумаги, пола, стены, мольберта и пр.</a:t>
            </a:r>
          </a:p>
          <a:p>
            <a:pPr algn="just"/>
            <a:r>
              <a:rPr lang="ru-RU" dirty="0"/>
              <a:t>Штриховки и каракули помогают расшевелить ребенка, дают почувствовать нажим карандаша или мелка, снимают напряжение перед рисованием.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33" y="1988608"/>
            <a:ext cx="2592467" cy="1941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558" y="3296816"/>
            <a:ext cx="3112558" cy="197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Подведем итоги: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2265" y="1977250"/>
            <a:ext cx="4216401" cy="3658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err="1"/>
              <a:t>Психокоррекционные</a:t>
            </a:r>
            <a:r>
              <a:rPr lang="ru-RU" sz="2400" dirty="0"/>
              <a:t> занятия с применением </a:t>
            </a:r>
            <a:r>
              <a:rPr lang="ru-RU" sz="2400" dirty="0" err="1"/>
              <a:t>изотерапии</a:t>
            </a:r>
            <a:r>
              <a:rPr lang="ru-RU" sz="2400" dirty="0"/>
              <a:t> способствуют изучению чувств, идей и событий, развитию межличностных навыков и отношений, укреплению самооценки и уверенности в себе.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694851"/>
            <a:ext cx="6776448" cy="422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9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9610" y="1460251"/>
            <a:ext cx="5780089" cy="1400530"/>
          </a:xfrm>
        </p:spPr>
        <p:txBody>
          <a:bodyPr/>
          <a:lstStyle/>
          <a:p>
            <a:r>
              <a:rPr lang="ru-RU" sz="7200" dirty="0"/>
              <a:t>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2711" y="3712384"/>
            <a:ext cx="9513888" cy="1181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06651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0000">
        <p15:prstTrans prst="pageCurlDoubl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</a:t>
            </a:r>
            <a:r>
              <a:rPr lang="ru-RU" dirty="0"/>
              <a:t>"</a:t>
            </a:r>
            <a:r>
              <a:rPr lang="ru-RU" dirty="0" err="1"/>
              <a:t>Изотерапия</a:t>
            </a:r>
            <a:r>
              <a:rPr lang="ru-RU" dirty="0"/>
              <a:t>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343025"/>
            <a:ext cx="10549110" cy="1795592"/>
          </a:xfrm>
        </p:spPr>
        <p:txBody>
          <a:bodyPr/>
          <a:lstStyle/>
          <a:p>
            <a:pPr algn="just"/>
            <a:r>
              <a:rPr lang="ru-RU" dirty="0" err="1"/>
              <a:t>Изотерапия</a:t>
            </a:r>
            <a:r>
              <a:rPr lang="ru-RU" dirty="0"/>
              <a:t> – психотерапевтическая работа с использованием методов изобразительного искусства — одно из основных и часто используемых </a:t>
            </a:r>
            <a:r>
              <a:rPr lang="ru-RU" dirty="0" smtClean="0"/>
              <a:t>направлений арт-терапии</a:t>
            </a:r>
            <a:r>
              <a:rPr lang="ru-RU" dirty="0"/>
              <a:t>, причем, как в пассивной </a:t>
            </a:r>
            <a:r>
              <a:rPr lang="ru-RU" dirty="0" smtClean="0"/>
              <a:t>(использование </a:t>
            </a:r>
            <a:r>
              <a:rPr lang="ru-RU" dirty="0"/>
              <a:t>готовых произведений искусства), так и в активной ее форме – создании собственных творений.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5" y="3212757"/>
            <a:ext cx="4650627" cy="31004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12" y="3212757"/>
            <a:ext cx="5308934" cy="310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1991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Суть </a:t>
            </a:r>
            <a:r>
              <a:rPr lang="ru-RU" dirty="0" err="1"/>
              <a:t>изотерапии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095" y="1853248"/>
            <a:ext cx="5557197" cy="438252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1) Изобразительное </a:t>
            </a:r>
            <a:r>
              <a:rPr lang="ru-RU" dirty="0"/>
              <a:t>творчество позволяет клиенту ощутить и понять самого себя;</a:t>
            </a:r>
          </a:p>
          <a:p>
            <a:pPr algn="just"/>
            <a:r>
              <a:rPr lang="ru-RU" dirty="0"/>
              <a:t>2) Выразить свободно свои мысли и чувства, мечты и надежды;</a:t>
            </a:r>
          </a:p>
          <a:p>
            <a:pPr algn="just"/>
            <a:r>
              <a:rPr lang="ru-RU" dirty="0"/>
              <a:t>3) Быть самим собой</a:t>
            </a:r>
          </a:p>
          <a:p>
            <a:pPr algn="just"/>
            <a:r>
              <a:rPr lang="ru-RU" dirty="0"/>
              <a:t>4) Освободиться от негативных переживаний прошлого.</a:t>
            </a:r>
          </a:p>
          <a:p>
            <a:pPr algn="just"/>
            <a:r>
              <a:rPr lang="ru-RU" dirty="0"/>
              <a:t>5) Позволяет клиентам отражать в сознании окружающую и социальную действительность, моделировать ее, выражать отношение к ней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42" y="2584477"/>
            <a:ext cx="5197027" cy="29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5160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</a:t>
            </a:r>
            <a:r>
              <a:rPr lang="ru-RU" dirty="0"/>
              <a:t>занятий терапии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514" y="4983892"/>
            <a:ext cx="11392929" cy="1552831"/>
          </a:xfrm>
        </p:spPr>
        <p:txBody>
          <a:bodyPr/>
          <a:lstStyle/>
          <a:p>
            <a:pPr algn="just"/>
            <a:r>
              <a:rPr lang="ru-RU" dirty="0"/>
              <a:t>• </a:t>
            </a:r>
            <a:r>
              <a:rPr lang="ru-RU" dirty="0" smtClean="0"/>
              <a:t>Пассивный </a:t>
            </a:r>
            <a:r>
              <a:rPr lang="ru-RU" dirty="0"/>
              <a:t>– он заключается в работе с уже созданными произведениями искусства (срисовка, создание уменьшенных копий и т.д.);</a:t>
            </a:r>
          </a:p>
          <a:p>
            <a:pPr algn="just"/>
            <a:r>
              <a:rPr lang="ru-RU" dirty="0"/>
              <a:t>•  Активный – создание чего-то нового, своего собственного видения каких-то вещей и предметов и отражения их в рисовании или лепке.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2" y="1581665"/>
            <a:ext cx="4997228" cy="3325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787" y="1581665"/>
            <a:ext cx="4433905" cy="332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98710"/>
      </p:ext>
    </p:extLst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266" y="432751"/>
            <a:ext cx="7243685" cy="20953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По количеству участников выделяют:</a:t>
            </a:r>
          </a:p>
          <a:p>
            <a:pPr algn="just"/>
            <a:r>
              <a:rPr lang="ru-RU" sz="2400" dirty="0"/>
              <a:t>•  Индивидуальные занятия;</a:t>
            </a:r>
          </a:p>
          <a:p>
            <a:pPr algn="just"/>
            <a:r>
              <a:rPr lang="ru-RU" sz="2400" dirty="0"/>
              <a:t>•  Парные;</a:t>
            </a:r>
          </a:p>
          <a:p>
            <a:pPr algn="just"/>
            <a:r>
              <a:rPr lang="ru-RU" sz="2400" dirty="0"/>
              <a:t>•  Групповые.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66" y="1290477"/>
            <a:ext cx="3547185" cy="2301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40" y="4011827"/>
            <a:ext cx="3552848" cy="23642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1" y="2626969"/>
            <a:ext cx="5089475" cy="37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04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Объекты </a:t>
            </a:r>
            <a:r>
              <a:rPr lang="ru-RU" sz="6000" dirty="0"/>
              <a:t>воздействия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207741"/>
            <a:ext cx="10400830" cy="3937686"/>
          </a:xfrm>
        </p:spPr>
        <p:txBody>
          <a:bodyPr>
            <a:normAutofit/>
          </a:bodyPr>
          <a:lstStyle/>
          <a:p>
            <a:pPr algn="just"/>
            <a:r>
              <a:rPr lang="ru-RU" sz="4000" dirty="0"/>
              <a:t>-ЗПР</a:t>
            </a:r>
          </a:p>
          <a:p>
            <a:pPr algn="just"/>
            <a:r>
              <a:rPr lang="ru-RU" sz="4000" dirty="0"/>
              <a:t>-речевые нарушения</a:t>
            </a:r>
          </a:p>
          <a:p>
            <a:pPr algn="just"/>
            <a:r>
              <a:rPr lang="ru-RU" sz="4000" dirty="0"/>
              <a:t>-нарушения слуха</a:t>
            </a:r>
          </a:p>
          <a:p>
            <a:pPr algn="just"/>
            <a:r>
              <a:rPr lang="ru-RU" sz="4000" dirty="0"/>
              <a:t>-аутизм</a:t>
            </a:r>
          </a:p>
          <a:p>
            <a:pPr algn="just"/>
            <a:r>
              <a:rPr lang="ru-RU" sz="4000" dirty="0"/>
              <a:t>- затруднения вербального контакта</a:t>
            </a:r>
          </a:p>
        </p:txBody>
      </p:sp>
    </p:spTree>
    <p:extLst>
      <p:ext uri="{BB962C8B-B14F-4D97-AF65-F5344CB8AC3E}">
        <p14:creationId xmlns:p14="http://schemas.microsoft.com/office/powerpoint/2010/main" val="2873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</a:t>
            </a:r>
            <a:r>
              <a:rPr lang="ru-RU" dirty="0"/>
              <a:t>с которыми поможет справиться </a:t>
            </a:r>
            <a:r>
              <a:rPr lang="ru-RU" dirty="0" err="1" smtClean="0"/>
              <a:t>изотерапия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2052918"/>
            <a:ext cx="10985716" cy="4413785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  </a:t>
            </a:r>
            <a:r>
              <a:rPr lang="ru-RU" sz="3200" dirty="0"/>
              <a:t>выразить свои эмоции и чувства безопасным для себя и окружающих способом. </a:t>
            </a:r>
          </a:p>
          <a:p>
            <a:pPr algn="just"/>
            <a:r>
              <a:rPr lang="ru-RU" sz="3200" dirty="0" smtClean="0"/>
              <a:t>  </a:t>
            </a:r>
            <a:r>
              <a:rPr lang="ru-RU" sz="3200" dirty="0"/>
              <a:t>низкая самооценка.</a:t>
            </a:r>
          </a:p>
          <a:p>
            <a:pPr algn="just"/>
            <a:r>
              <a:rPr lang="ru-RU" sz="3200" dirty="0" smtClean="0"/>
              <a:t>  </a:t>
            </a:r>
            <a:r>
              <a:rPr lang="ru-RU" sz="3200" dirty="0"/>
              <a:t>проблемы с поведением.</a:t>
            </a:r>
          </a:p>
          <a:p>
            <a:pPr algn="just"/>
            <a:r>
              <a:rPr lang="ru-RU" sz="3200" dirty="0" smtClean="0"/>
              <a:t>  </a:t>
            </a:r>
            <a:r>
              <a:rPr lang="ru-RU" sz="3200" dirty="0"/>
              <a:t>проблемы в отношениях и/или семейные проблемы.</a:t>
            </a:r>
          </a:p>
          <a:p>
            <a:pPr algn="just"/>
            <a:r>
              <a:rPr lang="ru-RU" sz="3200" dirty="0" smtClean="0"/>
              <a:t>  </a:t>
            </a:r>
            <a:r>
              <a:rPr lang="ru-RU" sz="3200" dirty="0"/>
              <a:t>хронический стресс и психосоматические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4047615385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</a:t>
            </a:r>
            <a:r>
              <a:rPr lang="ru-RU" dirty="0"/>
              <a:t>проведения </a:t>
            </a:r>
            <a:r>
              <a:rPr lang="ru-RU" dirty="0" err="1"/>
              <a:t>изотерапии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558649"/>
            <a:ext cx="5318084" cy="2329612"/>
          </a:xfrm>
        </p:spPr>
        <p:txBody>
          <a:bodyPr/>
          <a:lstStyle/>
          <a:p>
            <a:pPr algn="just"/>
            <a:r>
              <a:rPr lang="ru-RU" dirty="0" smtClean="0"/>
              <a:t>1. Свободная </a:t>
            </a:r>
            <a:r>
              <a:rPr lang="ru-RU" dirty="0"/>
              <a:t>активность перед творческим процессом.</a:t>
            </a:r>
          </a:p>
          <a:p>
            <a:pPr algn="just"/>
            <a:r>
              <a:rPr lang="ru-RU" dirty="0"/>
              <a:t>2. процесс творческой деятельности.</a:t>
            </a:r>
          </a:p>
          <a:p>
            <a:pPr algn="just"/>
            <a:r>
              <a:rPr lang="ru-RU" dirty="0"/>
              <a:t>3. </a:t>
            </a:r>
            <a:r>
              <a:rPr lang="ru-RU" dirty="0" err="1"/>
              <a:t>Дистанцирование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4. Процедура "Что ты видишь?".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3" y="3888261"/>
            <a:ext cx="3546948" cy="27050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97" y="2426086"/>
            <a:ext cx="5366900" cy="41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50040" cy="1400530"/>
          </a:xfrm>
        </p:spPr>
        <p:txBody>
          <a:bodyPr/>
          <a:lstStyle/>
          <a:p>
            <a:r>
              <a:rPr lang="ru-RU" sz="4800" dirty="0" smtClean="0"/>
              <a:t>Основные </a:t>
            </a:r>
            <a:r>
              <a:rPr lang="ru-RU" sz="4800" dirty="0"/>
              <a:t>техники </a:t>
            </a:r>
            <a:r>
              <a:rPr lang="ru-RU" sz="4800" dirty="0" err="1"/>
              <a:t>изотерапии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448335"/>
            <a:ext cx="10096030" cy="3112206"/>
          </a:xfrm>
        </p:spPr>
        <p:txBody>
          <a:bodyPr>
            <a:noAutofit/>
          </a:bodyPr>
          <a:lstStyle/>
          <a:p>
            <a:pPr algn="just"/>
            <a:r>
              <a:rPr lang="ru-RU" sz="4400" dirty="0" smtClean="0"/>
              <a:t> проективный </a:t>
            </a:r>
            <a:r>
              <a:rPr lang="ru-RU" sz="4400" dirty="0"/>
              <a:t>рисунок</a:t>
            </a:r>
          </a:p>
          <a:p>
            <a:pPr algn="just"/>
            <a:r>
              <a:rPr lang="ru-RU" sz="4400" dirty="0" smtClean="0"/>
              <a:t> </a:t>
            </a:r>
            <a:r>
              <a:rPr lang="ru-RU" sz="4400" dirty="0"/>
              <a:t>медитативный рисунок </a:t>
            </a:r>
            <a:r>
              <a:rPr lang="ru-RU" sz="4400" dirty="0" err="1"/>
              <a:t>мандала</a:t>
            </a:r>
            <a:endParaRPr lang="ru-RU" sz="4400" dirty="0"/>
          </a:p>
          <a:p>
            <a:pPr algn="just"/>
            <a:r>
              <a:rPr lang="ru-RU" sz="4400" dirty="0" smtClean="0"/>
              <a:t> </a:t>
            </a:r>
            <a:r>
              <a:rPr lang="ru-RU" sz="4400" dirty="0"/>
              <a:t>"марания"</a:t>
            </a:r>
          </a:p>
          <a:p>
            <a:pPr algn="just"/>
            <a:r>
              <a:rPr lang="ru-RU" sz="4400" dirty="0" smtClean="0"/>
              <a:t> </a:t>
            </a:r>
            <a:r>
              <a:rPr lang="ru-RU" sz="4400" dirty="0"/>
              <a:t>"штриховка, каракули"</a:t>
            </a:r>
          </a:p>
        </p:txBody>
      </p:sp>
    </p:spTree>
    <p:extLst>
      <p:ext uri="{BB962C8B-B14F-4D97-AF65-F5344CB8AC3E}">
        <p14:creationId xmlns:p14="http://schemas.microsoft.com/office/powerpoint/2010/main" val="1049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</TotalTime>
  <Words>619</Words>
  <Application>Microsoft Office PowerPoint</Application>
  <PresentationFormat>Произвольный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Ион</vt:lpstr>
      <vt:lpstr>Изотерапия как метод психокоррекционного воздействия</vt:lpstr>
      <vt:lpstr>Понятие "Изотерапия"</vt:lpstr>
      <vt:lpstr>Суть изотерапии</vt:lpstr>
      <vt:lpstr>Виды занятий терапии</vt:lpstr>
      <vt:lpstr>Презентация PowerPoint</vt:lpstr>
      <vt:lpstr>Объекты воздействия</vt:lpstr>
      <vt:lpstr>Проблемы с которыми поможет справиться изотерапия</vt:lpstr>
      <vt:lpstr>Этапы проведения изотерапии</vt:lpstr>
      <vt:lpstr>Основные техники изотерапии</vt:lpstr>
      <vt:lpstr>Техника "Проективный рисунок"</vt:lpstr>
      <vt:lpstr>Техника "Мандалы"</vt:lpstr>
      <vt:lpstr>Техника "Марания"</vt:lpstr>
      <vt:lpstr>Техника «Штриховка, каракули» </vt:lpstr>
      <vt:lpstr>Подведем итоги:</vt:lpstr>
      <vt:lpstr>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Изотерапия как метод психокоррекционного воздействия</dc:title>
  <dc:creator>Admin</dc:creator>
  <cp:lastModifiedBy>Super</cp:lastModifiedBy>
  <cp:revision>9</cp:revision>
  <dcterms:created xsi:type="dcterms:W3CDTF">2020-04-14T16:00:48Z</dcterms:created>
  <dcterms:modified xsi:type="dcterms:W3CDTF">2020-04-17T08:23:18Z</dcterms:modified>
</cp:coreProperties>
</file>