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8" r:id="rId6"/>
    <p:sldId id="259" r:id="rId7"/>
    <p:sldId id="270" r:id="rId8"/>
    <p:sldId id="260" r:id="rId9"/>
    <p:sldId id="272" r:id="rId10"/>
    <p:sldId id="261" r:id="rId11"/>
    <p:sldId id="262" r:id="rId12"/>
    <p:sldId id="271" r:id="rId13"/>
    <p:sldId id="263" r:id="rId14"/>
    <p:sldId id="264" r:id="rId15"/>
    <p:sldId id="265" r:id="rId16"/>
    <p:sldId id="273" r:id="rId17"/>
    <p:sldId id="266" r:id="rId18"/>
    <p:sldId id="267" r:id="rId19"/>
    <p:sldId id="274" r:id="rId20"/>
    <p:sldId id="268" r:id="rId21"/>
    <p:sldId id="269" r:id="rId22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7990158-DC5B-4556-99E9-58F41F61D585}" type="datetime1">
              <a:rPr lang="ru-RU" noProof="1" smtClean="0"/>
              <a:t>15.04.2020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75DC4F1-CC00-4E21-8F9B-51DE3107EA3A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438173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EA07BA-4A1F-447B-95A0-E4BDF3476C4F}" type="datetime1">
              <a:rPr lang="ru-RU" noProof="1" smtClean="0"/>
              <a:t>15.04.2020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D563E5-3F3B-4F78-9C71-DC2608869805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303684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D563E5-3F3B-4F78-9C71-DC2608869805}" type="slidenum">
              <a:rPr lang="ru-RU" noProof="1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488391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D563E5-3F3B-4F78-9C71-DC2608869805}" type="slidenum">
              <a:rPr lang="ru-RU" noProof="1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56348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Полилиния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Полилиния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Полилиния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 rtlCol="0"/>
          <a:lstStyle/>
          <a:p>
            <a:pPr rtl="0"/>
            <a:fld id="{52208A50-A034-4FC2-9DB2-BCF408875725}" type="datetime1">
              <a:rPr lang="ru-RU" noProof="1" smtClean="0"/>
              <a:t>15.04.2020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rtlCol="0" anchor="ctr"/>
          <a:lstStyle>
            <a:lvl1pPr algn="l">
              <a:defRPr sz="1200"/>
            </a:lvl1pPr>
          </a:lstStyle>
          <a:p>
            <a:pPr rtl="0"/>
            <a:fld id="{FAEF9944-A4F6-4C59-AEBD-678D6480B8EA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68" name="Полилиния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Группа 8" title="Фигура контейнера текста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Полилиния 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Полилиния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rtlCol="0"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6DF259-4AF5-4065-BFCC-53576EB705B9}" type="datetime1">
              <a:rPr lang="ru-RU" noProof="1" smtClean="0"/>
              <a:t>15.04.2020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 title="Перо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Полилиния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Полилиния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2933700" y="524373"/>
            <a:ext cx="5959577" cy="5322596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 rtlCol="0"/>
          <a:lstStyle/>
          <a:p>
            <a:pPr rtl="0"/>
            <a:fld id="{361F7A2F-7893-46FA-B611-0D53B881CFFB}" type="datetime1">
              <a:rPr lang="ru-RU" noProof="1" smtClean="0"/>
              <a:t>15.04.2020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AEF9944-A4F6-4C59-AEBD-678D6480B8EA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cxnSp>
        <p:nvCxnSpPr>
          <p:cNvPr id="7" name="Прямая соединительная линия 6" title="Направляющая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F5662F-FCB2-4875-A3D0-ACBB967E5DB3}" type="datetime1">
              <a:rPr lang="ru-RU" noProof="1" smtClean="0"/>
              <a:t>15.04.2020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5" title="Фон пера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Группа 8" title="Фигура контейнера текста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Полилиния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Полилиния 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Прямая соединительная линия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CBAEC84-D372-42A6-B678-239118812E4C}" type="datetime1">
              <a:rPr lang="ru-RU" noProof="1" smtClean="0"/>
              <a:t>15.04.2020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 rtlCol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FAEF9944-A4F6-4C59-AEBD-678D6480B8EA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rtlCol="0"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3814584" y="4176131"/>
            <a:ext cx="4566474" cy="1038807"/>
          </a:xfrm>
        </p:spPr>
        <p:txBody>
          <a:bodyPr rtlCol="0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2933699" y="2438399"/>
            <a:ext cx="4160520" cy="3657601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7543751" y="2438399"/>
            <a:ext cx="4160520" cy="3657601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B0672D-6531-406B-88FF-B4D5829820B2}" type="datetime1">
              <a:rPr lang="ru-RU" noProof="1" smtClean="0"/>
              <a:t>15.04.2020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933699" y="2456408"/>
            <a:ext cx="4160520" cy="823912"/>
          </a:xfrm>
        </p:spPr>
        <p:txBody>
          <a:bodyPr rtlCol="0"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933699" y="3316639"/>
            <a:ext cx="4160520" cy="2779361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7543751" y="2456408"/>
            <a:ext cx="4160520" cy="823912"/>
          </a:xfrm>
        </p:spPr>
        <p:txBody>
          <a:bodyPr rtlCol="0"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7543751" y="3316639"/>
            <a:ext cx="4160520" cy="2779361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C664A5-8F6B-47E2-BF3C-B66D2883F438}" type="datetime1">
              <a:rPr lang="ru-RU" noProof="1" smtClean="0"/>
              <a:t>15.04.2020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2EF8A1-2C7F-4E98-AAF2-CA49CBF16A18}" type="datetime1">
              <a:rPr lang="ru-RU" noProof="1" smtClean="0"/>
              <a:t>15.04.2020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 title="Перья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Полилиния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Полилиния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DEA8F3-4D94-4B09-9D72-184117AC1816}" type="datetime1">
              <a:rPr lang="ru-RU" noProof="1" smtClean="0"/>
              <a:t>15.04.2020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 15" title="Перо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rtlCol="0"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87730" y="441414"/>
            <a:ext cx="7597040" cy="5654586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476488" y="3223803"/>
            <a:ext cx="3227715" cy="2872197"/>
          </a:xfrm>
        </p:spPr>
        <p:txBody>
          <a:bodyPr rtlCol="0"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BFBFBB67-0959-4B23-A08C-10852E5DBA85}" type="datetime1">
              <a:rPr lang="ru-RU" noProof="1" smtClean="0"/>
              <a:t>15.04.2020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rtlCol="0" anchor="t"/>
          <a:lstStyle>
            <a:lvl1pPr algn="l">
              <a:defRPr sz="4400"/>
            </a:lvl1pPr>
          </a:lstStyle>
          <a:p>
            <a:pPr rtl="0"/>
            <a:fld id="{FAEF9944-A4F6-4C59-AEBD-678D6480B8EA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15" title="Перо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rtlCol="0"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102651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476488" y="3223806"/>
            <a:ext cx="3227832" cy="2872194"/>
          </a:xfrm>
        </p:spPr>
        <p:txBody>
          <a:bodyPr rtlCol="0"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AD12CB9E-2CEA-4F76-9F16-5D9DEF455FBA}" type="datetime1">
              <a:rPr lang="ru-RU" noProof="1" smtClean="0"/>
              <a:t>15.04.2020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rtlCol="0" anchor="t"/>
          <a:lstStyle>
            <a:lvl1pPr algn="l">
              <a:defRPr sz="4400"/>
            </a:lvl1pPr>
          </a:lstStyle>
          <a:p>
            <a:pPr rtl="0"/>
            <a:fld id="{FAEF9944-A4F6-4C59-AEBD-678D6480B8EA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 title="Перья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Полилиния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Полилиния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fld id="{DC24C4E7-58F4-4F8D-8D44-162D274D1795}" type="datetime1">
              <a:rPr lang="ru-RU" noProof="1" smtClean="0"/>
              <a:t>15.04.2020</a:t>
            </a:fld>
            <a:endParaRPr lang="ru-RU" noProof="1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fld id="{FAEF9944-A4F6-4C59-AEBD-678D6480B8EA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cxnSp>
        <p:nvCxnSpPr>
          <p:cNvPr id="9" name="Прямая соединительная линия 8" title="Направляющая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54" name="Полилиния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55" name="Полилиния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56" name="Полилиния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AD746CED-0567-4DF8-AB5A-955539059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 useBgFill="1">
          <p:nvSpPr>
            <p:cNvPr id="59" name="Полилиния 159">
              <a:extLst>
                <a:ext uri="{FF2B5EF4-FFF2-40B4-BE49-F238E27FC236}">
                  <a16:creationId xmlns:a16="http://schemas.microsoft.com/office/drawing/2014/main" id="{ADA5E076-A7C5-4275-A6C5-D0949C89B1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60" name="Полилиния 164">
              <a:extLst>
                <a:ext uri="{FF2B5EF4-FFF2-40B4-BE49-F238E27FC236}">
                  <a16:creationId xmlns:a16="http://schemas.microsoft.com/office/drawing/2014/main" id="{8DA0B687-0059-4D26-A341-3533C07D86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B3CFF822-5B88-4257-86DB-464E3C755F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AC2A1-33AB-498F-9481-456EE428A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9832" y="1686224"/>
            <a:ext cx="5860821" cy="1829015"/>
          </a:xfrm>
        </p:spPr>
        <p:txBody>
          <a:bodyPr rtlCol="0" anchor="ctr">
            <a:noAutofit/>
          </a:bodyPr>
          <a:lstStyle/>
          <a:p>
            <a:pPr algn="ctr"/>
            <a:r>
              <a:rPr lang="ru-RU" sz="3600" b="1" noProof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br>
              <a:rPr lang="ru-RU" sz="3600" b="1" noProof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««Метод психокоррекционной работы – </a:t>
            </a:r>
            <a:r>
              <a:rPr lang="ru-RU" sz="3600" b="1" noProof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Кинотерапия»</a:t>
            </a:r>
            <a:endParaRPr lang="ru-RU" sz="3600" b="1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610" y="3728261"/>
            <a:ext cx="1772427" cy="1772427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4B152B-31E5-418B-BA48-A3361253F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2301" y="4176130"/>
            <a:ext cx="5860821" cy="926103"/>
          </a:xfrm>
        </p:spPr>
        <p:txBody>
          <a:bodyPr rtlCol="0">
            <a:normAutofit/>
          </a:bodyPr>
          <a:lstStyle/>
          <a:p>
            <a:pPr algn="ctr" rtl="0"/>
            <a:endParaRPr lang="ru-RU" noProof="1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845" y="3910637"/>
            <a:ext cx="2059218" cy="154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4770" y="1165560"/>
            <a:ext cx="5859724" cy="184171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уровнях анализа фильма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47730" y="1698020"/>
            <a:ext cx="6533803" cy="2618509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несколько различных уровней анализа фильма. Самый простой и привычный — погружение в метафору, совместное эстетическое переживание с последующей интерпретацией сюжета. Более сложный включает в себя работу со значимыми для участников  символами и их возможными смыслами. Здесь основной механизм восприятия киноматериала – проекция — становится главной областью сосредоточения внимания при аналитическом разборе.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846" y="4234351"/>
            <a:ext cx="3686175" cy="1238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173" y="1165560"/>
            <a:ext cx="5859724" cy="1841715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роль, предлагаемая участнику – «наблюдатель». Результатом просмотра и обсуждения явится снижение внутренних напряжений путем иллюзорного исполнения желаний. Если целью встречи является получение нового опыта путем непосредственного проживания, то зона внимания в момент обсуждения будет находиться в области ролевых предпочтений и выборов частников, анализе жизненных сценариев и стратегий. Тогда ведущей ролью, предлагаемой участнику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кинотерапевтического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сеанса, будет «активный участник событий», что в результате с помощью ролевых игр и упражнений приведет его к изменению поведения в реальной жизни. 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232" y="1539633"/>
            <a:ext cx="5859724" cy="217615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Каждый ведущий руководствуется своим собственным способом подбора кинофильма, а также своим индивидуальным стилем ведения группы, и здесь большое значение имеет влияние его личности на участников.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04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191" y="3859184"/>
            <a:ext cx="2857500" cy="1600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9770" y="924492"/>
            <a:ext cx="5859724" cy="1841715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подборе кинофильмов и практическом эффекте.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35278" y="1521152"/>
            <a:ext cx="5636987" cy="2701713"/>
          </a:xfrm>
        </p:spPr>
        <p:txBody>
          <a:bodyPr>
            <a:noAutofit/>
          </a:bodyPr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Кинотерапия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близкое к искусству мероприятие, является авторской работой ведущего и потому может сильно отличаться с точки зрения используемых методик. Наиболее результативным является демократический стиль взаимодействия ведущего и группы, поскольку самой продуктивной является работа с тем материалом, который «принес» сам человек. Самостоятельное осмысление стоит намного большего, чем внушенные лозунги. 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72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76500" cy="1847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983" y="1464819"/>
            <a:ext cx="6380711" cy="2965865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Безусловно,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кинотерапия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не массовое развлечение, 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изысканный способ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познания себя, социума и мира в целом для избранной группы людей, способных к анализу, умеющих задаваться вопросами и искать на них ответы, склонных к концептуализации, обладающих чувством художественного вкуса. Массовый зритель идет в кинотеатр или сидит перед ТВ.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360" y="1539633"/>
            <a:ext cx="5859724" cy="1841715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</a:rPr>
              <a:t>Уникальный зритель не останавливается на просмотре, а двигается дальше, взаимодействуя с фильмом, соучаствуя в трансформации прекрасной иллюзии в прекрасную реальность. В этом очень много волшебства, творчества, преображения. С этой точки зрения для изменения сознания людей метод </a:t>
            </a:r>
            <a:r>
              <a:rPr lang="ru-RU" sz="1800" dirty="0" err="1">
                <a:solidFill>
                  <a:schemeClr val="tx1"/>
                </a:solidFill>
              </a:rPr>
              <a:t>кинотерапии</a:t>
            </a:r>
            <a:r>
              <a:rPr lang="ru-RU" sz="1800" dirty="0">
                <a:solidFill>
                  <a:schemeClr val="tx1"/>
                </a:solidFill>
              </a:rPr>
              <a:t> подходит всецело, но при этом меняется не сознание масс, а происходит укрепление самосознания индивидуальностей. </a:t>
            </a:r>
            <a:r>
              <a:rPr lang="ru-RU" sz="1800" dirty="0" err="1">
                <a:solidFill>
                  <a:schemeClr val="tx1"/>
                </a:solidFill>
              </a:rPr>
              <a:t>Кинотерапию</a:t>
            </a:r>
            <a:r>
              <a:rPr lang="ru-RU" sz="1800" dirty="0">
                <a:solidFill>
                  <a:schemeClr val="tx1"/>
                </a:solidFill>
              </a:rPr>
              <a:t> можно рассматривать как инструмент практической помощи в становлении и развитии людей, которые уже являются неординарными личностями.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94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066" y="1351597"/>
            <a:ext cx="2143125" cy="2143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1817" y="1351597"/>
            <a:ext cx="5859724" cy="184171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Запись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88475" y="2036619"/>
            <a:ext cx="5218757" cy="279593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 №2. Как начиналось Ваше взаимодействие с фильмом?</a:t>
            </a: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Фильм начался с черно-белых беззвучных кадров. Мне это показалось смешным. Я подумал: «Ну и попал же я на тягомотину! Расскажу завтра всем, как я влип!»</a:t>
            </a: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А мне сразу понравилось! Такие забавные персонажи! У них такие смешные мордочки!</a:t>
            </a: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Мне было неудобно сидеть, долго не могла понять, в чем дело…</a:t>
            </a: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А я сразу уснула!!!!!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2919" y="2533069"/>
            <a:ext cx="5859724" cy="1841715"/>
          </a:xfrm>
        </p:spPr>
        <p:txBody>
          <a:bodyPr/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59544" y="3693993"/>
            <a:ext cx="4566474" cy="1038807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Выполнила: студентка 3 курса, 331 группы, Пенза Екатерина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42" name="Полилиния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43" name="Полилиния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44" name="Полилиния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sp useBgFill="1">
        <p:nvSpPr>
          <p:cNvPr id="46" name="Полилиния: фигура 45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48" name="Прямоугольник: скругленные углы 47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23A8A-47FD-4BFE-B43B-5621E622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155" y="569806"/>
            <a:ext cx="9486309" cy="1073572"/>
          </a:xfrm>
        </p:spPr>
        <p:txBody>
          <a:bodyPr rtlCol="0" anchor="ctr">
            <a:normAutofit/>
          </a:bodyPr>
          <a:lstStyle/>
          <a:p>
            <a:pPr algn="ctr"/>
            <a:r>
              <a:rPr lang="ru-RU" sz="3600" noProof="1">
                <a:solidFill>
                  <a:schemeClr val="tx1"/>
                </a:solidFill>
              </a:rPr>
              <a:t>Кинотерапия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030" y="1361975"/>
            <a:ext cx="4259485" cy="2594883"/>
          </a:xfrm>
          <a:prstGeom prst="rect">
            <a:avLst/>
          </a:prstGeom>
        </p:spPr>
      </p:pic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бъект 2">
            <a:extLst>
              <a:ext uri="{FF2B5EF4-FFF2-40B4-BE49-F238E27FC236}">
                <a16:creationId xmlns:a16="http://schemas.microsoft.com/office/drawing/2014/main" id="{E27B6076-C893-4682-81CC-FE42A422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640" y="3163992"/>
            <a:ext cx="9486309" cy="3124200"/>
          </a:xfrm>
        </p:spPr>
        <p:txBody>
          <a:bodyPr rtlCol="0" anchor="ctr">
            <a:normAutofit/>
          </a:bodyPr>
          <a:lstStyle/>
          <a:p>
            <a:r>
              <a:rPr lang="ru-RU" sz="2400" noProof="1">
                <a:solidFill>
                  <a:schemeClr val="tx1"/>
                </a:solidFill>
              </a:rPr>
              <a:t>Кинотерапия — это просмотр популярных художественных кинофильмов с последующим обсуждением в группе, — творческий процесс самопознания в комфортной атмосфере. Кинотерапия является методом групповой работы, ориентированным на расширение осознания человеком происходящего с ним и вокруг него, на активизацию у участников группы «чувства реальности».  </a:t>
            </a:r>
          </a:p>
        </p:txBody>
      </p:sp>
    </p:spTree>
    <p:extLst>
      <p:ext uri="{BB962C8B-B14F-4D97-AF65-F5344CB8AC3E}">
        <p14:creationId xmlns:p14="http://schemas.microsoft.com/office/powerpoint/2010/main" val="337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36" y="2425294"/>
            <a:ext cx="6289964" cy="44327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5697" y="1504436"/>
            <a:ext cx="5859724" cy="1841715"/>
          </a:xfrm>
        </p:spPr>
        <p:txBody>
          <a:bodyPr numCol="1"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Кинофильм — это метафора, в которой отражается определенная жизненная ситуация, поэтому, для того, чтобы оказывать терапевтическое или обучающее действие, сюжет фильма должен иметь сходство с ситуацией, в которой находится клиент, и предлагать продуктивный выход из нее.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7959" y="1606135"/>
            <a:ext cx="5859724" cy="1841715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Зрителя волнуют фильмы, которые эмоционально созвучны внутреннему запросу, и иногда бывает достаточно посмотреть одну кинокартину, чтобы найти решение повседневной проблемы.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8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702" y="-133002"/>
            <a:ext cx="3880297" cy="22610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978" y="1207200"/>
            <a:ext cx="5859724" cy="1841715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 в психотерапии и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3324" y="1752335"/>
            <a:ext cx="6891250" cy="4540398"/>
          </a:xfrm>
        </p:spPr>
        <p:txBody>
          <a:bodyPr>
            <a:normAutofit/>
          </a:bodyPr>
          <a:lstStyle/>
          <a:p>
            <a:pPr algn="just"/>
            <a:r>
              <a:rPr lang="ru-RU" sz="3400" dirty="0" smtClean="0"/>
              <a:t> -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психотерапия, сторонниками которой являются А.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Меркурио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Сорджи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также широко использует кинофильмы.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аналитической психотерапии – человек-артист – человек, артистически реализующий в своем поведении личный проект, который находится в гармонии с проектами других индивидов.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6665" y="1348440"/>
            <a:ext cx="6463838" cy="2636498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-  </a:t>
            </a:r>
            <a:r>
              <a:rPr lang="ru-RU" sz="1800" dirty="0" err="1">
                <a:solidFill>
                  <a:schemeClr val="tx1"/>
                </a:solidFill>
              </a:rPr>
              <a:t>Кинотренинг</a:t>
            </a:r>
            <a:r>
              <a:rPr lang="ru-RU" sz="1800" dirty="0">
                <a:solidFill>
                  <a:schemeClr val="tx1"/>
                </a:solidFill>
              </a:rPr>
              <a:t> – совокупность приемов, помогающих организовать групповую дискуссию по содержанию фильма (или его фрагмента), направленную на развитие навыков общения, межличностного взаимодействия, коммуникативной компетентности и проницательности, профессиональных умений и навыков.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Анализ фильма может использоваться для контроля знаний студентов. 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err="1">
                <a:solidFill>
                  <a:schemeClr val="tx1"/>
                </a:solidFill>
              </a:rPr>
              <a:t>Кинотренинг</a:t>
            </a:r>
            <a:r>
              <a:rPr lang="ru-RU" sz="1800" dirty="0">
                <a:solidFill>
                  <a:schemeClr val="tx1"/>
                </a:solidFill>
              </a:rPr>
              <a:t> может использоваться для изучения иностранных языков.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 Языковый </a:t>
            </a:r>
            <a:r>
              <a:rPr lang="ru-RU" sz="1800" dirty="0" err="1">
                <a:solidFill>
                  <a:schemeClr val="tx1"/>
                </a:solidFill>
              </a:rPr>
              <a:t>кинотренинг</a:t>
            </a:r>
            <a:r>
              <a:rPr lang="ru-RU" sz="1800" dirty="0">
                <a:solidFill>
                  <a:schemeClr val="tx1"/>
                </a:solidFill>
              </a:rPr>
              <a:t> позволяет учитывать возрастные, социальные и мотивационные особенности учащихся на курсах языковой переподготовки. </a:t>
            </a:r>
            <a:br>
              <a:rPr lang="ru-RU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695" y="3657599"/>
            <a:ext cx="2752490" cy="1831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7959" y="1489757"/>
            <a:ext cx="5859724" cy="688177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работы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кинотерапевтической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группы: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43200" y="2177933"/>
            <a:ext cx="6143105" cy="318377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200" dirty="0">
                <a:solidFill>
                  <a:schemeClr val="tx1"/>
                </a:solidFill>
              </a:rPr>
              <a:t>Начальный этап: создание доверительной атмосферы в группе.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</a:rPr>
              <a:t>Задание, концентрирующее внимание на теме.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</a:rPr>
              <a:t>Просмотр фильма.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</a:rPr>
              <a:t>Спонтанное обсуждение.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</a:rPr>
              <a:t>Обобщение результатов обсуждения.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</a:rPr>
              <a:t>Анализ несоответствий и индивидуальных проекций.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</a:rPr>
              <a:t>Работа с образами.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</a:rPr>
              <a:t>Анализ актуальной ситуации.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8261" y="1612669"/>
            <a:ext cx="6608619" cy="2225879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этап: подведение итогов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Создание доверительной атмосферы. Эта процедура может включать в себя: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представление не знакомых между собой участников;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совместное обсуждение какого-либо вопроса, связанного или отстраненного от предстоящего фильма;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формулирование «запроса», планирование целей присутствия и личного результата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кинотерапии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постановка ключевых вопросов сеанса;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обсуждение одной из тем, которую затрагивает фильм.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55743"/>
      </p:ext>
    </p:extLst>
  </p:cSld>
  <p:clrMapOvr>
    <a:masterClrMapping/>
  </p:clrMapOvr>
</p:sld>
</file>

<file path=ppt/theme/theme1.xml><?xml version="1.0" encoding="utf-8"?>
<a:theme xmlns:a="http://schemas.openxmlformats.org/drawingml/2006/main" name="Перья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554_TF11309028.potx" id="{697A67F4-0E15-4DFB-B689-BA78005FCBD3}" vid="{43B78831-0250-429D-9CA9-D84223C092F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7B8899B-5794-42FB-9137-8220A73767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28C3E1-D10B-4426-B05E-8E1CAFF03C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9290C9-6505-4B77-B628-A44276CB9D85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Перья</Template>
  <TotalTime>0</TotalTime>
  <Words>757</Words>
  <Application>Microsoft Office PowerPoint</Application>
  <PresentationFormat>Широкоэкранный</PresentationFormat>
  <Paragraphs>37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Century Schoolbook</vt:lpstr>
      <vt:lpstr>Corbel</vt:lpstr>
      <vt:lpstr>Times New Roman</vt:lpstr>
      <vt:lpstr>Перья</vt:lpstr>
      <vt:lpstr>Презентация на тему: ««Метод психокоррекционной работы – Кинотерапия»</vt:lpstr>
      <vt:lpstr>Кинотерапия</vt:lpstr>
      <vt:lpstr>Кинофильм — это метафора, в которой отражается определенная жизненная ситуация, поэтому, для того, чтобы оказывать терапевтическое или обучающее действие, сюжет фильма должен иметь сходство с ситуацией, в которой находится клиент, и предлагать продуктивный выход из нее. </vt:lpstr>
      <vt:lpstr>Зрителя волнуют фильмы, которые эмоционально созвучны внутреннему запросу, и иногда бывает достаточно посмотреть одну кинокартину, чтобы найти решение повседневной проблемы.</vt:lpstr>
      <vt:lpstr>Использование кино в психотерапии и психокоррекции </vt:lpstr>
      <vt:lpstr>-  Кинотренинг – совокупность приемов, помогающих организовать групповую дискуссию по содержанию фильма (или его фрагмента), направленную на развитие навыков общения, межличностного взаимодействия, коммуникативной компетентности и проницательности, профессиональных умений и навыков. Анализ фильма может использоваться для контроля знаний студентов.  Кинотренинг может использоваться для изучения иностранных языков.  Языковый кинотренинг позволяет учитывать возрастные, социальные и мотивационные особенности учащихся на курсах языковой переподготовки.  </vt:lpstr>
      <vt:lpstr>Основные этапы работы кинотерапевтической группы:</vt:lpstr>
      <vt:lpstr>Заключительный этап: подведение итогов   Создание доверительной атмосферы. Эта процедура может включать в себя: — представление не знакомых между собой участников; — совместное обсуждение какого-либо вопроса, связанного или отстраненного от предстоящего фильма; </vt:lpstr>
      <vt:lpstr>— формулирование «запроса», планирование целей присутствия и личного результата кинотерапии, постановка ключевых вопросов сеанса; — обсуждение одной из тем, которую затрагивает фильм.</vt:lpstr>
      <vt:lpstr>Презентация PowerPoint</vt:lpstr>
      <vt:lpstr> Об уровнях анализа фильма</vt:lpstr>
      <vt:lpstr>Ведущая роль, предлагаемая участнику – «наблюдатель». Результатом просмотра и обсуждения явится снижение внутренних напряжений путем иллюзорного исполнения желаний. Если целью встречи является получение нового опыта путем непосредственного проживания, то зона внимания в момент обсуждения будет находиться в области ролевых предпочтений и выборов частников, анализе жизненных сценариев и стратегий. Тогда ведущей ролью, предлагаемой участнику кинотерапевтического сеанса, будет «активный участник событий», что в результате с помощью ролевых игр и упражнений приведет его к изменению поведения в реальной жизни. </vt:lpstr>
      <vt:lpstr>Каждый ведущий руководствуется своим собственным способом подбора кинофильма, а также своим индивидуальным стилем ведения группы, и здесь большое значение имеет влияние его личности на участников. </vt:lpstr>
      <vt:lpstr> О подборе кинофильмов и практическом эффекте.</vt:lpstr>
      <vt:lpstr> Безусловно, кинотерапия — не массовое развлечение, а изысканный способ познания себя, социума и мира в целом для избранной группы людей, способных к анализу, умеющих задаваться вопросами и искать на них ответы, склонных к концептуализации, обладающих чувством художественного вкуса. Массовый зритель идет в кинотеатр или сидит перед ТВ. </vt:lpstr>
      <vt:lpstr>Уникальный зритель не останавливается на просмотре, а двигается дальше, взаимодействуя с фильмом, соучаствуя в трансформации прекрасной иллюзии в прекрасную реальность. В этом очень много волшебства, творчества, преображения. С этой точки зрения для изменения сознания людей метод кинотерапии подходит всецело, но при этом меняется не сознание масс, а происходит укрепление самосознания индивидуальностей. Кинотерапию можно рассматривать как инструмент практической помощи в становлении и развитии людей, которые уже являются неординарными личностями.</vt:lpstr>
      <vt:lpstr>Запись</vt:lpstr>
      <vt:lpstr>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2020-04-14T08:17:51Z</dcterms:created>
  <dcterms:modified xsi:type="dcterms:W3CDTF">2020-04-15T10:38:05Z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