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8052" y="880316"/>
            <a:ext cx="10508317" cy="2387600"/>
          </a:xfrm>
        </p:spPr>
        <p:txBody>
          <a:bodyPr/>
          <a:lstStyle/>
          <a:p>
            <a:r>
              <a:rPr lang="uk-UA" dirty="0" smtClean="0"/>
              <a:t>ВнЕСОК</a:t>
            </a:r>
            <a:r>
              <a:rPr lang="uk-UA" dirty="0" smtClean="0"/>
              <a:t> МАЗЕПИ В РОЗВИТОК УКРАЇНСЬКОЇ КУЛЬТУРИ ТА МИСТЕЦТВА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5835" y="6022509"/>
            <a:ext cx="4276165" cy="835491"/>
          </a:xfrm>
        </p:spPr>
        <p:txBody>
          <a:bodyPr/>
          <a:lstStyle/>
          <a:p>
            <a:pPr algn="ctr"/>
            <a:r>
              <a:rPr lang="uk-UA" dirty="0" smtClean="0"/>
              <a:t>Виконала студентка 16-111 ФКМ                 </a:t>
            </a:r>
            <a:r>
              <a:rPr lang="uk-UA" dirty="0" smtClean="0"/>
              <a:t>бокій</a:t>
            </a:r>
            <a:r>
              <a:rPr lang="uk-UA" dirty="0" smtClean="0"/>
              <a:t> </a:t>
            </a:r>
            <a:r>
              <a:rPr lang="uk-UA" dirty="0" smtClean="0"/>
              <a:t>каріна</a:t>
            </a:r>
            <a:r>
              <a:rPr lang="uk-UA" dirty="0" smtClean="0"/>
              <a:t>   </a:t>
            </a:r>
          </a:p>
          <a:p>
            <a:pPr algn="just"/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15205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01" y="2420423"/>
            <a:ext cx="9905998" cy="1478570"/>
          </a:xfrm>
        </p:spPr>
        <p:txBody>
          <a:bodyPr>
            <a:normAutofit/>
          </a:bodyPr>
          <a:lstStyle/>
          <a:p>
            <a:r>
              <a:rPr lang="uk-UA" sz="8800" dirty="0" smtClean="0"/>
              <a:t>дякую за увагу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62667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" y="5365376"/>
            <a:ext cx="12084424" cy="149262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Гетьман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Іван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Мазепа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намагався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зробити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європейську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державу,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підняти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й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зміцнити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значення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й престиж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гетьманської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влади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яка за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десятиріччя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руїни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зазнала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страшної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девальвації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Жодний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із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гетьманів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не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зробив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так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багато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як Мазепа для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розвитку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культури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та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духовності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українського</a:t>
            </a:r>
            <a:r>
              <a:rPr lang="ru-RU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народу.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84" y="0"/>
            <a:ext cx="6036870" cy="53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3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00682" y="1855379"/>
            <a:ext cx="4361330" cy="50026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Мазепа </a:t>
            </a:r>
            <a:r>
              <a:rPr lang="ru-RU" dirty="0"/>
              <a:t>постійно</a:t>
            </a:r>
            <a:r>
              <a:rPr lang="ru-RU" dirty="0"/>
              <a:t> </a:t>
            </a:r>
            <a:r>
              <a:rPr lang="ru-RU" dirty="0"/>
              <a:t>опікувався</a:t>
            </a:r>
            <a:r>
              <a:rPr lang="ru-RU" dirty="0"/>
              <a:t> </a:t>
            </a:r>
            <a:r>
              <a:rPr lang="ru-RU" dirty="0"/>
              <a:t>навчальними</a:t>
            </a:r>
            <a:r>
              <a:rPr lang="ru-RU" dirty="0"/>
              <a:t> закладами. </a:t>
            </a:r>
            <a:r>
              <a:rPr lang="ru-RU" dirty="0"/>
              <a:t>Зокрема</a:t>
            </a:r>
            <a:r>
              <a:rPr lang="ru-RU" dirty="0"/>
              <a:t>, </a:t>
            </a:r>
            <a:r>
              <a:rPr lang="ru-RU" dirty="0"/>
              <a:t>його</a:t>
            </a:r>
            <a:r>
              <a:rPr lang="ru-RU" dirty="0"/>
              <a:t> коштом </a:t>
            </a:r>
            <a:r>
              <a:rPr lang="ru-RU" dirty="0"/>
              <a:t>будувалися</a:t>
            </a:r>
            <a:r>
              <a:rPr lang="ru-RU" dirty="0"/>
              <a:t> </a:t>
            </a:r>
            <a:r>
              <a:rPr lang="ru-RU" dirty="0"/>
              <a:t>корпуси</a:t>
            </a:r>
            <a:r>
              <a:rPr lang="ru-RU" dirty="0"/>
              <a:t> </a:t>
            </a:r>
            <a:r>
              <a:rPr lang="ru-RU" dirty="0"/>
              <a:t>Києво-Могилянської</a:t>
            </a:r>
            <a:r>
              <a:rPr lang="ru-RU" dirty="0"/>
              <a:t> </a:t>
            </a:r>
            <a:r>
              <a:rPr lang="ru-RU" dirty="0" smtClean="0"/>
              <a:t>академії</a:t>
            </a:r>
            <a:r>
              <a:rPr lang="ru-RU" dirty="0" smtClean="0"/>
              <a:t>.  </a:t>
            </a:r>
            <a:r>
              <a:rPr lang="ru-RU" dirty="0" smtClean="0"/>
              <a:t>Саме</a:t>
            </a:r>
            <a:r>
              <a:rPr lang="ru-RU" dirty="0" smtClean="0"/>
              <a:t> </a:t>
            </a:r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стараннями</a:t>
            </a:r>
            <a:r>
              <a:rPr lang="ru-RU" dirty="0" smtClean="0"/>
              <a:t> у 1694 </a:t>
            </a:r>
            <a:r>
              <a:rPr lang="ru-RU" dirty="0" smtClean="0"/>
              <a:t>році</a:t>
            </a:r>
            <a:r>
              <a:rPr lang="ru-RU" dirty="0" smtClean="0"/>
              <a:t> заклад одержав </a:t>
            </a:r>
            <a:r>
              <a:rPr lang="ru-RU" dirty="0" smtClean="0"/>
              <a:t>звання</a:t>
            </a:r>
            <a:r>
              <a:rPr lang="ru-RU" dirty="0" smtClean="0"/>
              <a:t> </a:t>
            </a:r>
            <a:r>
              <a:rPr lang="ru-RU" dirty="0" smtClean="0"/>
              <a:t>Академії</a:t>
            </a:r>
            <a:r>
              <a:rPr lang="ru-RU" dirty="0" smtClean="0"/>
              <a:t>. Мазепа взяв </a:t>
            </a:r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під</a:t>
            </a:r>
            <a:r>
              <a:rPr lang="ru-RU" dirty="0" smtClean="0"/>
              <a:t> свою </a:t>
            </a:r>
            <a:r>
              <a:rPr lang="ru-RU" dirty="0" smtClean="0"/>
              <a:t>опіку</a:t>
            </a:r>
            <a:r>
              <a:rPr lang="ru-RU" dirty="0" smtClean="0"/>
              <a:t>, </a:t>
            </a:r>
            <a:r>
              <a:rPr lang="ru-RU" dirty="0" smtClean="0"/>
              <a:t>дбав</a:t>
            </a:r>
            <a:r>
              <a:rPr lang="ru-RU" dirty="0" smtClean="0"/>
              <a:t> про </a:t>
            </a:r>
            <a:r>
              <a:rPr lang="ru-RU" dirty="0" smtClean="0"/>
              <a:t>розвиток</a:t>
            </a:r>
            <a:r>
              <a:rPr lang="ru-RU" dirty="0" smtClean="0"/>
              <a:t> закладу і щедро </a:t>
            </a:r>
            <a:r>
              <a:rPr lang="ru-RU" dirty="0" smtClean="0"/>
              <a:t>обдаровував</a:t>
            </a:r>
            <a:r>
              <a:rPr lang="ru-RU" dirty="0" smtClean="0"/>
              <a:t> </a:t>
            </a:r>
            <a:r>
              <a:rPr lang="ru-RU" dirty="0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маєтностями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00682" cy="54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2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 b="1400"/>
          <a:stretch>
            <a:fillRect/>
          </a:stretch>
        </p:blipFill>
        <p:spPr>
          <a:xfrm>
            <a:off x="3375772" y="160712"/>
            <a:ext cx="8645525" cy="6589712"/>
          </a:xfrm>
          <a:prstGeom prst="round2DiagRect">
            <a:avLst>
              <a:gd name="adj1" fmla="val 5608"/>
              <a:gd name="adj2" fmla="val 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153" y="2070847"/>
            <a:ext cx="3160620" cy="3173506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Його коштом будувалися корпуси для Чернігівського </a:t>
            </a:r>
            <a:r>
              <a:rPr lang="ru-RU" sz="2000" dirty="0"/>
              <a:t> </a:t>
            </a:r>
            <a:r>
              <a:rPr lang="ru-RU" sz="2000" dirty="0"/>
              <a:t>колегіуму</a:t>
            </a:r>
            <a:r>
              <a:rPr lang="ru-RU" sz="2000" dirty="0"/>
              <a:t>, </a:t>
            </a:r>
            <a:r>
              <a:rPr lang="ru-RU" sz="2000" dirty="0" smtClean="0"/>
              <a:t>який</a:t>
            </a:r>
            <a:r>
              <a:rPr lang="ru-RU" sz="2000" dirty="0" smtClean="0"/>
              <a:t> </a:t>
            </a:r>
            <a:r>
              <a:rPr lang="ru-RU" sz="2000" dirty="0"/>
              <a:t>пізніше</a:t>
            </a:r>
            <a:r>
              <a:rPr lang="ru-RU" sz="2000" dirty="0"/>
              <a:t> </a:t>
            </a:r>
            <a:r>
              <a:rPr lang="ru-RU" sz="2000" dirty="0" smtClean="0"/>
              <a:t>був</a:t>
            </a:r>
            <a:r>
              <a:rPr lang="ru-RU" sz="2000" dirty="0" smtClean="0"/>
              <a:t> </a:t>
            </a:r>
            <a:r>
              <a:rPr lang="ru-RU" sz="2000" dirty="0" smtClean="0"/>
              <a:t>збагачений</a:t>
            </a:r>
            <a:r>
              <a:rPr lang="ru-RU" sz="2000" dirty="0" smtClean="0"/>
              <a:t> </a:t>
            </a:r>
            <a:r>
              <a:rPr lang="ru-RU" sz="2000" dirty="0"/>
              <a:t>сучасними</a:t>
            </a:r>
            <a:r>
              <a:rPr lang="ru-RU" sz="2000" dirty="0"/>
              <a:t> на той час </a:t>
            </a:r>
            <a:r>
              <a:rPr lang="ru-RU" sz="2000" dirty="0"/>
              <a:t>бiблiотеками</a:t>
            </a:r>
            <a:r>
              <a:rPr lang="ru-RU" sz="2000" dirty="0"/>
              <a:t> й </a:t>
            </a:r>
            <a:r>
              <a:rPr lang="ru-RU" sz="2000" dirty="0"/>
              <a:t>рiдкими</a:t>
            </a:r>
            <a:r>
              <a:rPr lang="ru-RU" sz="2000" dirty="0"/>
              <a:t> </a:t>
            </a:r>
            <a:r>
              <a:rPr lang="ru-RU" sz="2000" dirty="0"/>
              <a:t>рукописами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64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81" y="0"/>
            <a:ext cx="4672583" cy="68790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4964" y="2085289"/>
            <a:ext cx="3856037" cy="302459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У Києві, Чернігові, Переяславі, інших містах та навіть селах фундував школи, бурси, шпиталі, наділяв маєтностями українські монастирі, які на той час були вогнищами просвіти завдяки власним школам і друкарням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196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18611" y="3818965"/>
            <a:ext cx="4303059" cy="185121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Після Петра Могили гетьман Іван Мазепа своїм коштом обновив </a:t>
            </a:r>
            <a:r>
              <a:rPr lang="uk-UA" sz="2000" dirty="0" smtClean="0"/>
              <a:t>Софіївський</a:t>
            </a:r>
            <a:r>
              <a:rPr lang="uk-UA" sz="2000" dirty="0" smtClean="0"/>
              <a:t> Собор та побудував Софійську дзвіницю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8195"/>
          <a:stretch>
            <a:fillRect/>
          </a:stretch>
        </p:blipFill>
        <p:spPr>
          <a:xfrm>
            <a:off x="186112" y="97959"/>
            <a:ext cx="7343775" cy="6553200"/>
          </a:xfrm>
        </p:spPr>
      </p:pic>
    </p:spTree>
    <p:extLst>
      <p:ext uri="{BB962C8B-B14F-4D97-AF65-F5344CB8AC3E}">
        <p14:creationId xmlns:p14="http://schemas.microsoft.com/office/powerpoint/2010/main" val="169537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7882" y="4894729"/>
            <a:ext cx="11328285" cy="1842247"/>
          </a:xfrm>
        </p:spPr>
        <p:txBody>
          <a:bodyPr>
            <a:noAutofit/>
          </a:bodyPr>
          <a:lstStyle/>
          <a:p>
            <a:r>
              <a:rPr lang="ru-RU" dirty="0"/>
              <a:t>Для </a:t>
            </a:r>
            <a:r>
              <a:rPr lang="ru-RU" dirty="0"/>
              <a:t>розвитку</a:t>
            </a:r>
            <a:r>
              <a:rPr lang="ru-RU" dirty="0"/>
              <a:t> </a:t>
            </a:r>
            <a:r>
              <a:rPr lang="ru-RU" dirty="0"/>
              <a:t>культури</a:t>
            </a:r>
            <a:r>
              <a:rPr lang="ru-RU" dirty="0"/>
              <a:t> того часу </a:t>
            </a:r>
            <a:r>
              <a:rPr lang="ru-RU" dirty="0"/>
              <a:t>велике</a:t>
            </a:r>
            <a:r>
              <a:rPr lang="ru-RU" dirty="0"/>
              <a:t> </a:t>
            </a:r>
            <a:r>
              <a:rPr lang="ru-RU" dirty="0"/>
              <a:t>значення</a:t>
            </a:r>
            <a:r>
              <a:rPr lang="ru-RU" dirty="0"/>
              <a:t> </a:t>
            </a:r>
            <a:r>
              <a:rPr lang="ru-RU" dirty="0"/>
              <a:t>мали</a:t>
            </a:r>
            <a:r>
              <a:rPr lang="ru-RU" dirty="0"/>
              <a:t> заходи </a:t>
            </a:r>
            <a:r>
              <a:rPr lang="ru-RU" dirty="0"/>
              <a:t>гетьмана</a:t>
            </a:r>
            <a:r>
              <a:rPr lang="ru-RU" dirty="0"/>
              <a:t> </a:t>
            </a:r>
            <a:r>
              <a:rPr lang="ru-RU" dirty="0"/>
              <a:t>щодо</a:t>
            </a:r>
            <a:r>
              <a:rPr lang="ru-RU" dirty="0"/>
              <a:t> </a:t>
            </a:r>
            <a:r>
              <a:rPr lang="ru-RU" dirty="0"/>
              <a:t>видання</a:t>
            </a:r>
            <a:r>
              <a:rPr lang="ru-RU" dirty="0"/>
              <a:t> </a:t>
            </a:r>
            <a:r>
              <a:rPr lang="ru-RU" dirty="0"/>
              <a:t>твор</a:t>
            </a:r>
            <a:r>
              <a:rPr lang="en-US" dirty="0"/>
              <a:t>i</a:t>
            </a:r>
            <a:r>
              <a:rPr lang="ru-RU" dirty="0"/>
              <a:t>в </a:t>
            </a:r>
            <a:r>
              <a:rPr lang="ru-RU" dirty="0"/>
              <a:t>української</a:t>
            </a:r>
            <a:r>
              <a:rPr lang="ru-RU" dirty="0"/>
              <a:t> та </a:t>
            </a:r>
            <a:r>
              <a:rPr lang="ru-RU" dirty="0"/>
              <a:t>перекладної</a:t>
            </a:r>
            <a:r>
              <a:rPr lang="ru-RU" dirty="0"/>
              <a:t> л</a:t>
            </a:r>
            <a:r>
              <a:rPr lang="en-US" dirty="0"/>
              <a:t>i</a:t>
            </a:r>
            <a:r>
              <a:rPr lang="ru-RU" dirty="0"/>
              <a:t>тератури</a:t>
            </a:r>
            <a:r>
              <a:rPr lang="ru-RU" dirty="0"/>
              <a:t>, </a:t>
            </a:r>
            <a:r>
              <a:rPr lang="ru-RU" dirty="0"/>
              <a:t>зокрема</a:t>
            </a:r>
            <a:r>
              <a:rPr lang="ru-RU" dirty="0"/>
              <a:t> </a:t>
            </a:r>
            <a:r>
              <a:rPr lang="ru-RU" dirty="0"/>
              <a:t>твор</a:t>
            </a:r>
            <a:r>
              <a:rPr lang="en-US" dirty="0"/>
              <a:t>i</a:t>
            </a:r>
            <a:r>
              <a:rPr lang="ru-RU" dirty="0"/>
              <a:t>в </a:t>
            </a:r>
            <a:r>
              <a:rPr lang="ru-RU" dirty="0"/>
              <a:t>Афанас</a:t>
            </a:r>
            <a:r>
              <a:rPr lang="en-US" dirty="0"/>
              <a:t>i</a:t>
            </a:r>
            <a:r>
              <a:rPr lang="ru-RU" dirty="0"/>
              <a:t>я </a:t>
            </a:r>
            <a:r>
              <a:rPr lang="ru-RU" dirty="0"/>
              <a:t>Заруднього</a:t>
            </a:r>
            <a:r>
              <a:rPr lang="ru-RU" dirty="0"/>
              <a:t>, </a:t>
            </a:r>
            <a:r>
              <a:rPr lang="ru-RU" dirty="0"/>
              <a:t>Дмитра</a:t>
            </a:r>
            <a:r>
              <a:rPr lang="ru-RU" dirty="0"/>
              <a:t> </a:t>
            </a:r>
            <a:r>
              <a:rPr lang="ru-RU" dirty="0"/>
              <a:t>Туптала</a:t>
            </a:r>
            <a:r>
              <a:rPr lang="ru-RU" dirty="0"/>
              <a:t>, Феофана Прокоповича, Стефана </a:t>
            </a:r>
            <a:r>
              <a:rPr lang="ru-RU" dirty="0"/>
              <a:t>Яворського</a:t>
            </a:r>
            <a:r>
              <a:rPr lang="ru-RU" dirty="0"/>
              <a:t>, </a:t>
            </a:r>
            <a:r>
              <a:rPr lang="ru-RU" dirty="0"/>
              <a:t>Пилипа</a:t>
            </a:r>
            <a:r>
              <a:rPr lang="ru-RU" dirty="0"/>
              <a:t> Орлика, </a:t>
            </a:r>
            <a:r>
              <a:rPr lang="ru-RU" dirty="0"/>
              <a:t>Самуїла</a:t>
            </a:r>
            <a:r>
              <a:rPr lang="ru-RU" dirty="0"/>
              <a:t> </a:t>
            </a:r>
            <a:r>
              <a:rPr lang="ru-RU" dirty="0"/>
              <a:t>Мокрієвича</a:t>
            </a:r>
            <a:r>
              <a:rPr lang="ru-RU" dirty="0"/>
              <a:t>, </a:t>
            </a:r>
            <a:r>
              <a:rPr lang="ru-RU" dirty="0"/>
              <a:t>Григор</a:t>
            </a:r>
            <a:r>
              <a:rPr lang="en-US" dirty="0"/>
              <a:t>i</a:t>
            </a:r>
            <a:r>
              <a:rPr lang="ru-RU" dirty="0"/>
              <a:t>я </a:t>
            </a:r>
            <a:r>
              <a:rPr lang="ru-RU" dirty="0"/>
              <a:t>Двоєслова</a:t>
            </a:r>
            <a:r>
              <a:rPr lang="ru-RU" dirty="0"/>
              <a:t> та </a:t>
            </a:r>
            <a:r>
              <a:rPr lang="ru-RU" dirty="0"/>
              <a:t>багатьох</a:t>
            </a:r>
            <a:r>
              <a:rPr lang="ru-RU" dirty="0"/>
              <a:t> </a:t>
            </a:r>
            <a:r>
              <a:rPr lang="en-US" dirty="0"/>
              <a:t>i</a:t>
            </a:r>
            <a:r>
              <a:rPr lang="ru-RU" dirty="0"/>
              <a:t>нших</a:t>
            </a:r>
            <a:r>
              <a:rPr lang="ru-RU" dirty="0"/>
              <a:t>. </a:t>
            </a:r>
            <a:r>
              <a:rPr lang="ru-RU" dirty="0"/>
              <a:t>Крім</a:t>
            </a:r>
            <a:r>
              <a:rPr lang="ru-RU" dirty="0"/>
              <a:t> того, </a:t>
            </a:r>
            <a:r>
              <a:rPr lang="ru-RU" dirty="0"/>
              <a:t>завдяки</a:t>
            </a:r>
            <a:r>
              <a:rPr lang="ru-RU" dirty="0"/>
              <a:t> </a:t>
            </a:r>
            <a:r>
              <a:rPr lang="ru-RU" dirty="0"/>
              <a:t>сприятливій</a:t>
            </a:r>
            <a:r>
              <a:rPr lang="ru-RU" dirty="0"/>
              <a:t> </a:t>
            </a:r>
            <a:r>
              <a:rPr lang="ru-RU" dirty="0"/>
              <a:t>внутрішній</a:t>
            </a:r>
            <a:r>
              <a:rPr lang="ru-RU" dirty="0"/>
              <a:t> </a:t>
            </a:r>
            <a:r>
              <a:rPr lang="ru-RU" dirty="0"/>
              <a:t>ситуації</a:t>
            </a:r>
            <a:r>
              <a:rPr lang="ru-RU" dirty="0"/>
              <a:t>, в </a:t>
            </a:r>
            <a:r>
              <a:rPr lang="ru-RU" dirty="0"/>
              <a:t>країні</a:t>
            </a:r>
            <a:r>
              <a:rPr lang="ru-RU" dirty="0"/>
              <a:t> </a:t>
            </a:r>
            <a:r>
              <a:rPr lang="ru-RU" dirty="0"/>
              <a:t>поширювалися</a:t>
            </a:r>
            <a:r>
              <a:rPr lang="ru-RU" dirty="0"/>
              <a:t> твори з ф</a:t>
            </a:r>
            <a:r>
              <a:rPr lang="en-US" dirty="0"/>
              <a:t>i</a:t>
            </a:r>
            <a:r>
              <a:rPr lang="ru-RU" dirty="0"/>
              <a:t>лософ</a:t>
            </a:r>
            <a:r>
              <a:rPr lang="en-US" dirty="0"/>
              <a:t>i</a:t>
            </a:r>
            <a:r>
              <a:rPr lang="ru-RU" dirty="0"/>
              <a:t>ї та теолог</a:t>
            </a:r>
            <a:r>
              <a:rPr lang="en-US" dirty="0"/>
              <a:t>i</a:t>
            </a:r>
            <a:r>
              <a:rPr lang="ru-RU" dirty="0"/>
              <a:t>ї, </a:t>
            </a:r>
            <a:r>
              <a:rPr lang="ru-RU" dirty="0"/>
              <a:t>розвивалися</a:t>
            </a:r>
            <a:r>
              <a:rPr lang="ru-RU" dirty="0"/>
              <a:t> </a:t>
            </a:r>
            <a:r>
              <a:rPr lang="ru-RU" dirty="0"/>
              <a:t>суспільні</a:t>
            </a:r>
            <a:r>
              <a:rPr lang="ru-RU" dirty="0"/>
              <a:t> та </a:t>
            </a:r>
            <a:r>
              <a:rPr lang="ru-RU" dirty="0"/>
              <a:t>природничі</a:t>
            </a:r>
            <a:r>
              <a:rPr lang="ru-RU" dirty="0"/>
              <a:t> науки</a:t>
            </a:r>
            <a:r>
              <a:rPr lang="ru-RU" dirty="0" smtClean="0"/>
              <a:t>. </a:t>
            </a:r>
            <a:r>
              <a:rPr lang="ru-RU" dirty="0"/>
              <a:t>На фото </a:t>
            </a:r>
            <a:r>
              <a:rPr lang="ru-RU" dirty="0"/>
              <a:t>Пересопницьке</a:t>
            </a:r>
            <a:r>
              <a:rPr lang="ru-RU" dirty="0"/>
              <a:t> </a:t>
            </a:r>
            <a:r>
              <a:rPr lang="ru-RU" dirty="0"/>
              <a:t>Євангеліє</a:t>
            </a:r>
            <a:r>
              <a:rPr lang="ru-RU" dirty="0"/>
              <a:t>, 1556‒1561 </a:t>
            </a:r>
            <a:r>
              <a:rPr lang="ru-RU" dirty="0"/>
              <a:t>рр</a:t>
            </a:r>
            <a:r>
              <a:rPr lang="ru-RU" dirty="0"/>
              <a:t>. 1701 р. </a:t>
            </a:r>
            <a:r>
              <a:rPr lang="ru-RU" dirty="0"/>
              <a:t>передане</a:t>
            </a:r>
            <a:r>
              <a:rPr lang="ru-RU" dirty="0"/>
              <a:t> </a:t>
            </a:r>
            <a:r>
              <a:rPr lang="ru-RU" dirty="0"/>
              <a:t>Іваном</a:t>
            </a:r>
            <a:r>
              <a:rPr lang="ru-RU" dirty="0"/>
              <a:t> Мазепою до </a:t>
            </a:r>
            <a:r>
              <a:rPr lang="ru-RU" dirty="0"/>
              <a:t>Переяславського</a:t>
            </a:r>
            <a:r>
              <a:rPr lang="ru-RU" dirty="0"/>
              <a:t> кафедрального </a:t>
            </a:r>
            <a:r>
              <a:rPr lang="ru-RU" dirty="0" smtClean="0"/>
              <a:t>собору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71" y="0"/>
            <a:ext cx="8671630" cy="489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0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8" y="106607"/>
            <a:ext cx="8303620" cy="6649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6518" y="1846729"/>
            <a:ext cx="3334870" cy="361277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Розбудував в Україні за свій кошт, а також використовуючи військовий скарб близько 20 церков. Різні за виконанням, розкішні споруди водночас мають і спільні риси, названі мистецтвознавцями «Мазепиним </a:t>
            </a:r>
            <a:r>
              <a:rPr lang="uk-UA" sz="2000" dirty="0" smtClean="0"/>
              <a:t>барокко</a:t>
            </a:r>
            <a:r>
              <a:rPr lang="uk-UA" sz="2000" dirty="0" smtClean="0"/>
              <a:t>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831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01" y="652182"/>
            <a:ext cx="7223449" cy="56937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906" y="480207"/>
            <a:ext cx="4074895" cy="6037729"/>
          </a:xfrm>
        </p:spPr>
        <p:txBody>
          <a:bodyPr>
            <a:noAutofit/>
          </a:bodyPr>
          <a:lstStyle/>
          <a:p>
            <a:r>
              <a:rPr lang="uk-UA" sz="2000" dirty="0" smtClean="0"/>
              <a:t>Гетьман Іван Мазепа зробив дуже багато для розвитку вітчизняної військової справи.  В своїй столиці Батурині Іван Мазепа мав оригінальну, як на той час, колекцію зброї, цю колекцію можна вважати одним з перших вітчизняних військово-історичних музеїв. Гетьман всіляко сприяв розвиткові артилерійської справи у козацькому реєстровому війську. У Батурині існували майстерні по виготовленню гармат. Саме за </a:t>
            </a:r>
            <a:r>
              <a:rPr lang="uk-UA" sz="2000" dirty="0"/>
              <a:t>м</a:t>
            </a:r>
            <a:r>
              <a:rPr lang="uk-UA" sz="2000" dirty="0" smtClean="0"/>
              <a:t>азепинської</a:t>
            </a:r>
            <a:r>
              <a:rPr lang="uk-UA" sz="2000" dirty="0" smtClean="0"/>
              <a:t> доби стає регулярним виготовлення артилерійських знарядь на Україні.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086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65</TotalTime>
  <Words>383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Trebuchet MS</vt:lpstr>
      <vt:lpstr>Tw Cen MT</vt:lpstr>
      <vt:lpstr>Контур</vt:lpstr>
      <vt:lpstr>ВнЕСОК МАЗЕПИ В РОЗВИТОК УКРАЇНСЬКОЇ КУЛЬТУРИ ТА МИСТЕЦТВА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ВнЕСОК МАЗЕПИ В РОЗВИТОК УКРАЇНСЬКОЇ КУЛЬТУРИ ТА МИСТЕЦТВА</dc:title>
  <dc:creator>Пользователь</dc:creator>
  <cp:lastModifiedBy>Пользователь</cp:lastModifiedBy>
  <cp:revision>8</cp:revision>
  <dcterms:created xsi:type="dcterms:W3CDTF">2020-04-15T17:04:29Z</dcterms:created>
  <dcterms:modified xsi:type="dcterms:W3CDTF">2020-04-15T18:10:07Z</dcterms:modified>
</cp:coreProperties>
</file>