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001156" cy="2557482"/>
          </a:xfrm>
        </p:spPr>
        <p:txBody>
          <a:bodyPr>
            <a:noAutofit/>
          </a:bodyPr>
          <a:lstStyle/>
          <a:p>
            <a:r>
              <a:rPr lang="uk-UA" sz="3200" dirty="0" smtClean="0"/>
              <a:t>Чому </a:t>
            </a:r>
            <a:r>
              <a:rPr lang="uk-UA" sz="3200" dirty="0" smtClean="0"/>
              <a:t>бароко в Україні одержало назву «козацьке</a:t>
            </a:r>
            <a:r>
              <a:rPr lang="uk-UA" sz="3200" dirty="0" smtClean="0"/>
              <a:t>». Світогляд людини доби бароко.</a:t>
            </a:r>
            <a:br>
              <a:rPr lang="uk-UA" sz="3200" dirty="0" smtClean="0"/>
            </a:br>
            <a:r>
              <a:rPr lang="uk-UA" sz="3200" dirty="0" smtClean="0"/>
              <a:t>Характерні риси Просвітництва в </a:t>
            </a:r>
            <a:r>
              <a:rPr lang="uk-UA" sz="3200" dirty="0" smtClean="0"/>
              <a:t>Україні.</a:t>
            </a:r>
            <a:br>
              <a:rPr lang="uk-UA" sz="3200" dirty="0" smtClean="0"/>
            </a:br>
            <a:r>
              <a:rPr lang="uk-UA" sz="3200" dirty="0" smtClean="0"/>
              <a:t> </a:t>
            </a:r>
            <a:r>
              <a:rPr lang="uk-UA" sz="3200" dirty="0" smtClean="0"/>
              <a:t>в</a:t>
            </a:r>
            <a:r>
              <a:rPr lang="ru-RU" sz="3200" dirty="0" err="1" smtClean="0"/>
              <a:t>несок</a:t>
            </a:r>
            <a:r>
              <a:rPr lang="ru-RU" sz="3200" dirty="0" smtClean="0"/>
              <a:t> </a:t>
            </a:r>
            <a:r>
              <a:rPr lang="ru-RU" sz="3200" dirty="0" err="1" smtClean="0"/>
              <a:t>гетьмана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Мазепи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культури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мистецтва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752600"/>
          </a:xfrm>
        </p:spPr>
        <p:txBody>
          <a:bodyPr/>
          <a:lstStyle/>
          <a:p>
            <a:r>
              <a:rPr lang="uk-UA" dirty="0" smtClean="0"/>
              <a:t>Роботу виконала студентка 111 групи </a:t>
            </a:r>
            <a:r>
              <a:rPr lang="uk-UA" dirty="0" err="1" smtClean="0"/>
              <a:t>Череднюк</a:t>
            </a:r>
            <a:r>
              <a:rPr lang="uk-UA" dirty="0" smtClean="0"/>
              <a:t> Віолетта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РОК №18. Мистецтво баро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286412" cy="4206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Бароко (від італ. </a:t>
            </a:r>
            <a:r>
              <a:rPr lang="uk-UA" dirty="0" err="1" smtClean="0"/>
              <a:t>Ва</a:t>
            </a:r>
            <a:r>
              <a:rPr lang="en-US" dirty="0" smtClean="0"/>
              <a:t>r</a:t>
            </a:r>
            <a:r>
              <a:rPr lang="uk-UA" dirty="0" err="1" smtClean="0"/>
              <a:t>оссо</a:t>
            </a:r>
            <a:r>
              <a:rPr lang="uk-UA" dirty="0" smtClean="0"/>
              <a:t> </a:t>
            </a:r>
            <a:r>
              <a:rPr lang="uk-UA" dirty="0" smtClean="0"/>
              <a:t>— вибагливий, химерний, перлина неправильної форми) — художній напрям у європейській культурі й мистецтві </a:t>
            </a:r>
            <a:r>
              <a:rPr lang="en-US" dirty="0" smtClean="0"/>
              <a:t>XVI </a:t>
            </a:r>
            <a:r>
              <a:rPr lang="uk-UA" dirty="0" smtClean="0"/>
              <a:t>ст. (в Італії) до кінця </a:t>
            </a:r>
            <a:r>
              <a:rPr lang="en-US" dirty="0" smtClean="0"/>
              <a:t>XVIII </a:t>
            </a:r>
            <a:r>
              <a:rPr lang="uk-UA" dirty="0" smtClean="0"/>
              <a:t>ст. Батьківщина бароко — Італія (Рим, </a:t>
            </a:r>
            <a:r>
              <a:rPr lang="uk-UA" dirty="0" err="1" smtClean="0"/>
              <a:t>Мантуя</a:t>
            </a:r>
            <a:r>
              <a:rPr lang="uk-UA" dirty="0" smtClean="0"/>
              <a:t>)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стилю </a:t>
            </a:r>
            <a:r>
              <a:rPr lang="ru-RU" dirty="0" err="1" smtClean="0"/>
              <a:t>бароко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парадність</a:t>
            </a:r>
            <a:r>
              <a:rPr lang="uk-UA" dirty="0" smtClean="0"/>
              <a:t>;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урочистість</a:t>
            </a:r>
            <a:r>
              <a:rPr lang="uk-UA" dirty="0" smtClean="0"/>
              <a:t>;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пишність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динамічність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Людина доби Бароко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644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Непросто </a:t>
            </a:r>
            <a:r>
              <a:rPr lang="uk-UA" dirty="0" smtClean="0"/>
              <a:t>жити й почуватися впевнено у світі, який сповнений динаміки й контрастів: на зміну радості приходить горе, молодість перетворюється на старість... С</a:t>
            </a:r>
            <a:r>
              <a:rPr lang="uk-UA" dirty="0" smtClean="0"/>
              <a:t>ередньовічна </a:t>
            </a:r>
            <a:r>
              <a:rPr lang="uk-UA" dirty="0" smtClean="0"/>
              <a:t>модель світу, яка дарувала людині надію на вічне життя після смерті, була поставлена під сумнів. Цьому сприяли наукові відкриття доби </a:t>
            </a:r>
            <a:r>
              <a:rPr lang="uk-UA" dirty="0" smtClean="0"/>
              <a:t>Відродження. </a:t>
            </a:r>
          </a:p>
          <a:p>
            <a:endParaRPr lang="uk-UA" dirty="0" smtClean="0"/>
          </a:p>
          <a:p>
            <a:r>
              <a:rPr lang="uk-UA" dirty="0" smtClean="0"/>
              <a:t>Зрозумівши</a:t>
            </a:r>
            <a:r>
              <a:rPr lang="uk-UA" dirty="0" smtClean="0"/>
              <a:t>, що світ безмежний, людина відчула себе серед цієї безмежності маленькою і беззахисною. Людське життя порівняно з вічністю було таким коротким! С</a:t>
            </a:r>
            <a:r>
              <a:rPr lang="uk-UA" dirty="0" smtClean="0"/>
              <a:t>вітовідчуття </a:t>
            </a:r>
            <a:r>
              <a:rPr lang="uk-UA" dirty="0" smtClean="0"/>
              <a:t>доби Бароко сповнене трагізму. Разом з тим, трагізм поєднувався з нестримним прагненням жити. Усвідомивши, що життя таке коротке, людина особливо гостро відчувала красу і привабливість світу, який її оточував. </a:t>
            </a:r>
            <a:endParaRPr lang="uk-UA" dirty="0"/>
          </a:p>
        </p:txBody>
      </p:sp>
      <p:sp>
        <p:nvSpPr>
          <p:cNvPr id="5122" name="AutoShape 2" descr="Барок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4" name="AutoShape 4" descr="Барок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6" name="AutoShape 6" descr="Портал:Барок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Бароко як доба і художній напрям у європейській літературі 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64257"/>
            <a:ext cx="4143404" cy="3093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Українське "козацьке" бароко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Українське бароко </a:t>
            </a:r>
            <a:r>
              <a:rPr lang="en-US" dirty="0" smtClean="0"/>
              <a:t>XVII </a:t>
            </a:r>
            <a:r>
              <a:rPr lang="uk-UA" dirty="0" smtClean="0"/>
              <a:t>ст. часто називають "козацьким", оскільки в культурі потужно виявилися козацький дух, козацький характер, козацькі смаки. Крім того, чимало шедеврів архітектури і живопису були створені на замовлення козацької старшини. Героями літературних і живописних творів ставали вже не ченці, а політичні і культурні діячі —- гетьмани, козацькі вожді, братчики, герої походів, меценати. Козацькими в той час були такі жанри мистецтва, як </a:t>
            </a:r>
            <a:r>
              <a:rPr lang="uk-UA" b="1" dirty="0" smtClean="0"/>
              <a:t>історичні пісні і думи, козацькі </a:t>
            </a:r>
            <a:r>
              <a:rPr lang="uk-UA" b="1" dirty="0" smtClean="0"/>
              <a:t>літописи, </a:t>
            </a:r>
            <a:r>
              <a:rPr lang="uk-UA" b="1" dirty="0" smtClean="0"/>
              <a:t>плачі й </a:t>
            </a:r>
            <a:r>
              <a:rPr lang="uk-UA" b="1" dirty="0" smtClean="0"/>
              <a:t>панегірики, </a:t>
            </a:r>
            <a:r>
              <a:rPr lang="uk-UA" b="1" dirty="0" smtClean="0"/>
              <a:t>лицарська поезія, козацький портрету козацький собор, козацький гопак. </a:t>
            </a:r>
            <a:endParaRPr lang="uk-UA" b="1" dirty="0"/>
          </a:p>
        </p:txBody>
      </p:sp>
      <p:pic>
        <p:nvPicPr>
          <p:cNvPr id="4098" name="Picture 2" descr="Козацьке бароко» (Фрагмент Рушника національної Єдності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7295281" cy="32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Барокова церковна музика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Провідним</a:t>
            </a:r>
            <a:r>
              <a:rPr lang="ru-RU" dirty="0" smtClean="0"/>
              <a:t> жанром у </a:t>
            </a:r>
            <a:r>
              <a:rPr lang="ru-RU" dirty="0" err="1" smtClean="0"/>
              <a:t>музиці</a:t>
            </a:r>
            <a:r>
              <a:rPr lang="ru-RU" dirty="0" smtClean="0"/>
              <a:t> став </a:t>
            </a:r>
            <a:r>
              <a:rPr lang="ru-RU" dirty="0" err="1" smtClean="0"/>
              <a:t>хоровий</a:t>
            </a:r>
            <a:r>
              <a:rPr lang="ru-RU" dirty="0" smtClean="0"/>
              <a:t>, так званий </a:t>
            </a:r>
            <a:r>
              <a:rPr lang="ru-RU" dirty="0" err="1" smtClean="0"/>
              <a:t>партесний</a:t>
            </a:r>
            <a:r>
              <a:rPr lang="ru-RU" dirty="0" smtClean="0"/>
              <a:t> (</a:t>
            </a:r>
            <a:r>
              <a:rPr lang="ru-RU" dirty="0" err="1" smtClean="0"/>
              <a:t>хоральний</a:t>
            </a:r>
            <a:r>
              <a:rPr lang="ru-RU" dirty="0" smtClean="0"/>
              <a:t>) концерт. </a:t>
            </a:r>
            <a:r>
              <a:rPr lang="ru-RU" dirty="0" err="1" smtClean="0"/>
              <a:t>Творцями</a:t>
            </a:r>
            <a:r>
              <a:rPr lang="ru-RU" dirty="0" smtClean="0"/>
              <a:t> </a:t>
            </a:r>
            <a:r>
              <a:rPr lang="ru-RU" dirty="0" err="1" smtClean="0"/>
              <a:t>барокової</a:t>
            </a:r>
            <a:r>
              <a:rPr lang="ru-RU" dirty="0" smtClean="0"/>
              <a:t> </a:t>
            </a:r>
            <a:r>
              <a:rPr lang="ru-RU" dirty="0" err="1" smtClean="0"/>
              <a:t>церковної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А. </a:t>
            </a:r>
            <a:r>
              <a:rPr lang="ru-RU" dirty="0" err="1" smtClean="0"/>
              <a:t>Ведель</a:t>
            </a:r>
            <a:r>
              <a:rPr lang="ru-RU" dirty="0" smtClean="0"/>
              <a:t>, М. </a:t>
            </a:r>
            <a:r>
              <a:rPr lang="ru-RU" dirty="0" err="1" smtClean="0"/>
              <a:t>Березовський</a:t>
            </a:r>
            <a:r>
              <a:rPr lang="ru-RU" dirty="0" smtClean="0"/>
              <a:t>, М. </a:t>
            </a:r>
            <a:r>
              <a:rPr lang="ru-RU" dirty="0" err="1" smtClean="0"/>
              <a:t>Ділецький</a:t>
            </a:r>
            <a:r>
              <a:rPr lang="ru-RU" dirty="0" smtClean="0"/>
              <a:t>, Д. </a:t>
            </a:r>
            <a:r>
              <a:rPr lang="ru-RU" dirty="0" err="1" smtClean="0"/>
              <a:t>Бортнянський</a:t>
            </a:r>
            <a:r>
              <a:rPr lang="ru-RU" dirty="0" smtClean="0"/>
              <a:t> — </a:t>
            </a:r>
            <a:r>
              <a:rPr lang="ru-RU" dirty="0" err="1" smtClean="0"/>
              <a:t>композитори</a:t>
            </a:r>
            <a:r>
              <a:rPr lang="ru-RU" dirty="0" smtClean="0"/>
              <a:t>, слава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 descr="Воскресіння співу українського бароко - ZAXID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7215158" cy="4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Українська книжка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Стиль бароко в Європі був переважно дворянським, а в Україні він мав демократичну орієнтацію, що виявилася у властивих українському бароко любові до прикрас, декоративності, потягу до святковості, поетичності </a:t>
            </a:r>
            <a:r>
              <a:rPr lang="uk-UA" dirty="0" smtClean="0"/>
              <a:t> в </a:t>
            </a:r>
            <a:r>
              <a:rPr lang="uk-UA" dirty="0" smtClean="0"/>
              <a:t>усіх сферах життя. Це відобразилося на оформленні української книжки </a:t>
            </a:r>
            <a:r>
              <a:rPr lang="en-US" dirty="0" smtClean="0"/>
              <a:t>XVII—XVIII </a:t>
            </a:r>
            <a:r>
              <a:rPr lang="uk-UA" dirty="0" smtClean="0"/>
              <a:t>ст., декоративна пишність якої не має аналогів ні в Європі, ні е Росії. Кожна сторінка лаврського стародруку є ніби вишуканим мереживом з друкарського шрифту, орнаменту і гравюр. Наприклад, титул київського "Псалтиря" 1728 р., виконаного А. </a:t>
            </a:r>
            <a:r>
              <a:rPr lang="uk-UA" dirty="0" err="1" smtClean="0"/>
              <a:t>Козачковським</a:t>
            </a:r>
            <a:r>
              <a:rPr lang="uk-UA" dirty="0" smtClean="0"/>
              <a:t>, і титул </a:t>
            </a:r>
            <a:r>
              <a:rPr lang="uk-UA" dirty="0" err="1" smtClean="0"/>
              <a:t>почаївського</a:t>
            </a:r>
            <a:r>
              <a:rPr lang="uk-UA" dirty="0" smtClean="0"/>
              <a:t> "Служебника" </a:t>
            </a:r>
            <a:r>
              <a:rPr lang="uk-UA" dirty="0" smtClean="0"/>
              <a:t>1744.</a:t>
            </a:r>
            <a:endParaRPr lang="uk-UA" dirty="0"/>
          </a:p>
        </p:txBody>
      </p:sp>
      <p:sp>
        <p:nvSpPr>
          <p:cNvPr id="2050" name="AutoShape 2" descr="Київський Псалтир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Київський Псалтир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Блог Сущенко Алевтины Игоревны: &quot;ДЖУРА&quot;. Казацкое (украинское) барок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8999"/>
            <a:ext cx="4619625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Характерні </a:t>
            </a:r>
            <a:r>
              <a:rPr lang="uk-UA" dirty="0" smtClean="0"/>
              <a:t>риси Просвітництва в </a:t>
            </a:r>
            <a:r>
              <a:rPr lang="uk-UA" dirty="0" smtClean="0"/>
              <a:t>Україні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78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 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до </a:t>
            </a:r>
            <a:r>
              <a:rPr lang="ru-RU" dirty="0" err="1" smtClean="0"/>
              <a:t>перебудови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, "</a:t>
            </a:r>
            <a:r>
              <a:rPr lang="ru-RU" dirty="0" err="1" smtClean="0"/>
              <a:t>вічної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", </a:t>
            </a:r>
            <a:r>
              <a:rPr lang="ru-RU" dirty="0" err="1" smtClean="0"/>
              <a:t>рівності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2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Рушійною</a:t>
            </a:r>
            <a:r>
              <a:rPr lang="ru-RU" dirty="0" smtClean="0"/>
              <a:t> силою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умовою</a:t>
            </a:r>
            <a:r>
              <a:rPr lang="ru-RU" dirty="0" smtClean="0"/>
              <a:t> торжества </a:t>
            </a:r>
            <a:r>
              <a:rPr lang="ru-RU" dirty="0" err="1" smtClean="0"/>
              <a:t>розуму</a:t>
            </a:r>
            <a:r>
              <a:rPr lang="ru-RU" dirty="0" smtClean="0"/>
              <a:t> </a:t>
            </a:r>
            <a:r>
              <a:rPr lang="ru-RU" dirty="0" err="1" smtClean="0"/>
              <a:t>просвітителі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передових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, </a:t>
            </a:r>
            <a:r>
              <a:rPr lang="ru-RU" dirty="0" err="1" smtClean="0"/>
              <a:t>знань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морального стану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 </a:t>
            </a:r>
          </a:p>
          <a:p>
            <a:r>
              <a:rPr lang="ru-RU" b="1" dirty="0" smtClean="0"/>
              <a:t>3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розкувати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політичному</a:t>
            </a:r>
            <a:r>
              <a:rPr lang="ru-RU" dirty="0" smtClean="0"/>
              <a:t> </a:t>
            </a:r>
            <a:r>
              <a:rPr lang="ru-RU" dirty="0" err="1" smtClean="0"/>
              <a:t>розкріпаченню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4.</a:t>
            </a:r>
            <a:r>
              <a:rPr lang="ru-RU" dirty="0" smtClean="0"/>
              <a:t> </a:t>
            </a:r>
            <a:r>
              <a:rPr lang="ru-RU" dirty="0" err="1" smtClean="0"/>
              <a:t>Просвітителі</a:t>
            </a:r>
            <a:r>
              <a:rPr lang="ru-RU" dirty="0" smtClean="0"/>
              <a:t> </a:t>
            </a:r>
            <a:r>
              <a:rPr lang="ru-RU" dirty="0" err="1" smtClean="0"/>
              <a:t>вірили</a:t>
            </a:r>
            <a:r>
              <a:rPr lang="ru-RU" dirty="0" smtClean="0"/>
              <a:t> в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покликання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вони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гуманістичні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В</a:t>
            </a:r>
            <a:r>
              <a:rPr lang="ru-RU" sz="4400" dirty="0" err="1" smtClean="0"/>
              <a:t>несок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гетьмана</a:t>
            </a:r>
            <a:r>
              <a:rPr lang="ru-RU" sz="4400" dirty="0" smtClean="0"/>
              <a:t> </a:t>
            </a:r>
            <a:r>
              <a:rPr lang="ru-RU" sz="4400" dirty="0" err="1" smtClean="0"/>
              <a:t>Мазепи</a:t>
            </a:r>
            <a:r>
              <a:rPr lang="ru-RU" sz="4400" dirty="0" smtClean="0"/>
              <a:t> в </a:t>
            </a:r>
            <a:r>
              <a:rPr lang="ru-RU" sz="4400" dirty="0" err="1" smtClean="0"/>
              <a:t>розвиток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культури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мистецтва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Усвідомлючи</a:t>
            </a:r>
            <a:r>
              <a:rPr lang="uk-UA" dirty="0" smtClean="0"/>
              <a:t> значення освіти для розбудови держави, Мазепа постійно опікувався навчальними закладами. Зокрема, його коштом будувалися корпуси Києво-Могилянської академії та Чернігівського колегіуму, які пізніше також були збагачені сучасними на той час б</a:t>
            </a:r>
            <a:r>
              <a:rPr lang="en-US" dirty="0" err="1" smtClean="0"/>
              <a:t>i</a:t>
            </a:r>
            <a:r>
              <a:rPr lang="uk-UA" dirty="0" err="1" smtClean="0"/>
              <a:t>бл</a:t>
            </a:r>
            <a:r>
              <a:rPr lang="en-US" dirty="0" err="1" smtClean="0"/>
              <a:t>i</a:t>
            </a:r>
            <a:r>
              <a:rPr lang="uk-UA" dirty="0" err="1" smtClean="0"/>
              <a:t>отеками</a:t>
            </a:r>
            <a:r>
              <a:rPr lang="uk-UA" dirty="0" smtClean="0"/>
              <a:t> й р</a:t>
            </a:r>
            <a:r>
              <a:rPr lang="en-US" dirty="0" err="1" smtClean="0"/>
              <a:t>i</a:t>
            </a:r>
            <a:r>
              <a:rPr lang="uk-UA" dirty="0" err="1" smtClean="0"/>
              <a:t>дкими</a:t>
            </a:r>
            <a:r>
              <a:rPr lang="uk-UA" dirty="0" smtClean="0"/>
              <a:t> рукописами.</a:t>
            </a:r>
          </a:p>
          <a:p>
            <a:r>
              <a:rPr lang="uk-UA" dirty="0" smtClean="0"/>
              <a:t>Для розвитку культури того часу велике значення мали заходи гетьмана щодо видання </a:t>
            </a:r>
            <a:r>
              <a:rPr lang="uk-UA" dirty="0" err="1" smtClean="0"/>
              <a:t>твор</a:t>
            </a:r>
            <a:r>
              <a:rPr lang="en-US" dirty="0" err="1" smtClean="0"/>
              <a:t>i</a:t>
            </a:r>
            <a:r>
              <a:rPr lang="uk-UA" dirty="0" smtClean="0"/>
              <a:t>в української л</a:t>
            </a:r>
            <a:r>
              <a:rPr lang="en-US" dirty="0" err="1" smtClean="0"/>
              <a:t>i</a:t>
            </a:r>
            <a:r>
              <a:rPr lang="uk-UA" dirty="0" err="1" smtClean="0"/>
              <a:t>тератури</a:t>
            </a:r>
            <a:r>
              <a:rPr lang="uk-UA" dirty="0" smtClean="0"/>
              <a:t>, зокрема </a:t>
            </a:r>
            <a:r>
              <a:rPr lang="uk-UA" dirty="0" err="1" smtClean="0"/>
              <a:t>твор</a:t>
            </a:r>
            <a:r>
              <a:rPr lang="en-US" dirty="0" err="1" smtClean="0"/>
              <a:t>i</a:t>
            </a:r>
            <a:r>
              <a:rPr lang="uk-UA" dirty="0" smtClean="0"/>
              <a:t>в </a:t>
            </a:r>
            <a:r>
              <a:rPr lang="uk-UA" dirty="0" err="1" smtClean="0"/>
              <a:t>Афанас</a:t>
            </a:r>
            <a:r>
              <a:rPr lang="en-US" dirty="0" err="1" smtClean="0"/>
              <a:t>i</a:t>
            </a:r>
            <a:r>
              <a:rPr lang="uk-UA" dirty="0" smtClean="0"/>
              <a:t>я </a:t>
            </a:r>
            <a:r>
              <a:rPr lang="uk-UA" dirty="0" err="1" smtClean="0"/>
              <a:t>Заруднього</a:t>
            </a:r>
            <a:r>
              <a:rPr lang="uk-UA" dirty="0" smtClean="0"/>
              <a:t>, Дмитра Туптала, </a:t>
            </a:r>
            <a:r>
              <a:rPr lang="uk-UA" dirty="0" err="1" smtClean="0"/>
              <a:t>Григор</a:t>
            </a:r>
            <a:r>
              <a:rPr lang="en-US" dirty="0" err="1" smtClean="0"/>
              <a:t>i</a:t>
            </a:r>
            <a:r>
              <a:rPr lang="uk-UA" dirty="0" smtClean="0"/>
              <a:t>я </a:t>
            </a:r>
            <a:r>
              <a:rPr lang="uk-UA" dirty="0" err="1" smtClean="0"/>
              <a:t>Двоєслова</a:t>
            </a:r>
            <a:r>
              <a:rPr lang="uk-UA" dirty="0" smtClean="0"/>
              <a:t> та багатьох </a:t>
            </a:r>
            <a:r>
              <a:rPr lang="en-US" dirty="0" err="1" smtClean="0"/>
              <a:t>i</a:t>
            </a:r>
            <a:r>
              <a:rPr lang="uk-UA" dirty="0" err="1" smtClean="0"/>
              <a:t>нших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21506" name="Picture 2" descr="Києво-Могилянська академія у XVII і XVIII ст. | Українськи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33849"/>
            <a:ext cx="4772025" cy="2724151"/>
          </a:xfrm>
          <a:prstGeom prst="rect">
            <a:avLst/>
          </a:prstGeom>
          <a:noFill/>
        </p:spPr>
      </p:pic>
      <p:sp>
        <p:nvSpPr>
          <p:cNvPr id="21508" name="AutoShape 4" descr="Чернігівський колегіум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10" name="AutoShape 6" descr="Чернігівський колегіум (Чернігів, Україна) - Преображенська вулиц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2" name="Picture 8" descr="КОЛЕГІУМ – Чернігів стародавні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52425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Опосередковано діяльність Мазепи в</a:t>
            </a:r>
            <a:r>
              <a:rPr lang="en-US" sz="2000" dirty="0" err="1" smtClean="0"/>
              <a:t>i</a:t>
            </a:r>
            <a:r>
              <a:rPr lang="uk-UA" sz="2000" dirty="0" err="1" smtClean="0"/>
              <a:t>дбилася</a:t>
            </a:r>
            <a:r>
              <a:rPr lang="uk-UA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uk-UA" sz="2000" dirty="0" smtClean="0"/>
              <a:t>на розвитку архітектури та образотворчого мистецтва, що дало п</a:t>
            </a:r>
            <a:r>
              <a:rPr lang="en-US" sz="2000" dirty="0" err="1" smtClean="0"/>
              <a:t>i</a:t>
            </a:r>
            <a:r>
              <a:rPr lang="uk-UA" sz="2000" dirty="0" err="1" smtClean="0"/>
              <a:t>дставу</a:t>
            </a:r>
            <a:r>
              <a:rPr lang="uk-UA" sz="2000" dirty="0" smtClean="0"/>
              <a:t> вченим-мистецтвознавцям говорити про виникнення в </a:t>
            </a:r>
            <a:r>
              <a:rPr lang="uk-UA" sz="2000" dirty="0" err="1" smtClean="0"/>
              <a:t>Україн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uk-UA" sz="2000" dirty="0" smtClean="0"/>
              <a:t>наприкінці </a:t>
            </a:r>
            <a:r>
              <a:rPr lang="en-US" sz="2000" dirty="0" smtClean="0"/>
              <a:t>XVII – </a:t>
            </a:r>
            <a:r>
              <a:rPr lang="uk-UA" sz="2000" dirty="0" smtClean="0"/>
              <a:t>на початку </a:t>
            </a:r>
            <a:r>
              <a:rPr lang="en-US" sz="2000" dirty="0" smtClean="0"/>
              <a:t>XVIII </a:t>
            </a:r>
            <a:r>
              <a:rPr lang="uk-UA" sz="2000" dirty="0" smtClean="0"/>
              <a:t>ст. </a:t>
            </a:r>
            <a:r>
              <a:rPr lang="uk-UA" sz="2000" dirty="0" err="1" smtClean="0"/>
              <a:t>ун</a:t>
            </a:r>
            <a:r>
              <a:rPr lang="en-US" sz="2000" dirty="0" err="1" smtClean="0"/>
              <a:t>i</a:t>
            </a:r>
            <a:r>
              <a:rPr lang="uk-UA" sz="2000" dirty="0" smtClean="0"/>
              <a:t>кального стилю – </a:t>
            </a:r>
            <a:r>
              <a:rPr lang="uk-UA" sz="2000" dirty="0" err="1" smtClean="0"/>
              <a:t>“мазепинського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барокко”</a:t>
            </a:r>
            <a:r>
              <a:rPr lang="uk-UA" sz="2000" dirty="0" smtClean="0"/>
              <a:t>. Крім того, </a:t>
            </a:r>
            <a:r>
              <a:rPr lang="uk-UA" sz="2000" dirty="0" err="1" smtClean="0"/>
              <a:t>целеспрямована</a:t>
            </a:r>
            <a:r>
              <a:rPr lang="uk-UA" sz="2000" dirty="0" smtClean="0"/>
              <a:t> політика І.Мазепи призвела до загального відродження, яке позначилося не лише на </a:t>
            </a:r>
            <a:r>
              <a:rPr lang="uk-UA" sz="2000" dirty="0" err="1" smtClean="0"/>
              <a:t>розвитков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uk-UA" sz="2000" dirty="0" err="1" smtClean="0"/>
              <a:t>ус</a:t>
            </a:r>
            <a:r>
              <a:rPr lang="en-US" sz="2000" dirty="0" err="1" smtClean="0"/>
              <a:t>i</a:t>
            </a:r>
            <a:r>
              <a:rPr lang="uk-UA" sz="2000" dirty="0" smtClean="0"/>
              <a:t>х галузей мистецтва, але й в сфер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uk-UA" sz="2000" dirty="0" smtClean="0"/>
              <a:t>ф</a:t>
            </a:r>
            <a:r>
              <a:rPr lang="en-US" sz="2000" dirty="0" err="1" smtClean="0"/>
              <a:t>i</a:t>
            </a:r>
            <a:r>
              <a:rPr lang="uk-UA" sz="2000" dirty="0" err="1" smtClean="0"/>
              <a:t>лософ</a:t>
            </a:r>
            <a:r>
              <a:rPr lang="en-US" sz="2000" dirty="0" err="1" smtClean="0"/>
              <a:t>i</a:t>
            </a:r>
            <a:r>
              <a:rPr lang="uk-UA" sz="2000" dirty="0" smtClean="0"/>
              <a:t>ї, теолог</a:t>
            </a:r>
            <a:r>
              <a:rPr lang="en-US" sz="2000" dirty="0" err="1" smtClean="0"/>
              <a:t>i</a:t>
            </a:r>
            <a:r>
              <a:rPr lang="uk-UA" sz="2000" dirty="0" smtClean="0"/>
              <a:t>ї, суспільних та природничих наук.</a:t>
            </a:r>
          </a:p>
          <a:p>
            <a:endParaRPr lang="uk-UA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625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Чому бароко в Україні одержало назву «козацьке». Світогляд людини доби бароко. Характерні риси Просвітництва в Україні.  внесок гетьмана Мазепи в розвиток української культури і мистецтва </vt:lpstr>
      <vt:lpstr>Визначення</vt:lpstr>
      <vt:lpstr>Людина доби Бароко</vt:lpstr>
      <vt:lpstr>Українське "козацьке" бароко </vt:lpstr>
      <vt:lpstr>Барокова церковна музика</vt:lpstr>
      <vt:lpstr>Українська книжка</vt:lpstr>
      <vt:lpstr>Характерні риси Просвітництва в Україні </vt:lpstr>
      <vt:lpstr>Внесок гетьмана Мазепи в розвиток української культури і мистецтва </vt:lpstr>
      <vt:lpstr>Висновок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бароко в Україні одержало назву «козацьке». Ідеал людини доби бароко</dc:title>
  <dc:creator>Андрей</dc:creator>
  <cp:lastModifiedBy>Андрей</cp:lastModifiedBy>
  <cp:revision>6</cp:revision>
  <dcterms:created xsi:type="dcterms:W3CDTF">2020-04-18T13:58:38Z</dcterms:created>
  <dcterms:modified xsi:type="dcterms:W3CDTF">2020-04-18T14:40:12Z</dcterms:modified>
</cp:coreProperties>
</file>