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28802"/>
            <a:ext cx="9001156" cy="2557482"/>
          </a:xfrm>
        </p:spPr>
        <p:txBody>
          <a:bodyPr>
            <a:noAutofit/>
          </a:bodyPr>
          <a:lstStyle/>
          <a:p>
            <a:r>
              <a:rPr lang="uk-UA" sz="3200" dirty="0" smtClean="0"/>
              <a:t>Чому бароко в Україні одержало назву «козацьке». </a:t>
            </a:r>
            <a:br>
              <a:rPr lang="uk-UA" sz="3200" dirty="0" smtClean="0"/>
            </a:br>
            <a:r>
              <a:rPr lang="uk-UA" sz="3200" dirty="0" smtClean="0"/>
              <a:t>Характерні риси Просвітництва в Україні.</a:t>
            </a:r>
            <a:br>
              <a:rPr lang="uk-UA" sz="3200" dirty="0" smtClean="0"/>
            </a:br>
            <a:r>
              <a:rPr lang="uk-UA" sz="3200" dirty="0" smtClean="0"/>
              <a:t> в</a:t>
            </a:r>
            <a:r>
              <a:rPr lang="ru-RU" sz="3200" dirty="0" err="1" smtClean="0"/>
              <a:t>несок</a:t>
            </a:r>
            <a:r>
              <a:rPr lang="ru-RU" sz="3200" dirty="0" smtClean="0"/>
              <a:t> </a:t>
            </a:r>
            <a:r>
              <a:rPr lang="ru-RU" sz="3200" dirty="0" err="1" smtClean="0"/>
              <a:t>гетьмана</a:t>
            </a:r>
            <a:r>
              <a:rPr lang="ru-RU" sz="3200" dirty="0" smtClean="0"/>
              <a:t> </a:t>
            </a:r>
            <a:r>
              <a:rPr lang="ru-RU" sz="3200" dirty="0" err="1" smtClean="0"/>
              <a:t>Мазепи</a:t>
            </a:r>
            <a:r>
              <a:rPr lang="ru-RU" sz="3200" dirty="0" smtClean="0"/>
              <a:t> в </a:t>
            </a:r>
            <a:r>
              <a:rPr lang="ru-RU" sz="3200" dirty="0" err="1" smtClean="0"/>
              <a:t>розвиток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української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культури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мистецтва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uk-UA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857760"/>
            <a:ext cx="6400800" cy="1752600"/>
          </a:xfrm>
        </p:spPr>
        <p:txBody>
          <a:bodyPr/>
          <a:lstStyle/>
          <a:p>
            <a:r>
              <a:rPr lang="uk-UA" dirty="0" smtClean="0"/>
              <a:t>Роботу виконала студентка 111 групи </a:t>
            </a:r>
            <a:r>
              <a:rPr lang="uk-UA" dirty="0" err="1" smtClean="0"/>
              <a:t>Череднюк</a:t>
            </a:r>
            <a:r>
              <a:rPr lang="uk-UA" dirty="0" smtClean="0"/>
              <a:t> Віолетта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и в стилі Бароко: характерні ри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561080" cy="5104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uk-UA" dirty="0" smtClean="0"/>
              <a:t>Визначення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500042"/>
            <a:ext cx="82153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Бароко (від італ. </a:t>
            </a:r>
            <a:r>
              <a:rPr lang="uk-UA" dirty="0" err="1" smtClean="0">
                <a:solidFill>
                  <a:srgbClr val="00B0F0"/>
                </a:solidFill>
              </a:rPr>
              <a:t>Ва</a:t>
            </a:r>
            <a:r>
              <a:rPr lang="en-US" dirty="0" smtClean="0">
                <a:solidFill>
                  <a:srgbClr val="00B0F0"/>
                </a:solidFill>
              </a:rPr>
              <a:t>r</a:t>
            </a:r>
            <a:r>
              <a:rPr lang="uk-UA" dirty="0" err="1" smtClean="0">
                <a:solidFill>
                  <a:srgbClr val="00B0F0"/>
                </a:solidFill>
              </a:rPr>
              <a:t>оссо</a:t>
            </a:r>
            <a:r>
              <a:rPr lang="uk-UA" dirty="0" smtClean="0">
                <a:solidFill>
                  <a:srgbClr val="00B0F0"/>
                </a:solidFill>
              </a:rPr>
              <a:t> — вибагливий, химерний, перлина неправильної форми) — художній напрям у європейській культурі й мистецтві </a:t>
            </a:r>
            <a:r>
              <a:rPr lang="en-US" dirty="0" smtClean="0">
                <a:solidFill>
                  <a:srgbClr val="00B0F0"/>
                </a:solidFill>
              </a:rPr>
              <a:t>XVI </a:t>
            </a:r>
            <a:r>
              <a:rPr lang="uk-UA" dirty="0" smtClean="0">
                <a:solidFill>
                  <a:srgbClr val="00B0F0"/>
                </a:solidFill>
              </a:rPr>
              <a:t>ст. (в Італії) до кінця </a:t>
            </a:r>
            <a:r>
              <a:rPr lang="en-US" dirty="0" smtClean="0">
                <a:solidFill>
                  <a:srgbClr val="00B0F0"/>
                </a:solidFill>
              </a:rPr>
              <a:t>XVIII </a:t>
            </a:r>
            <a:r>
              <a:rPr lang="uk-UA" dirty="0" smtClean="0">
                <a:solidFill>
                  <a:srgbClr val="00B0F0"/>
                </a:solidFill>
              </a:rPr>
              <a:t>ст. Батьківщина бароко — Італія (Рим, </a:t>
            </a:r>
            <a:r>
              <a:rPr lang="uk-UA" dirty="0" err="1" smtClean="0">
                <a:solidFill>
                  <a:srgbClr val="00B0F0"/>
                </a:solidFill>
              </a:rPr>
              <a:t>Мантуя</a:t>
            </a:r>
            <a:r>
              <a:rPr lang="uk-UA" dirty="0" smtClean="0">
                <a:solidFill>
                  <a:srgbClr val="00B0F0"/>
                </a:solidFill>
              </a:rPr>
              <a:t>)</a:t>
            </a:r>
          </a:p>
          <a:p>
            <a:endParaRPr lang="uk-UA" dirty="0" smtClean="0">
              <a:solidFill>
                <a:srgbClr val="00B0F0"/>
              </a:solidFill>
            </a:endParaRPr>
          </a:p>
          <a:p>
            <a:endParaRPr lang="uk-UA" dirty="0" smtClean="0">
              <a:solidFill>
                <a:srgbClr val="00B0F0"/>
              </a:solidFill>
            </a:endParaRPr>
          </a:p>
          <a:p>
            <a:endParaRPr lang="uk-UA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err="1" smtClean="0">
                <a:solidFill>
                  <a:srgbClr val="00B0F0"/>
                </a:solidFill>
              </a:rPr>
              <a:t>Основні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риси</a:t>
            </a:r>
            <a:r>
              <a:rPr lang="ru-RU" dirty="0" smtClean="0">
                <a:solidFill>
                  <a:srgbClr val="00B0F0"/>
                </a:solidFill>
              </a:rPr>
              <a:t> стилю </a:t>
            </a:r>
            <a:r>
              <a:rPr lang="ru-RU" dirty="0" err="1" smtClean="0">
                <a:solidFill>
                  <a:srgbClr val="00B0F0"/>
                </a:solidFill>
              </a:rPr>
              <a:t>бароко</a:t>
            </a:r>
            <a:r>
              <a:rPr lang="ru-RU" dirty="0" smtClean="0">
                <a:solidFill>
                  <a:srgbClr val="00B0F0"/>
                </a:solidFill>
              </a:rPr>
              <a:t>:</a:t>
            </a: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парадність</a:t>
            </a:r>
            <a:r>
              <a:rPr lang="uk-UA" dirty="0" smtClean="0">
                <a:solidFill>
                  <a:srgbClr val="00B0F0"/>
                </a:solidFill>
              </a:rPr>
              <a:t>;</a:t>
            </a: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урочистість</a:t>
            </a:r>
            <a:r>
              <a:rPr lang="uk-UA" dirty="0" smtClean="0">
                <a:solidFill>
                  <a:srgbClr val="00B0F0"/>
                </a:solidFill>
              </a:rPr>
              <a:t>;</a:t>
            </a: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пишність</a:t>
            </a:r>
            <a:r>
              <a:rPr lang="ru-RU" dirty="0" smtClean="0">
                <a:solidFill>
                  <a:srgbClr val="00B0F0"/>
                </a:solidFill>
              </a:rPr>
              <a:t>;</a:t>
            </a: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динамічність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  <a:endParaRPr lang="uk-UA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Українське "козацьке" бароко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857232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Українське бароко </a:t>
            </a:r>
            <a:r>
              <a:rPr lang="en-US" dirty="0" smtClean="0">
                <a:solidFill>
                  <a:srgbClr val="00B0F0"/>
                </a:solidFill>
              </a:rPr>
              <a:t>XVII </a:t>
            </a:r>
            <a:r>
              <a:rPr lang="uk-UA" dirty="0" smtClean="0">
                <a:solidFill>
                  <a:srgbClr val="00B0F0"/>
                </a:solidFill>
              </a:rPr>
              <a:t>ст. часто називають "козацьким", оскільки в культурі потужно виявилися козацький дух, козацький характер, козацькі смаки. Крім того, чимало шедеврів архітектури і живопису були створені на замовлення козацької старшини. Героями літературних і живописних творів ставали вже не ченці, а політичні і культурні діячі —- гетьмани, козацькі вожді, братчики, герої походів, меценати. Козацькими в той час були такі жанри мистецтва, як </a:t>
            </a:r>
            <a:r>
              <a:rPr lang="uk-UA" b="1" dirty="0" smtClean="0">
                <a:solidFill>
                  <a:srgbClr val="00B0F0"/>
                </a:solidFill>
              </a:rPr>
              <a:t>історичні пісні і думи, козацькі літописи, плачі й панегірики, лицарська поезія, козацький портрету козацький собор, козацький гопак. </a:t>
            </a:r>
            <a:endParaRPr lang="uk-UA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Козацьке бароко» (Фрагмент Рушника національної Єдності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357562"/>
            <a:ext cx="7295281" cy="3209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Барокова церковна музика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1428736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Провідним</a:t>
            </a:r>
            <a:r>
              <a:rPr lang="ru-RU" dirty="0" smtClean="0">
                <a:solidFill>
                  <a:srgbClr val="00B0F0"/>
                </a:solidFill>
              </a:rPr>
              <a:t> жанром у </a:t>
            </a:r>
            <a:r>
              <a:rPr lang="ru-RU" dirty="0" err="1" smtClean="0">
                <a:solidFill>
                  <a:srgbClr val="00B0F0"/>
                </a:solidFill>
              </a:rPr>
              <a:t>музиці</a:t>
            </a:r>
            <a:r>
              <a:rPr lang="ru-RU" dirty="0" smtClean="0">
                <a:solidFill>
                  <a:srgbClr val="00B0F0"/>
                </a:solidFill>
              </a:rPr>
              <a:t> став </a:t>
            </a:r>
            <a:r>
              <a:rPr lang="ru-RU" dirty="0" err="1" smtClean="0">
                <a:solidFill>
                  <a:srgbClr val="00B0F0"/>
                </a:solidFill>
              </a:rPr>
              <a:t>хоровий</a:t>
            </a:r>
            <a:r>
              <a:rPr lang="ru-RU" dirty="0" smtClean="0">
                <a:solidFill>
                  <a:srgbClr val="00B0F0"/>
                </a:solidFill>
              </a:rPr>
              <a:t>, так званий </a:t>
            </a:r>
            <a:r>
              <a:rPr lang="ru-RU" dirty="0" err="1" smtClean="0">
                <a:solidFill>
                  <a:srgbClr val="00B0F0"/>
                </a:solidFill>
              </a:rPr>
              <a:t>партесний</a:t>
            </a:r>
            <a:r>
              <a:rPr lang="ru-RU" dirty="0" smtClean="0">
                <a:solidFill>
                  <a:srgbClr val="00B0F0"/>
                </a:solidFill>
              </a:rPr>
              <a:t> (</a:t>
            </a:r>
            <a:r>
              <a:rPr lang="ru-RU" dirty="0" err="1" smtClean="0">
                <a:solidFill>
                  <a:srgbClr val="00B0F0"/>
                </a:solidFill>
              </a:rPr>
              <a:t>хоральний</a:t>
            </a:r>
            <a:r>
              <a:rPr lang="ru-RU" dirty="0" smtClean="0">
                <a:solidFill>
                  <a:srgbClr val="00B0F0"/>
                </a:solidFill>
              </a:rPr>
              <a:t>) концерт. </a:t>
            </a:r>
            <a:r>
              <a:rPr lang="ru-RU" dirty="0" err="1" smtClean="0">
                <a:solidFill>
                  <a:srgbClr val="00B0F0"/>
                </a:solidFill>
              </a:rPr>
              <a:t>Творцями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барокової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церковної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музики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були</a:t>
            </a:r>
            <a:r>
              <a:rPr lang="ru-RU" dirty="0" smtClean="0">
                <a:solidFill>
                  <a:srgbClr val="00B0F0"/>
                </a:solidFill>
              </a:rPr>
              <a:t> А. </a:t>
            </a:r>
            <a:r>
              <a:rPr lang="ru-RU" dirty="0" err="1" smtClean="0">
                <a:solidFill>
                  <a:srgbClr val="00B0F0"/>
                </a:solidFill>
              </a:rPr>
              <a:t>Ведель</a:t>
            </a:r>
            <a:r>
              <a:rPr lang="ru-RU" dirty="0" smtClean="0">
                <a:solidFill>
                  <a:srgbClr val="00B0F0"/>
                </a:solidFill>
              </a:rPr>
              <a:t>, М. </a:t>
            </a:r>
            <a:r>
              <a:rPr lang="ru-RU" dirty="0" err="1" smtClean="0">
                <a:solidFill>
                  <a:srgbClr val="00B0F0"/>
                </a:solidFill>
              </a:rPr>
              <a:t>Березовський</a:t>
            </a:r>
            <a:r>
              <a:rPr lang="ru-RU" dirty="0" smtClean="0">
                <a:solidFill>
                  <a:srgbClr val="00B0F0"/>
                </a:solidFill>
              </a:rPr>
              <a:t>, М. </a:t>
            </a:r>
            <a:r>
              <a:rPr lang="ru-RU" dirty="0" err="1" smtClean="0">
                <a:solidFill>
                  <a:srgbClr val="00B0F0"/>
                </a:solidFill>
              </a:rPr>
              <a:t>Ділецький</a:t>
            </a:r>
            <a:r>
              <a:rPr lang="ru-RU" dirty="0" smtClean="0">
                <a:solidFill>
                  <a:srgbClr val="00B0F0"/>
                </a:solidFill>
              </a:rPr>
              <a:t>, Д. </a:t>
            </a:r>
            <a:r>
              <a:rPr lang="ru-RU" dirty="0" err="1" smtClean="0">
                <a:solidFill>
                  <a:srgbClr val="00B0F0"/>
                </a:solidFill>
              </a:rPr>
              <a:t>Бортнянський</a:t>
            </a:r>
            <a:r>
              <a:rPr lang="ru-RU" dirty="0" smtClean="0">
                <a:solidFill>
                  <a:srgbClr val="00B0F0"/>
                </a:solidFill>
              </a:rPr>
              <a:t> — </a:t>
            </a:r>
            <a:r>
              <a:rPr lang="ru-RU" dirty="0" err="1" smtClean="0">
                <a:solidFill>
                  <a:srgbClr val="00B0F0"/>
                </a:solidFill>
              </a:rPr>
              <a:t>композитори</a:t>
            </a:r>
            <a:r>
              <a:rPr lang="ru-RU" dirty="0" smtClean="0">
                <a:solidFill>
                  <a:srgbClr val="00B0F0"/>
                </a:solidFill>
              </a:rPr>
              <a:t>, слава </a:t>
            </a:r>
            <a:r>
              <a:rPr lang="ru-RU" dirty="0" err="1" smtClean="0">
                <a:solidFill>
                  <a:srgbClr val="00B0F0"/>
                </a:solidFill>
              </a:rPr>
              <a:t>яких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вийшла</a:t>
            </a:r>
            <a:r>
              <a:rPr lang="ru-RU" dirty="0" smtClean="0">
                <a:solidFill>
                  <a:srgbClr val="00B0F0"/>
                </a:solidFill>
              </a:rPr>
              <a:t> за </a:t>
            </a:r>
            <a:r>
              <a:rPr lang="ru-RU" dirty="0" err="1" smtClean="0">
                <a:solidFill>
                  <a:srgbClr val="00B0F0"/>
                </a:solidFill>
              </a:rPr>
              <a:t>межі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Батьківщини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3074" name="Picture 2" descr="Воскресіння співу українського бароко - ZAXID.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643182"/>
            <a:ext cx="7215158" cy="405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Українська книжка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42984"/>
            <a:ext cx="8858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Стиль бароко в Європі був переважно дворянським, а в Україні він мав демократичну орієнтацію, що виявилася у властивих українському бароко любові до прикрас, декоративності, потягу до святковості, поетичності  в усіх сферах життя. Це відобразилося на оформленні української книжки </a:t>
            </a:r>
            <a:r>
              <a:rPr lang="en-US" dirty="0" smtClean="0">
                <a:solidFill>
                  <a:srgbClr val="00B0F0"/>
                </a:solidFill>
              </a:rPr>
              <a:t>XVII—XVIII </a:t>
            </a:r>
            <a:r>
              <a:rPr lang="uk-UA" dirty="0" smtClean="0">
                <a:solidFill>
                  <a:srgbClr val="00B0F0"/>
                </a:solidFill>
              </a:rPr>
              <a:t>ст., декоративна пишність якої не має аналогів ні в Європі, ні е Росії. Кожна сторінка лаврського стародруку є ніби вишуканим мереживом з друкарського шрифту, орнаменту і гравюр. Наприклад, титул київського "Псалтиря" 1728 р., виконаного А. </a:t>
            </a:r>
            <a:r>
              <a:rPr lang="uk-UA" dirty="0" err="1" smtClean="0">
                <a:solidFill>
                  <a:srgbClr val="00B0F0"/>
                </a:solidFill>
              </a:rPr>
              <a:t>Козачковським</a:t>
            </a:r>
            <a:r>
              <a:rPr lang="uk-UA" dirty="0" smtClean="0">
                <a:solidFill>
                  <a:srgbClr val="00B0F0"/>
                </a:solidFill>
              </a:rPr>
              <a:t>, і титул </a:t>
            </a:r>
            <a:r>
              <a:rPr lang="uk-UA" dirty="0" err="1" smtClean="0">
                <a:solidFill>
                  <a:srgbClr val="00B0F0"/>
                </a:solidFill>
              </a:rPr>
              <a:t>почаївського</a:t>
            </a:r>
            <a:r>
              <a:rPr lang="uk-UA" dirty="0" smtClean="0">
                <a:solidFill>
                  <a:srgbClr val="00B0F0"/>
                </a:solidFill>
              </a:rPr>
              <a:t> "Служебника" 1744.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2050" name="AutoShape 2" descr="Київський Псалтир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2" name="AutoShape 4" descr="Київський Псалтир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4" name="Picture 6" descr="Блог Сущенко Алевтины Игоревны: &quot;ДЖУРА&quot;. Казацкое (украинское) бароко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428999"/>
            <a:ext cx="4619625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Характерні риси Просвітництва в Україні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857364"/>
            <a:ext cx="87868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1.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err="1" smtClean="0">
                <a:solidFill>
                  <a:srgbClr val="00B0F0"/>
                </a:solidFill>
              </a:rPr>
              <a:t>Прагнення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його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представників</a:t>
            </a:r>
            <a:r>
              <a:rPr lang="ru-RU" dirty="0" smtClean="0">
                <a:solidFill>
                  <a:srgbClr val="00B0F0"/>
                </a:solidFill>
              </a:rPr>
              <a:t> до </a:t>
            </a:r>
            <a:r>
              <a:rPr lang="ru-RU" dirty="0" err="1" smtClean="0">
                <a:solidFill>
                  <a:srgbClr val="00B0F0"/>
                </a:solidFill>
              </a:rPr>
              <a:t>перебудови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всіх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суспільних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відносин</a:t>
            </a:r>
            <a:r>
              <a:rPr lang="ru-RU" dirty="0" smtClean="0">
                <a:solidFill>
                  <a:srgbClr val="00B0F0"/>
                </a:solidFill>
              </a:rPr>
              <a:t> на </a:t>
            </a:r>
            <a:r>
              <a:rPr lang="ru-RU" dirty="0" err="1" smtClean="0">
                <a:solidFill>
                  <a:srgbClr val="00B0F0"/>
                </a:solidFill>
              </a:rPr>
              <a:t>основі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розуму</a:t>
            </a:r>
            <a:r>
              <a:rPr lang="ru-RU" dirty="0" smtClean="0">
                <a:solidFill>
                  <a:srgbClr val="00B0F0"/>
                </a:solidFill>
              </a:rPr>
              <a:t>, "</a:t>
            </a:r>
            <a:r>
              <a:rPr lang="ru-RU" dirty="0" err="1" smtClean="0">
                <a:solidFill>
                  <a:srgbClr val="00B0F0"/>
                </a:solidFill>
              </a:rPr>
              <a:t>вічної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справедливості</a:t>
            </a:r>
            <a:r>
              <a:rPr lang="ru-RU" dirty="0" smtClean="0">
                <a:solidFill>
                  <a:srgbClr val="00B0F0"/>
                </a:solidFill>
              </a:rPr>
              <a:t>", </a:t>
            </a:r>
            <a:r>
              <a:rPr lang="ru-RU" dirty="0" err="1" smtClean="0">
                <a:solidFill>
                  <a:srgbClr val="00B0F0"/>
                </a:solidFill>
              </a:rPr>
              <a:t>рівності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</a:rPr>
              <a:t>2.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err="1" smtClean="0">
                <a:solidFill>
                  <a:srgbClr val="00B0F0"/>
                </a:solidFill>
              </a:rPr>
              <a:t>Рушійною</a:t>
            </a:r>
            <a:r>
              <a:rPr lang="ru-RU" dirty="0" smtClean="0">
                <a:solidFill>
                  <a:srgbClr val="00B0F0"/>
                </a:solidFill>
              </a:rPr>
              <a:t> силою </a:t>
            </a:r>
            <a:r>
              <a:rPr lang="ru-RU" dirty="0" err="1" smtClean="0">
                <a:solidFill>
                  <a:srgbClr val="00B0F0"/>
                </a:solidFill>
              </a:rPr>
              <a:t>історичного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розвитку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умовою</a:t>
            </a:r>
            <a:r>
              <a:rPr lang="ru-RU" dirty="0" smtClean="0">
                <a:solidFill>
                  <a:srgbClr val="00B0F0"/>
                </a:solidFill>
              </a:rPr>
              <a:t> торжества </a:t>
            </a:r>
            <a:r>
              <a:rPr lang="ru-RU" dirty="0" err="1" smtClean="0">
                <a:solidFill>
                  <a:srgbClr val="00B0F0"/>
                </a:solidFill>
              </a:rPr>
              <a:t>розуму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просвітителі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вважали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розповсюдження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передових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ідей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знань</a:t>
            </a:r>
            <a:r>
              <a:rPr lang="ru-RU" dirty="0" smtClean="0">
                <a:solidFill>
                  <a:srgbClr val="00B0F0"/>
                </a:solidFill>
              </a:rPr>
              <a:t>, а </a:t>
            </a:r>
            <a:r>
              <a:rPr lang="ru-RU" dirty="0" err="1" smtClean="0">
                <a:solidFill>
                  <a:srgbClr val="00B0F0"/>
                </a:solidFill>
              </a:rPr>
              <a:t>також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поліпшення</a:t>
            </a:r>
            <a:r>
              <a:rPr lang="ru-RU" dirty="0" smtClean="0">
                <a:solidFill>
                  <a:srgbClr val="00B0F0"/>
                </a:solidFill>
              </a:rPr>
              <a:t> морального стану </a:t>
            </a:r>
            <a:r>
              <a:rPr lang="ru-RU" dirty="0" err="1" smtClean="0">
                <a:solidFill>
                  <a:srgbClr val="00B0F0"/>
                </a:solidFill>
              </a:rPr>
              <a:t>суспільства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     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3.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err="1" smtClean="0">
                <a:solidFill>
                  <a:srgbClr val="00B0F0"/>
                </a:solidFill>
              </a:rPr>
              <a:t>Прагнення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розкувати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розум</a:t>
            </a:r>
            <a:r>
              <a:rPr lang="ru-RU" dirty="0" smtClean="0">
                <a:solidFill>
                  <a:srgbClr val="00B0F0"/>
                </a:solidFill>
              </a:rPr>
              <a:t> людей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тим</a:t>
            </a:r>
            <a:r>
              <a:rPr lang="ru-RU" dirty="0" smtClean="0">
                <a:solidFill>
                  <a:srgbClr val="00B0F0"/>
                </a:solidFill>
              </a:rPr>
              <a:t> самим </a:t>
            </a:r>
            <a:r>
              <a:rPr lang="ru-RU" dirty="0" err="1" smtClean="0">
                <a:solidFill>
                  <a:srgbClr val="00B0F0"/>
                </a:solidFill>
              </a:rPr>
              <a:t>сприяли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їхньому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політичному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розкріпаченню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</a:rPr>
              <a:t>4.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err="1" smtClean="0">
                <a:solidFill>
                  <a:srgbClr val="00B0F0"/>
                </a:solidFill>
              </a:rPr>
              <a:t>Просвітителі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вірили</a:t>
            </a:r>
            <a:r>
              <a:rPr lang="ru-RU" dirty="0" smtClean="0">
                <a:solidFill>
                  <a:srgbClr val="00B0F0"/>
                </a:solidFill>
              </a:rPr>
              <a:t> в </a:t>
            </a:r>
            <a:r>
              <a:rPr lang="ru-RU" dirty="0" err="1" smtClean="0">
                <a:solidFill>
                  <a:srgbClr val="00B0F0"/>
                </a:solidFill>
              </a:rPr>
              <a:t>людину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її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розум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високе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покликання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 err="1" smtClean="0">
                <a:solidFill>
                  <a:srgbClr val="00B0F0"/>
                </a:solidFill>
              </a:rPr>
              <a:t>Цим</a:t>
            </a:r>
            <a:r>
              <a:rPr lang="ru-RU" dirty="0" smtClean="0">
                <a:solidFill>
                  <a:srgbClr val="00B0F0"/>
                </a:solidFill>
              </a:rPr>
              <a:t> вони </a:t>
            </a:r>
            <a:r>
              <a:rPr lang="ru-RU" dirty="0" err="1" smtClean="0">
                <a:solidFill>
                  <a:srgbClr val="00B0F0"/>
                </a:solidFill>
              </a:rPr>
              <a:t>продовжували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гуманістичні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традиції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доби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Відродження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endParaRPr lang="uk-UA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400" dirty="0" smtClean="0"/>
              <a:t>В</a:t>
            </a:r>
            <a:r>
              <a:rPr lang="ru-RU" sz="4400" dirty="0" err="1" smtClean="0"/>
              <a:t>несок</a:t>
            </a:r>
            <a:r>
              <a:rPr lang="ru-RU" sz="4400" dirty="0" smtClean="0"/>
              <a:t> </a:t>
            </a:r>
            <a:r>
              <a:rPr lang="ru-RU" sz="4400" dirty="0" err="1" smtClean="0"/>
              <a:t>гетьмана</a:t>
            </a:r>
            <a:r>
              <a:rPr lang="ru-RU" sz="4400" dirty="0" smtClean="0"/>
              <a:t> </a:t>
            </a:r>
            <a:r>
              <a:rPr lang="ru-RU" sz="4400" dirty="0" err="1" smtClean="0"/>
              <a:t>Мазепи</a:t>
            </a:r>
            <a:r>
              <a:rPr lang="ru-RU" sz="4400" dirty="0" smtClean="0"/>
              <a:t> в </a:t>
            </a:r>
            <a:r>
              <a:rPr lang="ru-RU" sz="4400" dirty="0" err="1" smtClean="0"/>
              <a:t>розвиток</a:t>
            </a:r>
            <a:r>
              <a:rPr lang="ru-RU" sz="4400" dirty="0" smtClean="0"/>
              <a:t> </a:t>
            </a:r>
            <a:r>
              <a:rPr lang="ru-RU" sz="4400" dirty="0" err="1" smtClean="0"/>
              <a:t>української</a:t>
            </a:r>
            <a:r>
              <a:rPr lang="ru-RU" sz="4400" dirty="0" smtClean="0"/>
              <a:t> </a:t>
            </a:r>
            <a:r>
              <a:rPr lang="ru-RU" sz="4400" dirty="0" err="1" smtClean="0"/>
              <a:t>культури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мистецтва</a:t>
            </a:r>
            <a:r>
              <a:rPr lang="uk-UA" sz="4400" dirty="0" smtClean="0"/>
              <a:t/>
            </a:r>
            <a:br>
              <a:rPr lang="uk-UA" sz="4400" dirty="0" smtClean="0"/>
            </a:b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28802"/>
            <a:ext cx="9001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00B0F0"/>
                </a:solidFill>
              </a:rPr>
              <a:t>Усвідомлючи</a:t>
            </a:r>
            <a:r>
              <a:rPr lang="uk-UA" dirty="0" smtClean="0">
                <a:solidFill>
                  <a:srgbClr val="00B0F0"/>
                </a:solidFill>
              </a:rPr>
              <a:t> значення освіти для розбудови держави, Мазепа постійно опікувався навчальними закладами. Зокрема, його коштом будувалися корпуси Києво-Могилянської академії та Чернігівського колегіуму, які пізніше також були збагачені сучасними на той час б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uk-UA" dirty="0" err="1" smtClean="0">
                <a:solidFill>
                  <a:srgbClr val="00B0F0"/>
                </a:solidFill>
              </a:rPr>
              <a:t>бл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uk-UA" dirty="0" err="1" smtClean="0">
                <a:solidFill>
                  <a:srgbClr val="00B0F0"/>
                </a:solidFill>
              </a:rPr>
              <a:t>отеками</a:t>
            </a:r>
            <a:r>
              <a:rPr lang="uk-UA" dirty="0" smtClean="0">
                <a:solidFill>
                  <a:srgbClr val="00B0F0"/>
                </a:solidFill>
              </a:rPr>
              <a:t> й р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uk-UA" dirty="0" err="1" smtClean="0">
                <a:solidFill>
                  <a:srgbClr val="00B0F0"/>
                </a:solidFill>
              </a:rPr>
              <a:t>дкими</a:t>
            </a:r>
            <a:r>
              <a:rPr lang="uk-UA" dirty="0" smtClean="0">
                <a:solidFill>
                  <a:srgbClr val="00B0F0"/>
                </a:solidFill>
              </a:rPr>
              <a:t> рукописами.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Для розвитку культури того часу велике значення мали заходи гетьмана щодо видання </a:t>
            </a:r>
            <a:r>
              <a:rPr lang="uk-UA" dirty="0" err="1" smtClean="0">
                <a:solidFill>
                  <a:srgbClr val="00B0F0"/>
                </a:solidFill>
              </a:rPr>
              <a:t>твор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uk-UA" dirty="0" smtClean="0">
                <a:solidFill>
                  <a:srgbClr val="00B0F0"/>
                </a:solidFill>
              </a:rPr>
              <a:t>в української л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uk-UA" dirty="0" err="1" smtClean="0">
                <a:solidFill>
                  <a:srgbClr val="00B0F0"/>
                </a:solidFill>
              </a:rPr>
              <a:t>тератури</a:t>
            </a:r>
            <a:r>
              <a:rPr lang="uk-UA" dirty="0" smtClean="0">
                <a:solidFill>
                  <a:srgbClr val="00B0F0"/>
                </a:solidFill>
              </a:rPr>
              <a:t>, зокрема </a:t>
            </a:r>
            <a:r>
              <a:rPr lang="uk-UA" dirty="0" err="1" smtClean="0">
                <a:solidFill>
                  <a:srgbClr val="00B0F0"/>
                </a:solidFill>
              </a:rPr>
              <a:t>твор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uk-UA" dirty="0" smtClean="0">
                <a:solidFill>
                  <a:srgbClr val="00B0F0"/>
                </a:solidFill>
              </a:rPr>
              <a:t>в </a:t>
            </a:r>
            <a:r>
              <a:rPr lang="uk-UA" dirty="0" err="1" smtClean="0">
                <a:solidFill>
                  <a:srgbClr val="00B0F0"/>
                </a:solidFill>
              </a:rPr>
              <a:t>Афанас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uk-UA" dirty="0" smtClean="0">
                <a:solidFill>
                  <a:srgbClr val="00B0F0"/>
                </a:solidFill>
              </a:rPr>
              <a:t>я </a:t>
            </a:r>
            <a:r>
              <a:rPr lang="uk-UA" dirty="0" err="1" smtClean="0">
                <a:solidFill>
                  <a:srgbClr val="00B0F0"/>
                </a:solidFill>
              </a:rPr>
              <a:t>Заруднього</a:t>
            </a:r>
            <a:r>
              <a:rPr lang="uk-UA" dirty="0" smtClean="0">
                <a:solidFill>
                  <a:srgbClr val="00B0F0"/>
                </a:solidFill>
              </a:rPr>
              <a:t>, Дмитра Туптала, </a:t>
            </a:r>
            <a:r>
              <a:rPr lang="uk-UA" dirty="0" err="1" smtClean="0">
                <a:solidFill>
                  <a:srgbClr val="00B0F0"/>
                </a:solidFill>
              </a:rPr>
              <a:t>Григор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uk-UA" dirty="0" smtClean="0">
                <a:solidFill>
                  <a:srgbClr val="00B0F0"/>
                </a:solidFill>
              </a:rPr>
              <a:t>я </a:t>
            </a:r>
            <a:r>
              <a:rPr lang="uk-UA" dirty="0" err="1" smtClean="0">
                <a:solidFill>
                  <a:srgbClr val="00B0F0"/>
                </a:solidFill>
              </a:rPr>
              <a:t>Двоєслова</a:t>
            </a:r>
            <a:r>
              <a:rPr lang="uk-UA" dirty="0" smtClean="0">
                <a:solidFill>
                  <a:srgbClr val="00B0F0"/>
                </a:solidFill>
              </a:rPr>
              <a:t> та багатьох 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uk-UA" dirty="0" err="1" smtClean="0">
                <a:solidFill>
                  <a:srgbClr val="00B0F0"/>
                </a:solidFill>
              </a:rPr>
              <a:t>нших</a:t>
            </a:r>
            <a:r>
              <a:rPr lang="uk-UA" dirty="0" smtClean="0">
                <a:solidFill>
                  <a:srgbClr val="00B0F0"/>
                </a:solidFill>
              </a:rPr>
              <a:t>.</a:t>
            </a:r>
          </a:p>
          <a:p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21506" name="Picture 2" descr="Києво-Могилянська академія у XVII і XVIII ст. | Український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33849"/>
            <a:ext cx="4772025" cy="2724151"/>
          </a:xfrm>
          <a:prstGeom prst="rect">
            <a:avLst/>
          </a:prstGeom>
          <a:noFill/>
        </p:spPr>
      </p:pic>
      <p:sp>
        <p:nvSpPr>
          <p:cNvPr id="21508" name="AutoShape 4" descr="Чернігівський колегіум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10" name="AutoShape 6" descr="Чернігівський колегіум (Чернігів, Україна) - Преображенська вулиц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1512" name="Picture 8" descr="КОЛЕГІУМ – Чернігів стародавні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86256"/>
            <a:ext cx="3524250" cy="233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 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785926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B0F0"/>
                </a:solidFill>
              </a:rPr>
              <a:t>Опосередковано діяльність Мазепи в</a:t>
            </a:r>
            <a:r>
              <a:rPr lang="en-US" sz="2000" dirty="0" err="1" smtClean="0">
                <a:solidFill>
                  <a:srgbClr val="00B0F0"/>
                </a:solidFill>
              </a:rPr>
              <a:t>i</a:t>
            </a:r>
            <a:r>
              <a:rPr lang="uk-UA" sz="2000" dirty="0" err="1" smtClean="0">
                <a:solidFill>
                  <a:srgbClr val="00B0F0"/>
                </a:solidFill>
              </a:rPr>
              <a:t>дбилася</a:t>
            </a:r>
            <a:r>
              <a:rPr lang="uk-UA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i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uk-UA" sz="2000" dirty="0" smtClean="0">
                <a:solidFill>
                  <a:srgbClr val="00B0F0"/>
                </a:solidFill>
              </a:rPr>
              <a:t>на розвитку архітектури та образотворчого мистецтва, що дало п</a:t>
            </a:r>
            <a:r>
              <a:rPr lang="en-US" sz="2000" dirty="0" err="1" smtClean="0">
                <a:solidFill>
                  <a:srgbClr val="00B0F0"/>
                </a:solidFill>
              </a:rPr>
              <a:t>i</a:t>
            </a:r>
            <a:r>
              <a:rPr lang="uk-UA" sz="2000" dirty="0" err="1" smtClean="0">
                <a:solidFill>
                  <a:srgbClr val="00B0F0"/>
                </a:solidFill>
              </a:rPr>
              <a:t>дставу</a:t>
            </a:r>
            <a:r>
              <a:rPr lang="uk-UA" sz="2000" dirty="0" smtClean="0">
                <a:solidFill>
                  <a:srgbClr val="00B0F0"/>
                </a:solidFill>
              </a:rPr>
              <a:t> вченим-мистецтвознавцям говорити про виникнення в </a:t>
            </a:r>
            <a:r>
              <a:rPr lang="uk-UA" sz="2000" dirty="0" err="1" smtClean="0">
                <a:solidFill>
                  <a:srgbClr val="00B0F0"/>
                </a:solidFill>
              </a:rPr>
              <a:t>Україн</a:t>
            </a:r>
            <a:r>
              <a:rPr lang="en-US" sz="2000" dirty="0" err="1" smtClean="0">
                <a:solidFill>
                  <a:srgbClr val="00B0F0"/>
                </a:solidFill>
              </a:rPr>
              <a:t>i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uk-UA" sz="2000" dirty="0" smtClean="0">
                <a:solidFill>
                  <a:srgbClr val="00B0F0"/>
                </a:solidFill>
              </a:rPr>
              <a:t>наприкінці </a:t>
            </a:r>
            <a:r>
              <a:rPr lang="en-US" sz="2000" dirty="0" smtClean="0">
                <a:solidFill>
                  <a:srgbClr val="00B0F0"/>
                </a:solidFill>
              </a:rPr>
              <a:t>XVII – </a:t>
            </a:r>
            <a:r>
              <a:rPr lang="uk-UA" sz="2000" dirty="0" smtClean="0">
                <a:solidFill>
                  <a:srgbClr val="00B0F0"/>
                </a:solidFill>
              </a:rPr>
              <a:t>на початку </a:t>
            </a:r>
            <a:r>
              <a:rPr lang="en-US" sz="2000" dirty="0" smtClean="0">
                <a:solidFill>
                  <a:srgbClr val="00B0F0"/>
                </a:solidFill>
              </a:rPr>
              <a:t>XVIII </a:t>
            </a:r>
            <a:r>
              <a:rPr lang="uk-UA" sz="2000" dirty="0" smtClean="0">
                <a:solidFill>
                  <a:srgbClr val="00B0F0"/>
                </a:solidFill>
              </a:rPr>
              <a:t>ст. </a:t>
            </a:r>
            <a:r>
              <a:rPr lang="uk-UA" sz="2000" dirty="0" err="1" smtClean="0">
                <a:solidFill>
                  <a:srgbClr val="00B0F0"/>
                </a:solidFill>
              </a:rPr>
              <a:t>ун</a:t>
            </a:r>
            <a:r>
              <a:rPr lang="en-US" sz="2000" dirty="0" err="1" smtClean="0">
                <a:solidFill>
                  <a:srgbClr val="00B0F0"/>
                </a:solidFill>
              </a:rPr>
              <a:t>i</a:t>
            </a:r>
            <a:r>
              <a:rPr lang="uk-UA" sz="2000" dirty="0" smtClean="0">
                <a:solidFill>
                  <a:srgbClr val="00B0F0"/>
                </a:solidFill>
              </a:rPr>
              <a:t>кального стилю – </a:t>
            </a:r>
            <a:r>
              <a:rPr lang="uk-UA" sz="2000" dirty="0" err="1" smtClean="0">
                <a:solidFill>
                  <a:srgbClr val="00B0F0"/>
                </a:solidFill>
              </a:rPr>
              <a:t>“мазепинського</a:t>
            </a:r>
            <a:r>
              <a:rPr lang="uk-UA" sz="2000" dirty="0" smtClean="0">
                <a:solidFill>
                  <a:srgbClr val="00B0F0"/>
                </a:solidFill>
              </a:rPr>
              <a:t> </a:t>
            </a:r>
            <a:r>
              <a:rPr lang="uk-UA" sz="2000" dirty="0" err="1" smtClean="0">
                <a:solidFill>
                  <a:srgbClr val="00B0F0"/>
                </a:solidFill>
              </a:rPr>
              <a:t>барокко”</a:t>
            </a:r>
            <a:r>
              <a:rPr lang="uk-UA" sz="2000" dirty="0" smtClean="0">
                <a:solidFill>
                  <a:srgbClr val="00B0F0"/>
                </a:solidFill>
              </a:rPr>
              <a:t>. Крім того, </a:t>
            </a:r>
            <a:r>
              <a:rPr lang="uk-UA" sz="2000" dirty="0" err="1" smtClean="0">
                <a:solidFill>
                  <a:srgbClr val="00B0F0"/>
                </a:solidFill>
              </a:rPr>
              <a:t>целеспрямована</a:t>
            </a:r>
            <a:r>
              <a:rPr lang="uk-UA" sz="2000" dirty="0" smtClean="0">
                <a:solidFill>
                  <a:srgbClr val="00B0F0"/>
                </a:solidFill>
              </a:rPr>
              <a:t> політика І.Мазепи призвела до загального відродження, яке позначилося не лише на </a:t>
            </a:r>
            <a:r>
              <a:rPr lang="uk-UA" sz="2000" dirty="0" err="1" smtClean="0">
                <a:solidFill>
                  <a:srgbClr val="00B0F0"/>
                </a:solidFill>
              </a:rPr>
              <a:t>розвитков</a:t>
            </a:r>
            <a:r>
              <a:rPr lang="en-US" sz="2000" dirty="0" err="1" smtClean="0">
                <a:solidFill>
                  <a:srgbClr val="00B0F0"/>
                </a:solidFill>
              </a:rPr>
              <a:t>i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uk-UA" sz="2000" dirty="0" err="1" smtClean="0">
                <a:solidFill>
                  <a:srgbClr val="00B0F0"/>
                </a:solidFill>
              </a:rPr>
              <a:t>ус</a:t>
            </a:r>
            <a:r>
              <a:rPr lang="en-US" sz="2000" dirty="0" err="1" smtClean="0">
                <a:solidFill>
                  <a:srgbClr val="00B0F0"/>
                </a:solidFill>
              </a:rPr>
              <a:t>i</a:t>
            </a:r>
            <a:r>
              <a:rPr lang="uk-UA" sz="2000" dirty="0" smtClean="0">
                <a:solidFill>
                  <a:srgbClr val="00B0F0"/>
                </a:solidFill>
              </a:rPr>
              <a:t>х галузей мистецтва, але й в сфер</a:t>
            </a:r>
            <a:r>
              <a:rPr lang="en-US" sz="2000" dirty="0" err="1" smtClean="0">
                <a:solidFill>
                  <a:srgbClr val="00B0F0"/>
                </a:solidFill>
              </a:rPr>
              <a:t>i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uk-UA" sz="2000" dirty="0" smtClean="0">
                <a:solidFill>
                  <a:srgbClr val="00B0F0"/>
                </a:solidFill>
              </a:rPr>
              <a:t>ф</a:t>
            </a:r>
            <a:r>
              <a:rPr lang="en-US" sz="2000" dirty="0" err="1" smtClean="0">
                <a:solidFill>
                  <a:srgbClr val="00B0F0"/>
                </a:solidFill>
              </a:rPr>
              <a:t>i</a:t>
            </a:r>
            <a:r>
              <a:rPr lang="uk-UA" sz="2000" dirty="0" err="1" smtClean="0">
                <a:solidFill>
                  <a:srgbClr val="00B0F0"/>
                </a:solidFill>
              </a:rPr>
              <a:t>лософ</a:t>
            </a:r>
            <a:r>
              <a:rPr lang="en-US" sz="2000" dirty="0" err="1" smtClean="0">
                <a:solidFill>
                  <a:srgbClr val="00B0F0"/>
                </a:solidFill>
              </a:rPr>
              <a:t>i</a:t>
            </a:r>
            <a:r>
              <a:rPr lang="uk-UA" sz="2000" dirty="0" smtClean="0">
                <a:solidFill>
                  <a:srgbClr val="00B0F0"/>
                </a:solidFill>
              </a:rPr>
              <a:t>ї, теолог</a:t>
            </a:r>
            <a:r>
              <a:rPr lang="en-US" sz="2000" dirty="0" err="1" smtClean="0">
                <a:solidFill>
                  <a:srgbClr val="00B0F0"/>
                </a:solidFill>
              </a:rPr>
              <a:t>i</a:t>
            </a:r>
            <a:r>
              <a:rPr lang="uk-UA" sz="2000" dirty="0" smtClean="0">
                <a:solidFill>
                  <a:srgbClr val="00B0F0"/>
                </a:solidFill>
              </a:rPr>
              <a:t>ї, суспільних та природничих наук.</a:t>
            </a:r>
          </a:p>
          <a:p>
            <a:endParaRPr lang="uk-UA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214554"/>
            <a:ext cx="5643602" cy="11430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</TotalTime>
  <Words>504</Words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Модульная</vt:lpstr>
      <vt:lpstr>Чому бароко в Україні одержало назву «козацьке».  Характерні риси Просвітництва в Україні.  внесок гетьмана Мазепи в розвиток української культури і мистецтва </vt:lpstr>
      <vt:lpstr>Визначення</vt:lpstr>
      <vt:lpstr>Українське "козацьке" бароко </vt:lpstr>
      <vt:lpstr>Барокова церковна музика</vt:lpstr>
      <vt:lpstr>Українська книжка</vt:lpstr>
      <vt:lpstr>Характерні риси Просвітництва в Україні </vt:lpstr>
      <vt:lpstr>Внесок гетьмана Мазепи в розвиток української культури і мистецтва </vt:lpstr>
      <vt:lpstr>Висновок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Чому бароко в Україні одержало назву «козацьке». Ідеал людини доби бароко</dc:title>
  <dc:creator>Андрей</dc:creator>
  <cp:lastModifiedBy>Андрей</cp:lastModifiedBy>
  <cp:revision>7</cp:revision>
  <dcterms:created xsi:type="dcterms:W3CDTF">2020-04-18T13:58:38Z</dcterms:created>
  <dcterms:modified xsi:type="dcterms:W3CDTF">2020-04-25T11:02:13Z</dcterms:modified>
</cp:coreProperties>
</file>