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74" r:id="rId5"/>
    <p:sldId id="27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2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4928-E828-44B5-B75F-9E97EADEEC3E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F144A9-10E0-4FD2-B0C6-4E24B4896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4928-E828-44B5-B75F-9E97EADEEC3E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44A9-10E0-4FD2-B0C6-4E24B4896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4928-E828-44B5-B75F-9E97EADEEC3E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44A9-10E0-4FD2-B0C6-4E24B4896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4928-E828-44B5-B75F-9E97EADEEC3E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F144A9-10E0-4FD2-B0C6-4E24B4896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4928-E828-44B5-B75F-9E97EADEEC3E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44A9-10E0-4FD2-B0C6-4E24B48964D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4928-E828-44B5-B75F-9E97EADEEC3E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44A9-10E0-4FD2-B0C6-4E24B4896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4928-E828-44B5-B75F-9E97EADEEC3E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DF144A9-10E0-4FD2-B0C6-4E24B48964D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4928-E828-44B5-B75F-9E97EADEEC3E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44A9-10E0-4FD2-B0C6-4E24B4896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4928-E828-44B5-B75F-9E97EADEEC3E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44A9-10E0-4FD2-B0C6-4E24B4896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4928-E828-44B5-B75F-9E97EADEEC3E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44A9-10E0-4FD2-B0C6-4E24B48964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4928-E828-44B5-B75F-9E97EADEEC3E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144A9-10E0-4FD2-B0C6-4E24B48964D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F04928-E828-44B5-B75F-9E97EADEEC3E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F144A9-10E0-4FD2-B0C6-4E24B48964D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717032"/>
            <a:ext cx="8458200" cy="1222375"/>
          </a:xfrm>
        </p:spPr>
        <p:txBody>
          <a:bodyPr/>
          <a:lstStyle/>
          <a:p>
            <a:r>
              <a:rPr lang="uk-UA" b="1" dirty="0">
                <a:effectLst/>
                <a:latin typeface="Times New Roman"/>
                <a:ea typeface="Times New Roman"/>
              </a:rPr>
              <a:t>Метод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піскової </a:t>
            </a:r>
            <a:r>
              <a:rPr lang="uk-UA" b="1" dirty="0">
                <a:effectLst/>
                <a:latin typeface="Times New Roman"/>
                <a:ea typeface="Times New Roman"/>
              </a:rPr>
              <a:t>терапії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445224"/>
            <a:ext cx="8458200" cy="914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3400" b="1" dirty="0" err="1" smtClean="0">
                <a:latin typeface="Times New Roman"/>
                <a:ea typeface="Times New Roman"/>
              </a:rPr>
              <a:t>Виконала</a:t>
            </a:r>
            <a:r>
              <a:rPr lang="ru-RU" sz="3400" b="1" dirty="0" smtClean="0">
                <a:latin typeface="Times New Roman"/>
                <a:ea typeface="Times New Roman"/>
              </a:rPr>
              <a:t>:</a:t>
            </a:r>
            <a:r>
              <a:rPr lang="en-US" sz="3400" b="1" dirty="0" smtClean="0">
                <a:latin typeface="Times New Roman"/>
                <a:ea typeface="Times New Roman"/>
              </a:rPr>
              <a:t> </a:t>
            </a:r>
            <a:r>
              <a:rPr lang="ru-RU" sz="3400" b="1" dirty="0">
                <a:latin typeface="Times New Roman"/>
                <a:ea typeface="Times New Roman"/>
                <a:cs typeface="Times New Roman"/>
              </a:rPr>
              <a:t>Паршина </a:t>
            </a:r>
            <a:r>
              <a:rPr lang="ru-RU" sz="3400" b="1" dirty="0" err="1">
                <a:latin typeface="Times New Roman"/>
                <a:ea typeface="Times New Roman"/>
                <a:cs typeface="Times New Roman"/>
              </a:rPr>
              <a:t>Анастасія</a:t>
            </a:r>
            <a:endParaRPr lang="ru-RU" sz="2600" b="1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96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064896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b="1" dirty="0" smtClean="0"/>
              <a:t>Для повної колекції фігурок необхідні:</a:t>
            </a:r>
          </a:p>
          <a:p>
            <a:r>
              <a:rPr lang="uk-UA" b="1" dirty="0" smtClean="0"/>
              <a:t>- </a:t>
            </a:r>
            <a:r>
              <a:rPr lang="uk-UA" b="1" dirty="0"/>
              <a:t>об'єкти ландшафту і природної активності Землі: гори, вулкани, печери, багаття;</a:t>
            </a:r>
            <a:endParaRPr lang="ru-RU" b="1" dirty="0"/>
          </a:p>
          <a:p>
            <a:r>
              <a:rPr lang="uk-UA" b="1" dirty="0"/>
              <a:t>- природні предмети: кристали, камені, раковини, шматки дерева, металу, сім'я, пера і пр.;</a:t>
            </a:r>
            <a:endParaRPr lang="ru-RU" b="1" dirty="0"/>
          </a:p>
          <a:p>
            <a:r>
              <a:rPr lang="uk-UA" b="1" dirty="0"/>
              <a:t>- об'єкти небесного простору: сонце, місяць, зірки, планети Сонячної системи, райдуга, хмари, блискавки, хмари, метеорити;</a:t>
            </a:r>
            <a:endParaRPr lang="ru-RU" b="1" dirty="0"/>
          </a:p>
          <a:p>
            <a:r>
              <a:rPr lang="uk-UA" b="1" dirty="0"/>
              <a:t>- аксесуари: буси, маски, дзеркала, тканини, нитки, ґудзики, пряжки, ювелірні вироби, ланцюжки, цвяхи, флакони і пр.;</a:t>
            </a:r>
            <a:endParaRPr lang="ru-RU" b="1" dirty="0"/>
          </a:p>
          <a:p>
            <a:r>
              <a:rPr lang="uk-UA" b="1" dirty="0"/>
              <a:t>- зброя: </a:t>
            </a:r>
            <a:r>
              <a:rPr lang="uk-UA" b="1" dirty="0" err="1"/>
              <a:t>зброя</a:t>
            </a:r>
            <a:r>
              <a:rPr lang="uk-UA" b="1" dirty="0"/>
              <a:t> різних епох, фантастична зброя;</a:t>
            </a:r>
            <a:endParaRPr lang="ru-RU" b="1" dirty="0"/>
          </a:p>
          <a:p>
            <a:r>
              <a:rPr lang="uk-UA" b="1" dirty="0"/>
              <a:t>- фантастичні предмети і персонажі: </a:t>
            </a:r>
            <a:r>
              <a:rPr lang="uk-UA" b="1" dirty="0" err="1"/>
              <a:t>персонажі</a:t>
            </a:r>
            <a:r>
              <a:rPr lang="uk-UA" b="1" dirty="0"/>
              <a:t> міфів, казок, легенд; божественні істоти; герої мультфільмів, </a:t>
            </a:r>
            <a:r>
              <a:rPr lang="uk-UA" b="1" dirty="0" err="1"/>
              <a:t>фентезі</a:t>
            </a:r>
            <a:r>
              <a:rPr lang="uk-UA" b="1" dirty="0"/>
              <a:t>;</a:t>
            </a:r>
            <a:endParaRPr lang="ru-RU" b="1" dirty="0"/>
          </a:p>
          <a:p>
            <a:r>
              <a:rPr lang="uk-UA" b="1" dirty="0"/>
              <a:t>- лиходії: злобні персонажі мультфільмів, міфів, казок.</a:t>
            </a:r>
            <a:endParaRPr lang="ru-RU" b="1" dirty="0"/>
          </a:p>
          <a:p>
            <a:r>
              <a:rPr lang="uk-UA" b="1" dirty="0"/>
              <a:t>Бажано, щоб висота фігурки була не більше 10-12 см, хоч присутність в колекції великих фігур також необхідна. Великий предмет може символізувати деяку психічну домінанту.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81212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8064" y="260648"/>
            <a:ext cx="3744416" cy="6463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b="1" dirty="0"/>
              <a:t>Форми роботи. </a:t>
            </a:r>
            <a:r>
              <a:rPr lang="uk-UA" b="1" dirty="0" smtClean="0"/>
              <a:t>піскова </a:t>
            </a:r>
            <a:r>
              <a:rPr lang="uk-UA" b="1" dirty="0"/>
              <a:t>терапія може проводитись як в індивідуальній, так і в груповій формі.</a:t>
            </a:r>
            <a:endParaRPr lang="ru-RU" b="1" dirty="0"/>
          </a:p>
          <a:p>
            <a:r>
              <a:rPr lang="uk-UA" b="1" dirty="0"/>
              <a:t>Тривалість і частота індивідуальних консультацій залежать від віку клієнта і особливостей його інтелектуального розвитку. Для дитини з нормативним розвитком основний зміст психологічної роботи бажано укласти в 30 хв., після чого він може декілька хвилин вільно пограти в пісочниці. Для дитини або підлітка зі зниженим інтелектом потрібно більше часу для пояснення завдання або навчання грі, тому тривалість консультації збільшується до 50 хв. Для підлітка або дорослого оптимальний час консультації - 45-50 хв., хоч іноді процес створення картин займає більший проміжок часу. 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48" y="1556792"/>
            <a:ext cx="4357860" cy="28999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24524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92088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b="1" dirty="0"/>
              <a:t>Кількість консультацій може варіюватися від 1 зустрічі до повного курсу в 12-15 сеансів, все залежить від проблеми клієнта, його бажання і можливостей. Гострота проблеми визначає і частоту зустрічей. Звичайно консультації проводяться 1 раз в тиждень, але в рідких важких випадках можна провести сеанси кожний день або 2 рази в тиждень протягом 1-2 тижнів.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348880"/>
            <a:ext cx="5465411" cy="36369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83867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808" y="4774345"/>
            <a:ext cx="8676456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b="1" dirty="0"/>
              <a:t>При груповій формі роботи кількість чоловік в групі визначається психологічними задачами і віком учасників. Для маленьких дітей і дітей з особливостями психофізичного розвитку оптимальні невеликі групи (4-6 чоловік), а частота зустрічей - 2 рази в тиждень по 25-30 хв. Для старших дошкільнят і молодших школярів заняття можуть проводитись 1 раз в тиждень по 50-60 мін. Група підлітків і дорослих може складатися з 12-14 чоловік. Частота зустрічей - 1 раз в тиждень по 60-90 мін. Можливий варіант інтенсивного тренінгу по 5-6 годин.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631" y="188640"/>
            <a:ext cx="6096000" cy="437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412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560840" cy="61863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/>
              <a:t>Структура індивідуальної консультації в </a:t>
            </a:r>
            <a:r>
              <a:rPr lang="uk-UA" b="1" dirty="0" smtClean="0"/>
              <a:t>пісковій </a:t>
            </a:r>
            <a:r>
              <a:rPr lang="uk-UA" b="1" dirty="0"/>
              <a:t>терапії. </a:t>
            </a:r>
            <a:endParaRPr lang="uk-UA" b="1" dirty="0" smtClean="0"/>
          </a:p>
          <a:p>
            <a:r>
              <a:rPr lang="uk-UA" b="1" dirty="0" smtClean="0"/>
              <a:t>Етап </a:t>
            </a:r>
            <a:r>
              <a:rPr lang="uk-UA" b="1" dirty="0"/>
              <a:t>орієнтації. </a:t>
            </a:r>
            <a:r>
              <a:rPr lang="uk-UA" dirty="0"/>
              <a:t>На цьому етапі відбувається знайомство з клієнтом, орієнтація в його проблемах, обговорення запиту клієнта. На повторній консультації на даному етапі відбувається орієнтація в стані клієнта, що змінився, обговорення його думок і почуттів.</a:t>
            </a:r>
            <a:endParaRPr lang="ru-RU" dirty="0"/>
          </a:p>
          <a:p>
            <a:r>
              <a:rPr lang="uk-UA" b="1" dirty="0"/>
              <a:t>Етап розширення. </a:t>
            </a:r>
            <a:r>
              <a:rPr lang="uk-UA" dirty="0"/>
              <a:t>Передбачає надання клієнту нової для нього інформації. Наприклад, психолог розказує притчу, казку, яка є відгуком на проблему клієнта.</a:t>
            </a:r>
            <a:endParaRPr lang="ru-RU" dirty="0"/>
          </a:p>
          <a:p>
            <a:r>
              <a:rPr lang="uk-UA" b="1" dirty="0"/>
              <a:t>Етап створення першої </a:t>
            </a:r>
            <a:r>
              <a:rPr lang="uk-UA" b="1" dirty="0" smtClean="0"/>
              <a:t>піскової </a:t>
            </a:r>
            <a:r>
              <a:rPr lang="uk-UA" b="1" dirty="0"/>
              <a:t>картини.</a:t>
            </a:r>
            <a:endParaRPr lang="ru-RU" b="1" dirty="0"/>
          </a:p>
          <a:p>
            <a:r>
              <a:rPr lang="uk-UA" b="1" dirty="0"/>
              <a:t>Етап знайомства з першою картиною. </a:t>
            </a:r>
            <a:r>
              <a:rPr lang="uk-UA" dirty="0"/>
              <a:t>Клієнт повідомляє, що картина завершена і, якщо хоче, розказує про неї. Психолог може задавати питання, головне - зрозуміти значення картини для клієнта. Якщо в картині присутній виражений конфліктний зміст, психолог пропонує клієнту змінити картину.</a:t>
            </a:r>
            <a:endParaRPr lang="ru-RU" dirty="0"/>
          </a:p>
          <a:p>
            <a:r>
              <a:rPr lang="uk-UA" b="1" dirty="0"/>
              <a:t>Етап створення другої картини. </a:t>
            </a:r>
            <a:r>
              <a:rPr lang="uk-UA" dirty="0"/>
              <a:t>Цей етап може бути присутній тільки у разі зміни картини.</a:t>
            </a:r>
            <a:endParaRPr lang="ru-RU" dirty="0"/>
          </a:p>
          <a:p>
            <a:r>
              <a:rPr lang="uk-UA" b="1" dirty="0"/>
              <a:t>Етап обговорення досвіду створення пісочних картин. </a:t>
            </a:r>
            <a:r>
              <a:rPr lang="uk-UA" dirty="0"/>
              <a:t>Психолог задає питання клієнту відносно його почуттів, думок, виниклих в процесі створення і після закінчення </a:t>
            </a:r>
            <a:r>
              <a:rPr lang="uk-UA" dirty="0" smtClean="0"/>
              <a:t>піскової </a:t>
            </a:r>
            <a:r>
              <a:rPr lang="uk-UA" dirty="0"/>
              <a:t>картини, а також головні питання: «Що вам дав досвід </a:t>
            </a:r>
            <a:r>
              <a:rPr lang="uk-UA" dirty="0" smtClean="0"/>
              <a:t>піскової </a:t>
            </a:r>
            <a:r>
              <a:rPr lang="uk-UA" dirty="0"/>
              <a:t>подорожі, створення </a:t>
            </a:r>
            <a:r>
              <a:rPr lang="uk-UA" dirty="0" smtClean="0"/>
              <a:t>піскової </a:t>
            </a:r>
            <a:r>
              <a:rPr lang="uk-UA" dirty="0"/>
              <a:t>картини? Як це відіб'ється на вашому житті?»</a:t>
            </a:r>
            <a:endParaRPr lang="ru-RU" dirty="0"/>
          </a:p>
          <a:p>
            <a:r>
              <a:rPr lang="uk-UA" b="1" dirty="0"/>
              <a:t>Ритуал завершення.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20139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80728"/>
            <a:ext cx="7200800" cy="4801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b="1" dirty="0"/>
              <a:t>Структура групового заняття в </a:t>
            </a:r>
            <a:r>
              <a:rPr lang="uk-UA" b="1" dirty="0" smtClean="0"/>
              <a:t>пісковій </a:t>
            </a:r>
            <a:r>
              <a:rPr lang="uk-UA" b="1" dirty="0"/>
              <a:t>терапії:</a:t>
            </a:r>
            <a:endParaRPr lang="ru-RU" b="1" dirty="0"/>
          </a:p>
          <a:p>
            <a:r>
              <a:rPr lang="uk-UA" b="1" dirty="0"/>
              <a:t>Підготовка або повторення (якщо це не перше заняття).</a:t>
            </a:r>
            <a:r>
              <a:rPr lang="uk-UA" dirty="0"/>
              <a:t> Задачі цього етапу: знайомство; виробіток правил взаємодії з піском; </a:t>
            </a:r>
            <a:r>
              <a:rPr lang="uk-UA" dirty="0" err="1"/>
              <a:t>вигадання</a:t>
            </a:r>
            <a:r>
              <a:rPr lang="uk-UA" dirty="0"/>
              <a:t> ритуалів «входу» в пісочну країну. На подальших заняттях пригадування того, що робили в минулий раз.</a:t>
            </a:r>
            <a:endParaRPr lang="ru-RU" dirty="0"/>
          </a:p>
          <a:p>
            <a:r>
              <a:rPr lang="uk-UA" b="1" dirty="0"/>
              <a:t>Ритуал «входу» в пісочну країну. </a:t>
            </a:r>
            <a:r>
              <a:rPr lang="uk-UA" dirty="0"/>
              <a:t>Задача - створення настрою на спільну роботу.</a:t>
            </a:r>
            <a:endParaRPr lang="ru-RU" dirty="0"/>
          </a:p>
          <a:p>
            <a:r>
              <a:rPr lang="uk-UA" b="1" dirty="0"/>
              <a:t>Розширення. </a:t>
            </a:r>
            <a:r>
              <a:rPr lang="uk-UA" dirty="0"/>
              <a:t>Задача - надання нової психологічної і</a:t>
            </a:r>
            <a:r>
              <a:rPr lang="uk-UA" dirty="0" smtClean="0"/>
              <a:t>нформації</a:t>
            </a:r>
            <a:r>
              <a:rPr lang="uk-UA" dirty="0"/>
              <a:t>, розширення представлення учасників групи про що-небудь.</a:t>
            </a:r>
            <a:endParaRPr lang="ru-RU" dirty="0"/>
          </a:p>
          <a:p>
            <a:r>
              <a:rPr lang="uk-UA" b="1" dirty="0"/>
              <a:t>Закріплення. </a:t>
            </a:r>
            <a:r>
              <a:rPr lang="uk-UA" dirty="0"/>
              <a:t>Задача - безпосереднє мешкання нової інформації через гру в пісочниці.</a:t>
            </a:r>
            <a:endParaRPr lang="ru-RU" dirty="0"/>
          </a:p>
          <a:p>
            <a:r>
              <a:rPr lang="uk-UA" b="1" dirty="0"/>
              <a:t>Інтеграція. </a:t>
            </a:r>
            <a:r>
              <a:rPr lang="uk-UA" dirty="0"/>
              <a:t>Задачі: обговорення пісочних картин; розширення уявлень учасників про власні </a:t>
            </a:r>
            <a:r>
              <a:rPr lang="uk-UA" dirty="0" smtClean="0"/>
              <a:t>піскові </a:t>
            </a:r>
            <a:r>
              <a:rPr lang="uk-UA" dirty="0"/>
              <a:t>світи.</a:t>
            </a:r>
            <a:endParaRPr lang="ru-RU" dirty="0"/>
          </a:p>
          <a:p>
            <a:r>
              <a:rPr lang="uk-UA" b="1" dirty="0"/>
              <a:t>Резюмування. </a:t>
            </a:r>
            <a:r>
              <a:rPr lang="uk-UA" dirty="0"/>
              <a:t>Задача - узагальнення придбаного досвіду, зв'язок його з тим, що вже є.</a:t>
            </a:r>
            <a:endParaRPr lang="ru-RU" dirty="0"/>
          </a:p>
          <a:p>
            <a:r>
              <a:rPr lang="uk-UA" b="1" dirty="0"/>
              <a:t>Ритуал «виходу» із заняття. </a:t>
            </a:r>
            <a:r>
              <a:rPr lang="uk-UA" dirty="0"/>
              <a:t>Задача - закріплення нового досвіду, підготовка до взаємодії в звичному соціальному середовищі.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366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846004"/>
            <a:ext cx="3816424" cy="4801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b="1" dirty="0"/>
              <a:t>Ключові характеристики </a:t>
            </a:r>
            <a:r>
              <a:rPr lang="uk-UA" b="1" dirty="0" smtClean="0"/>
              <a:t>картини з піску </a:t>
            </a:r>
            <a:r>
              <a:rPr lang="uk-UA" dirty="0" smtClean="0"/>
              <a:t>- </a:t>
            </a:r>
            <a:r>
              <a:rPr lang="uk-UA" dirty="0"/>
              <a:t>це якісні показники, за допомогою яких можна описати пісочну картину, їх введення сприяє систематизації інформації, розумінню створеної клієнтом </a:t>
            </a:r>
            <a:r>
              <a:rPr lang="uk-UA" dirty="0" smtClean="0"/>
              <a:t>піскової </a:t>
            </a:r>
            <a:r>
              <a:rPr lang="uk-UA" dirty="0"/>
              <a:t>композиції, а значить, і його внутрішнього світу. 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Т</a:t>
            </a:r>
            <a:r>
              <a:rPr lang="uk-UA" dirty="0"/>
              <a:t>. Д. </a:t>
            </a:r>
            <a:r>
              <a:rPr lang="uk-UA" dirty="0" err="1"/>
              <a:t>Зинкевич-Евстигнеева</a:t>
            </a:r>
            <a:r>
              <a:rPr lang="uk-UA" dirty="0"/>
              <a:t> і Т. М. Грабенко рекомендують враховувати наступні ключові характеристики пісочних картин: енергоінформаційне поле </a:t>
            </a:r>
            <a:r>
              <a:rPr lang="uk-UA" dirty="0" smtClean="0"/>
              <a:t>піскової </a:t>
            </a:r>
            <a:r>
              <a:rPr lang="uk-UA" dirty="0"/>
              <a:t>картини; її основну ідею; сюжет (або сюжети); конфліктний зміст; ресурсний зміст; символічне поле.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628800"/>
            <a:ext cx="4629441" cy="34720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4493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" r="3849"/>
          <a:stretch>
            <a:fillRect/>
          </a:stretch>
        </p:blipFill>
        <p:spPr>
          <a:xfrm>
            <a:off x="3779838" y="1773238"/>
            <a:ext cx="5029200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01574" y="404664"/>
            <a:ext cx="5867400" cy="522288"/>
          </a:xfrm>
        </p:spPr>
        <p:txBody>
          <a:bodyPr>
            <a:normAutofit fontScale="90000"/>
          </a:bodyPr>
          <a:lstStyle/>
          <a:p>
            <a:r>
              <a:rPr lang="ru-RU" dirty="0"/>
              <a:t>Так </a:t>
            </a:r>
            <a:r>
              <a:rPr lang="ru-RU" dirty="0" err="1"/>
              <a:t>чому</a:t>
            </a:r>
            <a:r>
              <a:rPr lang="ru-RU" dirty="0"/>
              <a:t> ж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smtClean="0"/>
              <a:t>піскова </a:t>
            </a:r>
            <a:r>
              <a:rPr lang="ru-RU" dirty="0"/>
              <a:t>терапія?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908720"/>
            <a:ext cx="3312368" cy="489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ru-RU" sz="1800" dirty="0"/>
          </a:p>
          <a:p>
            <a:r>
              <a:rPr lang="ru-RU" sz="1800" b="1" dirty="0" err="1" smtClean="0"/>
              <a:t>Основні</a:t>
            </a:r>
            <a:r>
              <a:rPr lang="ru-RU" sz="1800" b="1" dirty="0" smtClean="0"/>
              <a:t> причини </a:t>
            </a:r>
            <a:r>
              <a:rPr lang="ru-RU" sz="1800" b="1" dirty="0" err="1" smtClean="0"/>
              <a:t>ефективності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даного</a:t>
            </a:r>
            <a:r>
              <a:rPr lang="ru-RU" sz="1800" b="1" dirty="0" smtClean="0"/>
              <a:t> методу </a:t>
            </a:r>
            <a:r>
              <a:rPr lang="ru-RU" sz="1800" b="1" dirty="0" err="1"/>
              <a:t>корекції</a:t>
            </a:r>
            <a:r>
              <a:rPr lang="ru-RU" sz="1800" b="1" dirty="0"/>
              <a:t>:</a:t>
            </a:r>
          </a:p>
          <a:p>
            <a:endParaRPr lang="ru-RU" sz="1800" dirty="0"/>
          </a:p>
          <a:p>
            <a:r>
              <a:rPr lang="ru-RU" sz="1800" dirty="0" err="1"/>
              <a:t>Комплексний</a:t>
            </a:r>
            <a:r>
              <a:rPr lang="ru-RU" sz="1800" dirty="0"/>
              <a:t> </a:t>
            </a:r>
            <a:r>
              <a:rPr lang="ru-RU" sz="1800" dirty="0" err="1"/>
              <a:t>вплив</a:t>
            </a:r>
            <a:r>
              <a:rPr lang="ru-RU" sz="1800" dirty="0"/>
              <a:t> на </a:t>
            </a:r>
            <a:r>
              <a:rPr lang="ru-RU" sz="1800" dirty="0" err="1"/>
              <a:t>людину</a:t>
            </a:r>
            <a:r>
              <a:rPr lang="ru-RU" sz="1800" dirty="0"/>
              <a:t>;</a:t>
            </a:r>
          </a:p>
          <a:p>
            <a:r>
              <a:rPr lang="ru-RU" sz="1800" dirty="0" smtClean="0"/>
              <a:t>піскова </a:t>
            </a:r>
            <a:r>
              <a:rPr lang="ru-RU" sz="1800" dirty="0"/>
              <a:t>терапія </a:t>
            </a:r>
            <a:r>
              <a:rPr lang="ru-RU" sz="1800" dirty="0" err="1"/>
              <a:t>може</a:t>
            </a:r>
            <a:r>
              <a:rPr lang="ru-RU" sz="1800" dirty="0"/>
              <a:t> </a:t>
            </a:r>
            <a:r>
              <a:rPr lang="ru-RU" sz="1800" dirty="0" err="1"/>
              <a:t>діяти</a:t>
            </a:r>
            <a:r>
              <a:rPr lang="ru-RU" sz="1800" dirty="0"/>
              <a:t> на </a:t>
            </a:r>
            <a:r>
              <a:rPr lang="ru-RU" sz="1800" dirty="0" err="1"/>
              <a:t>людину</a:t>
            </a:r>
            <a:r>
              <a:rPr lang="ru-RU" sz="1800" dirty="0"/>
              <a:t> на </a:t>
            </a:r>
            <a:r>
              <a:rPr lang="ru-RU" sz="1800" dirty="0" err="1"/>
              <a:t>декількох</a:t>
            </a:r>
            <a:r>
              <a:rPr lang="ru-RU" sz="1800" dirty="0"/>
              <a:t> </a:t>
            </a:r>
            <a:r>
              <a:rPr lang="ru-RU" sz="1800" dirty="0" err="1"/>
              <a:t>рівнях</a:t>
            </a:r>
            <a:r>
              <a:rPr lang="ru-RU" sz="1800" dirty="0"/>
              <a:t>;</a:t>
            </a:r>
          </a:p>
          <a:p>
            <a:r>
              <a:rPr lang="ru-RU" sz="1800" dirty="0" err="1"/>
              <a:t>Медитативний</a:t>
            </a:r>
            <a:r>
              <a:rPr lang="ru-RU" sz="1800" dirty="0"/>
              <a:t> стан, </a:t>
            </a:r>
            <a:r>
              <a:rPr lang="ru-RU" sz="1800" dirty="0" err="1"/>
              <a:t>знімає</a:t>
            </a:r>
            <a:r>
              <a:rPr lang="ru-RU" sz="1800" dirty="0"/>
              <a:t> </a:t>
            </a:r>
            <a:r>
              <a:rPr lang="ru-RU" sz="1800" dirty="0" err="1"/>
              <a:t>напругу</a:t>
            </a:r>
            <a:r>
              <a:rPr lang="ru-RU" sz="1800" dirty="0"/>
              <a:t>;</a:t>
            </a:r>
          </a:p>
          <a:p>
            <a:r>
              <a:rPr lang="ru-RU" sz="1800" dirty="0" err="1"/>
              <a:t>Звернення</a:t>
            </a:r>
            <a:r>
              <a:rPr lang="ru-RU" sz="1800" dirty="0"/>
              <a:t> до </a:t>
            </a:r>
            <a:r>
              <a:rPr lang="ru-RU" sz="1800" dirty="0" err="1"/>
              <a:t>особистого</a:t>
            </a:r>
            <a:r>
              <a:rPr lang="ru-RU" sz="1800" dirty="0"/>
              <a:t> </a:t>
            </a:r>
            <a:r>
              <a:rPr lang="ru-RU" sz="1800" dirty="0" err="1"/>
              <a:t>несвідомого</a:t>
            </a:r>
            <a:r>
              <a:rPr lang="ru-RU" sz="1800" dirty="0"/>
              <a:t> для </a:t>
            </a:r>
            <a:r>
              <a:rPr lang="ru-RU" sz="1800" dirty="0" err="1"/>
              <a:t>вирішення</a:t>
            </a:r>
            <a:r>
              <a:rPr lang="ru-RU" sz="1800" dirty="0"/>
              <a:t> </a:t>
            </a:r>
            <a:r>
              <a:rPr lang="ru-RU" sz="1800" dirty="0" err="1"/>
              <a:t>внутрішньоособистісних</a:t>
            </a:r>
            <a:r>
              <a:rPr lang="ru-RU" sz="1800" dirty="0"/>
              <a:t> </a:t>
            </a:r>
            <a:r>
              <a:rPr lang="ru-RU" sz="1800" dirty="0" err="1"/>
              <a:t>конфліктів</a:t>
            </a:r>
            <a:r>
              <a:rPr lang="ru-RU" sz="1800" dirty="0"/>
              <a:t>;</a:t>
            </a:r>
          </a:p>
          <a:p>
            <a:r>
              <a:rPr lang="ru-RU" sz="1800" dirty="0" err="1"/>
              <a:t>Звернення</a:t>
            </a:r>
            <a:r>
              <a:rPr lang="ru-RU" sz="1800" dirty="0"/>
              <a:t> до </a:t>
            </a:r>
            <a:r>
              <a:rPr lang="ru-RU" sz="1800" dirty="0" err="1"/>
              <a:t>колективного</a:t>
            </a:r>
            <a:r>
              <a:rPr lang="ru-RU" sz="1800" dirty="0"/>
              <a:t> </a:t>
            </a:r>
            <a:r>
              <a:rPr lang="ru-RU" sz="1800" dirty="0" err="1"/>
              <a:t>несвідомого</a:t>
            </a:r>
            <a:r>
              <a:rPr lang="ru-RU" sz="1800" dirty="0"/>
              <a:t> через </a:t>
            </a:r>
            <a:r>
              <a:rPr lang="ru-RU" sz="1800" dirty="0" err="1"/>
              <a:t>трактування</a:t>
            </a:r>
            <a:r>
              <a:rPr lang="ru-RU" sz="1800" dirty="0"/>
              <a:t> </a:t>
            </a:r>
            <a:r>
              <a:rPr lang="ru-RU" sz="1800" dirty="0" err="1"/>
              <a:t>символів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5858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ПІСКОВА АНІМАЦІЯ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8388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4248472" cy="59093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/>
              <a:t>Піскова анімація – (</a:t>
            </a:r>
            <a:r>
              <a:rPr lang="uk-UA" dirty="0" err="1"/>
              <a:t>анімація</a:t>
            </a:r>
            <a:r>
              <a:rPr lang="uk-UA" dirty="0"/>
              <a:t>: з лат. </a:t>
            </a:r>
            <a:r>
              <a:rPr lang="en-US" dirty="0"/>
              <a:t>anima — </a:t>
            </a:r>
            <a:r>
              <a:rPr lang="uk-UA" dirty="0"/>
              <a:t>душа і похідного </a:t>
            </a:r>
            <a:r>
              <a:rPr lang="uk-UA" dirty="0" err="1"/>
              <a:t>фр</a:t>
            </a:r>
            <a:r>
              <a:rPr lang="uk-UA" dirty="0"/>
              <a:t>. </a:t>
            </a:r>
            <a:r>
              <a:rPr lang="en-US" dirty="0"/>
              <a:t>animation — </a:t>
            </a:r>
            <a:r>
              <a:rPr lang="uk-UA" dirty="0"/>
              <a:t>оживлення), (англ. </a:t>
            </a:r>
            <a:r>
              <a:rPr lang="en-US" dirty="0"/>
              <a:t>Sand animation, Powder animation) — </a:t>
            </a:r>
            <a:r>
              <a:rPr lang="uk-UA" dirty="0"/>
              <a:t>молодий й по-своєму унікальний напрямок у мистецтві. З матеріалів - сипучий пісок, атрибути - особливий стіл з підсвічуванням, з інструментів - тільки руки художника.</a:t>
            </a:r>
          </a:p>
          <a:p>
            <a:r>
              <a:rPr lang="en-US" dirty="0"/>
              <a:t>SAND ART </a:t>
            </a:r>
            <a:r>
              <a:rPr lang="uk-UA" dirty="0"/>
              <a:t>чи малювання піском - це порівняно молодий і перспективний вид мистецтва, який з'явився приблизно в 1970-х роках. «Першопрохідником» в цьому напрямку вважають американку </a:t>
            </a:r>
            <a:r>
              <a:rPr lang="uk-UA" dirty="0" err="1"/>
              <a:t>Керолайн</a:t>
            </a:r>
            <a:r>
              <a:rPr lang="uk-UA" dirty="0"/>
              <a:t> Ліф (</a:t>
            </a:r>
            <a:r>
              <a:rPr lang="en-US" dirty="0"/>
              <a:t>Caroline Leaf), </a:t>
            </a:r>
            <a:r>
              <a:rPr lang="uk-UA" dirty="0"/>
              <a:t>яка створила анімаційний мультиплікаційний фільм «Петя і Вовк» по симфонічної казці Сергія Прокоф'єва. Це була її випускна робота в Національному кіноцентрі Канади. Фільм був зроблений в зовсім незнайомій до того часу техніці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00808"/>
            <a:ext cx="4231322" cy="281575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9137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7992888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Історія методу</a:t>
            </a:r>
          </a:p>
          <a:p>
            <a:endParaRPr lang="ru-RU" dirty="0" smtClean="0"/>
          </a:p>
          <a:p>
            <a:r>
              <a:rPr lang="ru-RU" dirty="0" smtClean="0"/>
              <a:t>Початком використання підносу з піском в психологічній практиці прийнято вважати кінець 1920-х років. Як теоретична основа піскової терапії розглядатися розроблена К.Юнгом техніка активного уяви. У цій техніці створення пісочних картин сприяє творчому регресу, робота в пісочниці повертає людину в дитинство і сприяє активізації «архетипу дитини».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264" y="2708920"/>
            <a:ext cx="6502400" cy="3454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0101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7344816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/>
              <a:t>Основними перевагами піскової анімації є: </a:t>
            </a:r>
          </a:p>
          <a:p>
            <a:r>
              <a:rPr lang="uk-UA" dirty="0"/>
              <a:t>•	розвиток пізнавальних процесів (сприймання, увага, пам’ять, образно-логічне мислення, просторова уява);</a:t>
            </a:r>
          </a:p>
          <a:p>
            <a:r>
              <a:rPr lang="uk-UA" dirty="0"/>
              <a:t>•	розкриття й розширення творчого потенціалу;</a:t>
            </a:r>
          </a:p>
          <a:p>
            <a:r>
              <a:rPr lang="uk-UA" dirty="0"/>
              <a:t>•	оволодіння навичками спілкування та колективної творчості;</a:t>
            </a:r>
          </a:p>
          <a:p>
            <a:r>
              <a:rPr lang="uk-UA" dirty="0"/>
              <a:t>•	гармонізація психоемоційного стану;</a:t>
            </a:r>
          </a:p>
          <a:p>
            <a:r>
              <a:rPr lang="uk-UA" dirty="0"/>
              <a:t>•	розвиток дрібної моторики.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502" y="3284984"/>
            <a:ext cx="5762947" cy="28814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74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708920"/>
            <a:ext cx="8476844" cy="39703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/>
              <a:t>Всі заняття </a:t>
            </a:r>
            <a:r>
              <a:rPr lang="uk-UA" dirty="0" smtClean="0"/>
              <a:t>піскової </a:t>
            </a:r>
            <a:r>
              <a:rPr lang="uk-UA" dirty="0"/>
              <a:t>анімації проводяться у формі казки та гри. Через казку та гру дитина легше відкриває для себе світ почуттів, навчається гармонійному спілкуванню з дорослими і однолітками, розуміє себе. Всі ігри з піском можна використовувати  як частину розвиваючого заняття або як арт-терапевтичне повне заняття.</a:t>
            </a:r>
          </a:p>
          <a:p>
            <a:r>
              <a:rPr lang="uk-UA" dirty="0"/>
              <a:t>Кожне заняття містить </a:t>
            </a:r>
            <a:r>
              <a:rPr lang="uk-UA" dirty="0" smtClean="0"/>
              <a:t>теоретичну </a:t>
            </a:r>
            <a:r>
              <a:rPr lang="uk-UA" dirty="0"/>
              <a:t>частину і практичне розв’язання завдання.</a:t>
            </a:r>
          </a:p>
          <a:p>
            <a:r>
              <a:rPr lang="uk-UA" dirty="0"/>
              <a:t>Під час занять завжди звучить музика, що є своєрідним фоном, який створює творчу атмосферу. Діти розв’язують творчі завдання як індивідуально, так і колективно. При колективному виконанні роботи значно прискорюється процес створення образу, дає змогу дітям навчитися правильно розподіляти завдання, сприяє формуванню комунікативних навичок, вмінню домовлятися.</a:t>
            </a:r>
          </a:p>
          <a:p>
            <a:r>
              <a:rPr lang="uk-UA" dirty="0"/>
              <a:t>Використання </a:t>
            </a:r>
            <a:r>
              <a:rPr lang="uk-UA" dirty="0" smtClean="0"/>
              <a:t>піскової </a:t>
            </a:r>
            <a:r>
              <a:rPr lang="uk-UA" dirty="0"/>
              <a:t>анімації під час занять значно </a:t>
            </a:r>
            <a:r>
              <a:rPr lang="uk-UA" dirty="0" smtClean="0"/>
              <a:t>підвищив </a:t>
            </a:r>
            <a:r>
              <a:rPr lang="uk-UA" dirty="0"/>
              <a:t>позитивну динаміку розвитку здібностей дітей групи, повніше розкрилися творчі здібності, </a:t>
            </a:r>
            <a:r>
              <a:rPr lang="uk-UA" dirty="0" smtClean="0"/>
              <a:t>значно </a:t>
            </a:r>
            <a:r>
              <a:rPr lang="uk-UA" dirty="0"/>
              <a:t>поліпшилися навички комунікативної діяльності та колективної взаємодії.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337" y="115225"/>
            <a:ext cx="6562747" cy="25606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042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404664"/>
            <a:ext cx="3672408" cy="5632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ru-RU" dirty="0" smtClean="0"/>
              <a:t>утність методу</a:t>
            </a:r>
          </a:p>
          <a:p>
            <a:endParaRPr lang="ru-RU" dirty="0" smtClean="0"/>
          </a:p>
          <a:p>
            <a:r>
              <a:rPr lang="ru-RU" dirty="0" smtClean="0"/>
              <a:t>піскова терапія в контексті арт-терапії є </a:t>
            </a:r>
            <a:r>
              <a:rPr lang="uk-UA" dirty="0" smtClean="0"/>
              <a:t>невербальна </a:t>
            </a:r>
            <a:r>
              <a:rPr lang="ru-RU" dirty="0" smtClean="0"/>
              <a:t>форма психокорекції, де </a:t>
            </a:r>
            <a:r>
              <a:rPr lang="ru-RU" dirty="0" err="1" smtClean="0"/>
              <a:t>основний</a:t>
            </a:r>
            <a:r>
              <a:rPr lang="ru-RU" dirty="0" smtClean="0"/>
              <a:t> акцент </a:t>
            </a:r>
            <a:r>
              <a:rPr lang="ru-RU" dirty="0" err="1" smtClean="0"/>
              <a:t>робиться</a:t>
            </a:r>
            <a:r>
              <a:rPr lang="ru-RU" dirty="0" smtClean="0"/>
              <a:t> на </a:t>
            </a:r>
            <a:r>
              <a:rPr lang="uk-UA" dirty="0" smtClean="0"/>
              <a:t>творчому</a:t>
            </a:r>
            <a:r>
              <a:rPr lang="ru-RU" dirty="0" smtClean="0"/>
              <a:t> </a:t>
            </a:r>
            <a:r>
              <a:rPr lang="ru-RU" dirty="0" err="1" smtClean="0"/>
              <a:t>самовираженні</a:t>
            </a:r>
            <a:r>
              <a:rPr lang="ru-RU" dirty="0" smtClean="0"/>
              <a:t> </a:t>
            </a:r>
            <a:r>
              <a:rPr lang="ru-RU" dirty="0" err="1" smtClean="0"/>
              <a:t>клієнта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 </a:t>
            </a:r>
            <a:r>
              <a:rPr lang="ru-RU" dirty="0" err="1" smtClean="0"/>
              <a:t>виявляються</a:t>
            </a:r>
            <a:r>
              <a:rPr lang="ru-RU" dirty="0" smtClean="0"/>
              <a:t> в </a:t>
            </a:r>
            <a:r>
              <a:rPr lang="ru-RU" dirty="0" err="1" smtClean="0"/>
              <a:t>символічній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продукту - </a:t>
            </a:r>
            <a:r>
              <a:rPr lang="ru-RU" dirty="0" err="1" smtClean="0"/>
              <a:t>композиції</a:t>
            </a:r>
            <a:r>
              <a:rPr lang="ru-RU" dirty="0" smtClean="0"/>
              <a:t> з </a:t>
            </a:r>
            <a:r>
              <a:rPr lang="ru-RU" dirty="0" err="1" smtClean="0"/>
              <a:t>фігурок</a:t>
            </a:r>
            <a:r>
              <a:rPr lang="ru-RU" dirty="0" smtClean="0"/>
              <a:t>, </a:t>
            </a:r>
            <a:r>
              <a:rPr lang="ru-RU" dirty="0" err="1" smtClean="0"/>
              <a:t>побудов</a:t>
            </a:r>
            <a:r>
              <a:rPr lang="ru-RU" dirty="0" smtClean="0"/>
              <a:t> на </a:t>
            </a:r>
            <a:r>
              <a:rPr lang="ru-RU" dirty="0" err="1" smtClean="0"/>
              <a:t>підносі</a:t>
            </a:r>
            <a:r>
              <a:rPr lang="ru-RU" dirty="0" smtClean="0"/>
              <a:t> з </a:t>
            </a:r>
            <a:r>
              <a:rPr lang="ru-RU" dirty="0" err="1" smtClean="0"/>
              <a:t>піском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поєднанні</a:t>
            </a:r>
            <a:r>
              <a:rPr lang="ru-RU" dirty="0" smtClean="0"/>
              <a:t> </a:t>
            </a:r>
            <a:r>
              <a:rPr lang="ru-RU" dirty="0" err="1" smtClean="0"/>
              <a:t>невербальної</a:t>
            </a:r>
            <a:r>
              <a:rPr lang="ru-RU" dirty="0" smtClean="0"/>
              <a:t> (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композиції</a:t>
            </a:r>
            <a:r>
              <a:rPr lang="ru-RU" dirty="0" smtClean="0"/>
              <a:t>) і </a:t>
            </a:r>
            <a:r>
              <a:rPr lang="ru-RU" dirty="0" err="1" smtClean="0"/>
              <a:t>вербальної</a:t>
            </a:r>
            <a:r>
              <a:rPr lang="ru-RU" dirty="0" smtClean="0"/>
              <a:t> </a:t>
            </a:r>
            <a:r>
              <a:rPr lang="ru-RU" dirty="0" err="1" smtClean="0"/>
              <a:t>експресії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(</a:t>
            </a:r>
            <a:r>
              <a:rPr lang="ru-RU" dirty="0" err="1" smtClean="0"/>
              <a:t>розповідь</a:t>
            </a:r>
            <a:r>
              <a:rPr lang="ru-RU" dirty="0" smtClean="0"/>
              <a:t> про </a:t>
            </a:r>
            <a:r>
              <a:rPr lang="ru-RU" dirty="0" err="1" smtClean="0"/>
              <a:t>готової</a:t>
            </a:r>
            <a:r>
              <a:rPr lang="ru-RU" dirty="0" smtClean="0"/>
              <a:t> </a:t>
            </a:r>
            <a:r>
              <a:rPr lang="ru-RU" dirty="0" err="1" smtClean="0"/>
              <a:t>композиції</a:t>
            </a:r>
            <a:r>
              <a:rPr lang="ru-RU" dirty="0" smtClean="0"/>
              <a:t>, </a:t>
            </a:r>
            <a:r>
              <a:rPr lang="ru-RU" dirty="0" err="1" smtClean="0"/>
              <a:t>твір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казки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розкриває</a:t>
            </a:r>
            <a:r>
              <a:rPr lang="ru-RU" dirty="0" smtClean="0"/>
              <a:t> </a:t>
            </a:r>
            <a:r>
              <a:rPr lang="ru-RU" dirty="0" err="1" smtClean="0"/>
              <a:t>сенс</a:t>
            </a:r>
            <a:r>
              <a:rPr lang="ru-RU" dirty="0" smtClean="0"/>
              <a:t> </a:t>
            </a:r>
            <a:r>
              <a:rPr lang="ru-RU" dirty="0" err="1" smtClean="0"/>
              <a:t>композиції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484784"/>
            <a:ext cx="4270205" cy="37364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9394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Організація процесу 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піскової </a:t>
            </a:r>
            <a:r>
              <a:rPr lang="uk-UA" dirty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терапії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87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1" y="836712"/>
            <a:ext cx="3024336" cy="45734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sz="2000" b="1" dirty="0"/>
              <a:t>Для процесу </a:t>
            </a:r>
            <a:r>
              <a:rPr lang="uk-UA" sz="2000" b="1" dirty="0" smtClean="0"/>
              <a:t>піскової </a:t>
            </a:r>
            <a:r>
              <a:rPr lang="uk-UA" sz="2000" b="1" dirty="0"/>
              <a:t>терапії потрібні: пісочниця, пісок, вода, колекція мініатюрних фігурок.</a:t>
            </a:r>
            <a:endParaRPr lang="ru-RU" sz="2000" b="1" dirty="0"/>
          </a:p>
          <a:p>
            <a:r>
              <a:rPr lang="uk-UA" sz="2000" b="1" dirty="0"/>
              <a:t>Пісочниця являє собою дерев'яний ящик прямокутної (50 х 70 </a:t>
            </a:r>
            <a:r>
              <a:rPr lang="uk-UA" sz="2000" b="1" dirty="0" err="1"/>
              <a:t>х</a:t>
            </a:r>
            <a:r>
              <a:rPr lang="uk-UA" sz="2000" b="1" dirty="0"/>
              <a:t> 8 см), квадратної (70 х 70 </a:t>
            </a:r>
            <a:r>
              <a:rPr lang="uk-UA" sz="2000" b="1" dirty="0" err="1"/>
              <a:t>х</a:t>
            </a:r>
            <a:r>
              <a:rPr lang="uk-UA" sz="2000" b="1" dirty="0"/>
              <a:t> 8 см) або круглої форми.</a:t>
            </a:r>
            <a:endParaRPr lang="ru-RU" sz="2000" b="1" dirty="0"/>
          </a:p>
          <a:p>
            <a:r>
              <a:rPr lang="uk-UA" sz="2000" b="1" dirty="0"/>
              <a:t>Позначені розміри пісочниці відповідають обсягу поля зорового сприйняття.</a:t>
            </a:r>
            <a:endParaRPr lang="ru-RU" sz="2000" b="1" dirty="0"/>
          </a:p>
          <a:p>
            <a:endParaRPr lang="ru-RU" sz="1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980728"/>
            <a:ext cx="5626855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904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180" y="980728"/>
            <a:ext cx="8352928" cy="47089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000" b="1" dirty="0"/>
              <a:t>Традиційна форма, яку найбільш часто використовують </a:t>
            </a:r>
            <a:r>
              <a:rPr lang="uk-UA" sz="2000" b="1" dirty="0" smtClean="0"/>
              <a:t>піскові </a:t>
            </a:r>
            <a:r>
              <a:rPr lang="uk-UA" sz="2000" b="1" dirty="0"/>
              <a:t>терапевти, вважається прямокутною, оскільки в такій пісочниці частіше відображаються проблемні, суперечливі психічні елементи, тобто простіше збирати діагностичні дані.</a:t>
            </a:r>
            <a:endParaRPr lang="ru-RU" sz="2000" b="1" dirty="0"/>
          </a:p>
          <a:p>
            <a:endParaRPr lang="uk-UA" sz="2000" b="1" dirty="0" smtClean="0"/>
          </a:p>
          <a:p>
            <a:endParaRPr lang="uk-UA" sz="2000" b="1" dirty="0" smtClean="0"/>
          </a:p>
          <a:p>
            <a:r>
              <a:rPr lang="uk-UA" sz="2000" b="1" dirty="0" smtClean="0"/>
              <a:t>Квадратна </a:t>
            </a:r>
            <a:r>
              <a:rPr lang="uk-UA" sz="2000" b="1" dirty="0"/>
              <a:t>пісочниця більше підходить для психотерапевтичної роботи, оскільки вона провокує бажання людини зайняти її центр, знайти ідею, яка інтегрує всі елементи картини, і тим самим створює умови для формування почуття особистої цілісності та гармонії на несвідомому символічний рівень.</a:t>
            </a:r>
            <a:endParaRPr lang="ru-RU" sz="2000" b="1" dirty="0"/>
          </a:p>
          <a:p>
            <a:endParaRPr lang="uk-UA" sz="2000" b="1" dirty="0" smtClean="0"/>
          </a:p>
          <a:p>
            <a:endParaRPr lang="uk-UA" sz="2000" b="1" dirty="0" smtClean="0"/>
          </a:p>
          <a:p>
            <a:r>
              <a:rPr lang="uk-UA" sz="2000" b="1" dirty="0" smtClean="0"/>
              <a:t>Велика </a:t>
            </a:r>
            <a:r>
              <a:rPr lang="uk-UA" sz="2000" b="1" dirty="0"/>
              <a:t>кругла пісочниця добре використовується на групових заняттях, круговий простір створює відчуття рівноваги та спокою.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6290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052736"/>
            <a:ext cx="813690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/>
              <a:t>Традиційним поєднанням кольорів для пісочниці є колір дерева та синього, в який фарбуються внутрішні сторони та низ. Блакитна пісочниця з піском - це модель сприйняття людиною нашої планети, дно символізує воду, а боки - небо.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410" y="2624530"/>
            <a:ext cx="5653172" cy="31763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0767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4248472" cy="53553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b="1" dirty="0" smtClean="0"/>
              <a:t>В пісковій </a:t>
            </a:r>
            <a:r>
              <a:rPr lang="uk-UA" b="1" dirty="0"/>
              <a:t>терапії прийняті класифікації предметів, що використовуються в процесі створення пісочних картин, які описують їх мінімально необхідний набір. У колекцію мініатюрних іграшок повинні входити:</a:t>
            </a:r>
            <a:endParaRPr lang="ru-RU" b="1" dirty="0"/>
          </a:p>
          <a:p>
            <a:r>
              <a:rPr lang="uk-UA" b="1" dirty="0"/>
              <a:t>- люди: різної </a:t>
            </a:r>
            <a:r>
              <a:rPr lang="uk-UA" b="1" dirty="0" smtClean="0"/>
              <a:t>статі, </a:t>
            </a:r>
            <a:r>
              <a:rPr lang="uk-UA" b="1" dirty="0"/>
              <a:t>віку, культурної і національної приналежності, професій, часу життя (від первісних до сучасних людей);</a:t>
            </a:r>
            <a:endParaRPr lang="ru-RU" b="1" dirty="0"/>
          </a:p>
          <a:p>
            <a:r>
              <a:rPr lang="uk-UA" b="1" dirty="0"/>
              <a:t>- наземні тварини і комахи: домашні, дикі, доісторичні, образи наземних тварин, комах;</a:t>
            </a:r>
            <a:endParaRPr lang="ru-RU" b="1" dirty="0"/>
          </a:p>
          <a:p>
            <a:r>
              <a:rPr lang="uk-UA" b="1" dirty="0"/>
              <a:t>- літаючі тварини і комахи: дикі, домашні, доісторичні птахи; крилаті комахи;</a:t>
            </a:r>
            <a:endParaRPr lang="ru-RU" b="1" dirty="0"/>
          </a:p>
          <a:p>
            <a:r>
              <a:rPr lang="uk-UA" b="1" dirty="0"/>
              <a:t>- мешканці водного світу: різноманітні риби, ссавці, молюски, краби, морські зірки і т. д.;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916832"/>
            <a:ext cx="3968060" cy="263527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879265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848872" cy="5078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b="1" dirty="0" smtClean="0"/>
              <a:t>Також потрібні:</a:t>
            </a:r>
          </a:p>
          <a:p>
            <a:r>
              <a:rPr lang="uk-UA" b="1" dirty="0" smtClean="0"/>
              <a:t>- </a:t>
            </a:r>
            <a:r>
              <a:rPr lang="uk-UA" b="1" dirty="0"/>
              <a:t>будівлі і будинки з меблями: церкви, палаци, замки, вітряні млини, господарські споруди, вдома; меблі різних епох, культур і призначення (включаючи ванну, туалет і т. д.);</a:t>
            </a:r>
            <a:endParaRPr lang="ru-RU" b="1" dirty="0"/>
          </a:p>
          <a:p>
            <a:r>
              <a:rPr lang="uk-UA" b="1" dirty="0"/>
              <a:t>- предмети домашнього побуту: кухонний і столовий посуд, різноманітні продукти харчування, вази і горщики з кольорами, години, світильники, телевізори, холодильники, пилососи, комп'ютери, новорічна ялинка і т. п., т. е. все, що може бути в будинку;</a:t>
            </a:r>
            <a:endParaRPr lang="ru-RU" b="1" dirty="0"/>
          </a:p>
          <a:p>
            <a:r>
              <a:rPr lang="uk-UA" b="1" dirty="0"/>
              <a:t>- рослини: різноманітні дерева, чагарники, квіти, трава, штучна і натуральна зелень, водорості;</a:t>
            </a:r>
            <a:endParaRPr lang="ru-RU" b="1" dirty="0"/>
          </a:p>
          <a:p>
            <a:r>
              <a:rPr lang="uk-UA" b="1" dirty="0"/>
              <a:t>- транспортні засоби: наземний, водний, повітряний транспорт цивільного і військового призначення, спеціальний транспорт (пожежні, поліцейські машини, швидка допомога), транспортні засоби різних історичних епох, фантастичні транспортні засоби;</a:t>
            </a:r>
            <a:endParaRPr lang="ru-RU" b="1" dirty="0"/>
          </a:p>
          <a:p>
            <a:r>
              <a:rPr lang="uk-UA" b="1" dirty="0"/>
              <a:t>- елементи вулиці і навколишнього середовища: дорожні знаки, ліхтарні стовпи, світлофори, огорожі, мости, ворота, стіни, портали і пр.;</a:t>
            </a:r>
            <a:endParaRPr lang="ru-RU" b="1" dirty="0"/>
          </a:p>
          <a:p>
            <a:r>
              <a:rPr lang="uk-UA" b="1" dirty="0"/>
              <a:t>- предмети, пов'язані з віруваннями людини: храми, ікони, божки, олтарі, пам'ятники.;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76149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</TotalTime>
  <Words>1798</Words>
  <Application>Microsoft Office PowerPoint</Application>
  <PresentationFormat>Экран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Метод піскової терапії</vt:lpstr>
      <vt:lpstr>Презентация PowerPoint</vt:lpstr>
      <vt:lpstr>Презентация PowerPoint</vt:lpstr>
      <vt:lpstr>Організація процесу піскової терапії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Так чому ж саме піскова терапія? </vt:lpstr>
      <vt:lpstr>ПІСКОВА АНІМАЦІЯ</vt:lpstr>
      <vt:lpstr>Презентация PowerPoint</vt:lpstr>
      <vt:lpstr>Презентация PowerPoint</vt:lpstr>
      <vt:lpstr>Презентация PowerPoint</vt:lpstr>
    </vt:vector>
  </TitlesOfParts>
  <Company>XTreme.ws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пісочної терапії</dc:title>
  <dc:creator>XTreme.ws</dc:creator>
  <cp:lastModifiedBy>XTreme.ws</cp:lastModifiedBy>
  <cp:revision>16</cp:revision>
  <dcterms:created xsi:type="dcterms:W3CDTF">2020-04-17T13:55:50Z</dcterms:created>
  <dcterms:modified xsi:type="dcterms:W3CDTF">2020-04-22T09:33:30Z</dcterms:modified>
</cp:coreProperties>
</file>