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7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69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31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50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72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64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31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51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08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14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89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B1BF-5925-40B3-A353-E2D70CACB91B}" type="datetimeFigureOut">
              <a:rPr lang="ru-RU" smtClean="0"/>
              <a:t>01.05.2020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A35E-1815-4BB5-A15E-964EF562B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90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Мистецтво нового часу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Мистецтво класицизму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9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3640" y="1094256"/>
            <a:ext cx="11423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/>
            <a:r>
              <a:rPr lang="ru-RU" b="1" i="0" u="sng" dirty="0" smtClean="0">
                <a:effectLst/>
                <a:latin typeface="Lucida Grande"/>
              </a:rPr>
              <a:t>Класицизм</a:t>
            </a:r>
            <a:r>
              <a:rPr lang="ru-RU" b="0" i="0" dirty="0" smtClean="0">
                <a:effectLst/>
                <a:latin typeface="Lucida Grande"/>
              </a:rPr>
              <a:t> (лат. </a:t>
            </a:r>
            <a:r>
              <a:rPr lang="en-US" b="0" i="0" dirty="0" smtClean="0">
                <a:effectLst/>
                <a:latin typeface="Lucida Grande"/>
              </a:rPr>
              <a:t>classicus</a:t>
            </a:r>
            <a:r>
              <a:rPr lang="en-US" b="0" i="0" dirty="0" smtClean="0">
                <a:effectLst/>
                <a:latin typeface="Lucida Grande"/>
              </a:rPr>
              <a:t> – </a:t>
            </a:r>
            <a:r>
              <a:rPr lang="ru-RU" b="0" i="0" dirty="0" smtClean="0">
                <a:effectLst/>
                <a:latin typeface="Lucida Grande"/>
              </a:rPr>
              <a:t>зразковий</a:t>
            </a:r>
            <a:r>
              <a:rPr lang="ru-RU" b="0" i="0" dirty="0" smtClean="0">
                <a:effectLst/>
                <a:latin typeface="Lucida Grande"/>
              </a:rPr>
              <a:t>) – </a:t>
            </a:r>
            <a:r>
              <a:rPr lang="ru-RU" b="0" i="0" dirty="0" smtClean="0">
                <a:effectLst/>
                <a:latin typeface="Lucida Grande"/>
              </a:rPr>
              <a:t>художній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напрям</a:t>
            </a:r>
            <a:r>
              <a:rPr lang="ru-RU" b="0" i="0" dirty="0" smtClean="0">
                <a:effectLst/>
                <a:latin typeface="Lucida Grande"/>
              </a:rPr>
              <a:t> в </a:t>
            </a:r>
            <a:r>
              <a:rPr lang="ru-RU" b="0" i="0" dirty="0" smtClean="0">
                <a:effectLst/>
                <a:latin typeface="Lucida Grande"/>
              </a:rPr>
              <a:t>мистецтві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en-US" b="0" i="0" dirty="0" smtClean="0">
                <a:effectLst/>
                <a:latin typeface="Lucida Grande"/>
              </a:rPr>
              <a:t>XVII-XVIII </a:t>
            </a:r>
            <a:r>
              <a:rPr lang="ru-RU" b="0" i="0" dirty="0" smtClean="0">
                <a:effectLst/>
                <a:latin typeface="Lucida Grande"/>
              </a:rPr>
              <a:t>ст. </a:t>
            </a:r>
            <a:r>
              <a:rPr lang="ru-RU" b="0" i="0" dirty="0" smtClean="0">
                <a:effectLst/>
                <a:latin typeface="Lucida Grande"/>
              </a:rPr>
              <a:t>Виник</a:t>
            </a:r>
            <a:r>
              <a:rPr lang="ru-RU" b="0" i="0" dirty="0" smtClean="0">
                <a:effectLst/>
                <a:latin typeface="Lucida Grande"/>
              </a:rPr>
              <a:t> у </a:t>
            </a:r>
            <a:r>
              <a:rPr lang="ru-RU" b="0" i="0" dirty="0" smtClean="0">
                <a:effectLst/>
                <a:latin typeface="Lucida Grande"/>
              </a:rPr>
              <a:t>Франції</a:t>
            </a:r>
            <a:r>
              <a:rPr lang="ru-RU" b="0" i="0" dirty="0" smtClean="0">
                <a:effectLst/>
                <a:latin typeface="Lucida Grande"/>
              </a:rPr>
              <a:t>. </a:t>
            </a:r>
            <a:r>
              <a:rPr lang="ru-RU" b="0" i="0" dirty="0" smtClean="0">
                <a:effectLst/>
                <a:latin typeface="Lucida Grande"/>
              </a:rPr>
              <a:t>Сформувався</a:t>
            </a:r>
            <a:r>
              <a:rPr lang="ru-RU" b="0" i="0" dirty="0" smtClean="0">
                <a:effectLst/>
                <a:latin typeface="Lucida Grande"/>
              </a:rPr>
              <a:t> під </a:t>
            </a:r>
            <a:r>
              <a:rPr lang="ru-RU" b="0" i="0" dirty="0" smtClean="0">
                <a:effectLst/>
                <a:latin typeface="Lucida Grande"/>
              </a:rPr>
              <a:t>впливом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Відродження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Бароко</a:t>
            </a:r>
            <a:r>
              <a:rPr lang="ru-RU" b="0" i="0" dirty="0" smtClean="0">
                <a:effectLst/>
                <a:latin typeface="Lucida Grande"/>
              </a:rPr>
              <a:t>: </a:t>
            </a:r>
            <a:r>
              <a:rPr lang="ru-RU" b="0" i="0" dirty="0" smtClean="0">
                <a:effectLst/>
                <a:latin typeface="Lucida Grande"/>
              </a:rPr>
              <a:t>Відродження</a:t>
            </a:r>
            <a:r>
              <a:rPr lang="ru-RU" b="0" i="0" dirty="0" smtClean="0">
                <a:effectLst/>
                <a:latin typeface="Lucida Grande"/>
              </a:rPr>
              <a:t> – </a:t>
            </a:r>
            <a:r>
              <a:rPr lang="ru-RU" b="0" i="0" dirty="0" smtClean="0">
                <a:effectLst/>
                <a:latin typeface="Lucida Grande"/>
              </a:rPr>
              <a:t>ідеал</a:t>
            </a:r>
            <a:r>
              <a:rPr lang="ru-RU" b="0" i="0" dirty="0" smtClean="0">
                <a:effectLst/>
                <a:latin typeface="Lucida Grande"/>
              </a:rPr>
              <a:t>, а </a:t>
            </a:r>
            <a:r>
              <a:rPr lang="ru-RU" b="0" i="0" dirty="0" smtClean="0">
                <a:effectLst/>
                <a:latin typeface="Lucida Grande"/>
              </a:rPr>
              <a:t>Бароко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він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протиставляється</a:t>
            </a:r>
            <a:r>
              <a:rPr lang="ru-RU" b="0" i="0" dirty="0" smtClean="0">
                <a:effectLst/>
                <a:latin typeface="Lucida Grande"/>
              </a:rPr>
              <a:t>. </a:t>
            </a:r>
            <a:r>
              <a:rPr lang="ru-RU" b="0" i="0" dirty="0" smtClean="0">
                <a:effectLst/>
                <a:latin typeface="Lucida Grande"/>
              </a:rPr>
              <a:t>Пізній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класицизм</a:t>
            </a:r>
            <a:r>
              <a:rPr lang="ru-RU" b="0" i="0" dirty="0" smtClean="0">
                <a:effectLst/>
                <a:latin typeface="Lucida Grande"/>
              </a:rPr>
              <a:t>, що </a:t>
            </a:r>
            <a:r>
              <a:rPr lang="ru-RU" b="0" i="0" dirty="0" smtClean="0">
                <a:effectLst/>
                <a:latin typeface="Lucida Grande"/>
              </a:rPr>
              <a:t>отримав</a:t>
            </a:r>
            <a:r>
              <a:rPr lang="ru-RU" b="0" i="0" dirty="0" smtClean="0">
                <a:effectLst/>
                <a:latin typeface="Lucida Grande"/>
              </a:rPr>
              <a:t> назву </a:t>
            </a:r>
            <a:r>
              <a:rPr lang="ru-RU" b="0" i="0" dirty="0" smtClean="0">
                <a:effectLst/>
                <a:latin typeface="Lucida Grande"/>
              </a:rPr>
              <a:t>ампір</a:t>
            </a:r>
            <a:r>
              <a:rPr lang="ru-RU" b="0" i="0" dirty="0" smtClean="0">
                <a:effectLst/>
                <a:latin typeface="Lucida Grande"/>
              </a:rPr>
              <a:t> (</a:t>
            </a:r>
            <a:r>
              <a:rPr lang="ru-RU" b="0" i="0" dirty="0" smtClean="0">
                <a:effectLst/>
                <a:latin typeface="Lucida Grande"/>
              </a:rPr>
              <a:t>поширився</a:t>
            </a:r>
            <a:r>
              <a:rPr lang="ru-RU" b="0" i="0" dirty="0" smtClean="0">
                <a:effectLst/>
                <a:latin typeface="Lucida Grande"/>
              </a:rPr>
              <a:t> в 1-й </a:t>
            </a:r>
            <a:r>
              <a:rPr lang="ru-RU" b="0" i="0" dirty="0" smtClean="0">
                <a:effectLst/>
                <a:latin typeface="Lucida Grande"/>
              </a:rPr>
              <a:t>третині</a:t>
            </a:r>
            <a:r>
              <a:rPr lang="ru-RU" b="0" i="0" dirty="0" smtClean="0">
                <a:effectLst/>
                <a:latin typeface="Lucida Grande"/>
              </a:rPr>
              <a:t> ХІХ ст.), </a:t>
            </a:r>
            <a:r>
              <a:rPr lang="ru-RU" b="0" i="0" dirty="0" smtClean="0">
                <a:effectLst/>
                <a:latin typeface="Lucida Grande"/>
              </a:rPr>
              <a:t>засвоює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масштабність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характерну</a:t>
            </a:r>
            <a:r>
              <a:rPr lang="ru-RU" b="0" i="0" dirty="0" smtClean="0">
                <a:effectLst/>
                <a:latin typeface="Lucida Grande"/>
              </a:rPr>
              <a:t> для </a:t>
            </a:r>
            <a:r>
              <a:rPr lang="ru-RU" b="0" i="0" dirty="0" smtClean="0">
                <a:effectLst/>
                <a:latin typeface="Lucida Grande"/>
              </a:rPr>
              <a:t>бароко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набуває</a:t>
            </a:r>
            <a:r>
              <a:rPr lang="ru-RU" b="0" i="0" dirty="0" smtClean="0">
                <a:effectLst/>
                <a:latin typeface="Lucida Grande"/>
              </a:rPr>
              <a:t> рис </a:t>
            </a:r>
            <a:r>
              <a:rPr lang="ru-RU" b="0" i="0" dirty="0" smtClean="0">
                <a:effectLst/>
                <a:latin typeface="Lucida Grande"/>
              </a:rPr>
              <a:t>парадності</a:t>
            </a:r>
            <a:r>
              <a:rPr lang="ru-RU" b="0" i="0" dirty="0" smtClean="0">
                <a:effectLst/>
                <a:latin typeface="Lucida Grande"/>
              </a:rPr>
              <a:t> й </a:t>
            </a:r>
            <a:r>
              <a:rPr lang="ru-RU" b="0" i="0" dirty="0" smtClean="0">
                <a:effectLst/>
                <a:latin typeface="Lucida Grande"/>
              </a:rPr>
              <a:t>пишності</a:t>
            </a:r>
            <a:r>
              <a:rPr lang="ru-RU" b="0" i="0" dirty="0" smtClean="0">
                <a:effectLst/>
                <a:latin typeface="Lucida Grande"/>
              </a:rPr>
              <a:t>.</a:t>
            </a:r>
          </a:p>
          <a:p>
            <a:pPr indent="449580"/>
            <a:r>
              <a:rPr lang="ru-RU" b="0" i="0" dirty="0" smtClean="0">
                <a:effectLst/>
                <a:latin typeface="Lucida Grande"/>
              </a:rPr>
              <a:t>Засновані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Королівські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академії</a:t>
            </a:r>
            <a:r>
              <a:rPr lang="ru-RU" b="0" i="0" dirty="0" smtClean="0">
                <a:effectLst/>
                <a:latin typeface="Lucida Grande"/>
              </a:rPr>
              <a:t> в </a:t>
            </a:r>
            <a:r>
              <a:rPr lang="ru-RU" b="0" i="0" dirty="0" smtClean="0">
                <a:effectLst/>
                <a:latin typeface="Lucida Grande"/>
              </a:rPr>
              <a:t>Парижі</a:t>
            </a:r>
            <a:r>
              <a:rPr lang="ru-RU" b="0" i="0" dirty="0" smtClean="0">
                <a:effectLst/>
                <a:latin typeface="Lucida Grande"/>
              </a:rPr>
              <a:t> (</a:t>
            </a:r>
            <a:r>
              <a:rPr lang="ru-RU" b="0" i="0" dirty="0" smtClean="0">
                <a:effectLst/>
                <a:latin typeface="Lucida Grande"/>
              </a:rPr>
              <a:t>живопису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скульптури</a:t>
            </a:r>
            <a:r>
              <a:rPr lang="ru-RU" b="0" i="0" dirty="0" smtClean="0">
                <a:effectLst/>
                <a:latin typeface="Lucida Grande"/>
              </a:rPr>
              <a:t> – 1648; </a:t>
            </a:r>
            <a:r>
              <a:rPr lang="ru-RU" b="0" i="0" dirty="0" smtClean="0">
                <a:effectLst/>
                <a:latin typeface="Lucida Grande"/>
              </a:rPr>
              <a:t>архітектури</a:t>
            </a:r>
            <a:r>
              <a:rPr lang="ru-RU" b="0" i="0" dirty="0" smtClean="0">
                <a:effectLst/>
                <a:latin typeface="Lucida Grande"/>
              </a:rPr>
              <a:t> – 1671), а далі й в </a:t>
            </a:r>
            <a:r>
              <a:rPr lang="ru-RU" b="0" i="0" dirty="0" smtClean="0">
                <a:effectLst/>
                <a:latin typeface="Lucida Grande"/>
              </a:rPr>
              <a:t>усіх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крупних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столицях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Європи</a:t>
            </a:r>
            <a:r>
              <a:rPr lang="ru-RU" b="0" i="0" dirty="0" smtClean="0">
                <a:effectLst/>
                <a:latin typeface="Lucida Grande"/>
              </a:rPr>
              <a:t>. </a:t>
            </a:r>
            <a:r>
              <a:rPr lang="ru-RU" b="0" i="0" dirty="0" smtClean="0">
                <a:effectLst/>
                <a:latin typeface="Lucida Grande"/>
              </a:rPr>
              <a:t>Академії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стають</a:t>
            </a:r>
            <a:r>
              <a:rPr lang="ru-RU" b="0" i="0" dirty="0" smtClean="0">
                <a:effectLst/>
                <a:latin typeface="Lucida Grande"/>
              </a:rPr>
              <a:t> центрами, що </a:t>
            </a:r>
            <a:r>
              <a:rPr lang="ru-RU" b="0" i="0" dirty="0" smtClean="0">
                <a:effectLst/>
                <a:latin typeface="Lucida Grande"/>
              </a:rPr>
              <a:t>сприяли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поширенню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класицистичних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ідей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канонів</a:t>
            </a:r>
            <a:r>
              <a:rPr lang="ru-RU" b="0" i="0" dirty="0" smtClean="0">
                <a:effectLst/>
                <a:latin typeface="Lucida Grande"/>
              </a:rPr>
              <a:t> в </a:t>
            </a:r>
            <a:r>
              <a:rPr lang="ru-RU" b="0" i="0" dirty="0" smtClean="0">
                <a:effectLst/>
                <a:latin typeface="Lucida Grande"/>
              </a:rPr>
              <a:t>мистецтві</a:t>
            </a:r>
            <a:r>
              <a:rPr lang="ru-RU" b="0" i="0" dirty="0" smtClean="0">
                <a:effectLst/>
                <a:latin typeface="Lucida Grande"/>
              </a:rPr>
              <a:t>.</a:t>
            </a:r>
          </a:p>
          <a:p>
            <a:pPr indent="449580"/>
            <a:r>
              <a:rPr lang="ru-RU" b="0" i="0" u="sng" dirty="0" smtClean="0">
                <a:effectLst/>
                <a:latin typeface="Lucida Grande"/>
              </a:rPr>
              <a:t>Головне </a:t>
            </a:r>
            <a:r>
              <a:rPr lang="ru-RU" b="0" i="0" u="sng" dirty="0" smtClean="0">
                <a:effectLst/>
                <a:latin typeface="Lucida Grande"/>
              </a:rPr>
              <a:t>завдання</a:t>
            </a:r>
            <a:r>
              <a:rPr lang="ru-RU" b="0" i="0" u="sng" dirty="0" smtClean="0">
                <a:effectLst/>
                <a:latin typeface="Lucida Grande"/>
              </a:rPr>
              <a:t> классицизму</a:t>
            </a:r>
            <a:r>
              <a:rPr lang="ru-RU" b="0" i="0" dirty="0" smtClean="0">
                <a:effectLst/>
                <a:latin typeface="Lucida Grande"/>
              </a:rPr>
              <a:t> – </a:t>
            </a:r>
            <a:r>
              <a:rPr lang="ru-RU" b="0" i="0" dirty="0" smtClean="0">
                <a:effectLst/>
                <a:latin typeface="Lucida Grande"/>
              </a:rPr>
              <a:t>створення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значного</a:t>
            </a:r>
            <a:r>
              <a:rPr lang="ru-RU" b="0" i="0" dirty="0" smtClean="0">
                <a:effectLst/>
                <a:latin typeface="Lucida Grande"/>
              </a:rPr>
              <a:t> монументального мистецтва, яке </a:t>
            </a:r>
            <a:r>
              <a:rPr lang="ru-RU" b="0" i="0" dirty="0" smtClean="0">
                <a:effectLst/>
                <a:latin typeface="Lucida Grande"/>
              </a:rPr>
              <a:t>втілює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ідею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об’єднання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нації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навколо</a:t>
            </a:r>
            <a:r>
              <a:rPr lang="ru-RU" b="0" i="0" dirty="0" smtClean="0">
                <a:effectLst/>
                <a:latin typeface="Lucida Grande"/>
              </a:rPr>
              <a:t> трону, </a:t>
            </a:r>
            <a:r>
              <a:rPr lang="ru-RU" b="0" i="0" dirty="0" smtClean="0">
                <a:effectLst/>
                <a:latin typeface="Lucida Grande"/>
              </a:rPr>
              <a:t>виховує</a:t>
            </a:r>
            <a:r>
              <a:rPr lang="ru-RU" b="0" i="0" dirty="0" smtClean="0">
                <a:effectLst/>
                <a:latin typeface="Lucida Grande"/>
              </a:rPr>
              <a:t> народ. </a:t>
            </a:r>
            <a:r>
              <a:rPr lang="ru-RU" b="0" i="0" dirty="0" smtClean="0">
                <a:effectLst/>
                <a:latin typeface="Lucida Grande"/>
              </a:rPr>
              <a:t>Особисті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інтереси</a:t>
            </a:r>
            <a:r>
              <a:rPr lang="ru-RU" b="0" i="0" dirty="0" smtClean="0">
                <a:effectLst/>
                <a:latin typeface="Lucida Grande"/>
              </a:rPr>
              <a:t> й </a:t>
            </a:r>
            <a:r>
              <a:rPr lang="ru-RU" b="0" i="0" dirty="0" smtClean="0">
                <a:effectLst/>
                <a:latin typeface="Lucida Grande"/>
              </a:rPr>
              <a:t>почуття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підпорядковуються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державним</a:t>
            </a:r>
            <a:r>
              <a:rPr lang="ru-RU" b="0" i="0" dirty="0" smtClean="0">
                <a:effectLst/>
                <a:latin typeface="Lucida Grande"/>
              </a:rPr>
              <a:t> (на </a:t>
            </a:r>
            <a:r>
              <a:rPr lang="ru-RU" b="0" i="0" dirty="0" smtClean="0">
                <a:effectLst/>
                <a:latin typeface="Lucida Grande"/>
              </a:rPr>
              <a:t>першому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місці</a:t>
            </a:r>
            <a:r>
              <a:rPr lang="ru-RU" b="0" i="0" dirty="0" smtClean="0">
                <a:effectLst/>
                <a:latin typeface="Lucida Grande"/>
              </a:rPr>
              <a:t> держава, а не </a:t>
            </a:r>
            <a:r>
              <a:rPr lang="ru-RU" b="0" i="0" dirty="0" smtClean="0">
                <a:effectLst/>
                <a:latin typeface="Lucida Grande"/>
              </a:rPr>
              <a:t>окрема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людина</a:t>
            </a:r>
            <a:r>
              <a:rPr lang="ru-RU" b="0" i="0" dirty="0" smtClean="0">
                <a:effectLst/>
                <a:latin typeface="Lucida Grande"/>
              </a:rPr>
              <a:t>). На це був </a:t>
            </a:r>
            <a:r>
              <a:rPr lang="ru-RU" b="0" i="0" dirty="0" smtClean="0">
                <a:effectLst/>
                <a:latin typeface="Lucida Grande"/>
              </a:rPr>
              <a:t>здатен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тільки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ідеальний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класичний</a:t>
            </a:r>
            <a:r>
              <a:rPr lang="ru-RU" b="0" i="0" dirty="0" smtClean="0">
                <a:effectLst/>
                <a:latin typeface="Lucida Grande"/>
              </a:rPr>
              <a:t> герой. </a:t>
            </a:r>
            <a:r>
              <a:rPr lang="ru-RU" b="0" i="0" dirty="0" smtClean="0">
                <a:effectLst/>
                <a:latin typeface="Lucida Grande"/>
              </a:rPr>
              <a:t>Складаються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строгі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норми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поведінки</a:t>
            </a:r>
            <a:r>
              <a:rPr lang="ru-RU" b="0" i="0" dirty="0" smtClean="0">
                <a:effectLst/>
                <a:latin typeface="Lucida Grande"/>
              </a:rPr>
              <a:t> – </a:t>
            </a:r>
            <a:r>
              <a:rPr lang="ru-RU" b="0" i="0" dirty="0" smtClean="0">
                <a:effectLst/>
                <a:latin typeface="Lucida Grande"/>
              </a:rPr>
              <a:t>бурхливий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вираз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почуттів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вважається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непристойним</a:t>
            </a:r>
            <a:r>
              <a:rPr lang="ru-RU" b="0" i="0" dirty="0" smtClean="0">
                <a:effectLst/>
                <a:latin typeface="Lucida Grande"/>
              </a:rPr>
              <a:t> і є </a:t>
            </a:r>
            <a:r>
              <a:rPr lang="ru-RU" b="0" i="0" dirty="0" smtClean="0">
                <a:effectLst/>
                <a:latin typeface="Lucida Grande"/>
              </a:rPr>
              <a:t>ознакою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низького</a:t>
            </a:r>
            <a:r>
              <a:rPr lang="ru-RU" b="0" i="0" dirty="0" smtClean="0">
                <a:effectLst/>
                <a:latin typeface="Lucida Grande"/>
              </a:rPr>
              <a:t> походження </a:t>
            </a:r>
            <a:r>
              <a:rPr lang="ru-RU" b="0" i="0" dirty="0" smtClean="0">
                <a:effectLst/>
                <a:latin typeface="Lucida Grande"/>
              </a:rPr>
              <a:t>чи</a:t>
            </a:r>
            <a:r>
              <a:rPr lang="ru-RU" b="0" i="0" dirty="0" smtClean="0">
                <a:effectLst/>
                <a:latin typeface="Lucida Grande"/>
              </a:rPr>
              <a:t> поганого </a:t>
            </a:r>
            <a:r>
              <a:rPr lang="ru-RU" b="0" i="0" dirty="0" smtClean="0">
                <a:effectLst/>
                <a:latin typeface="Lucida Grande"/>
              </a:rPr>
              <a:t>виховання</a:t>
            </a:r>
            <a:r>
              <a:rPr lang="ru-RU" b="0" i="0" dirty="0" smtClean="0">
                <a:effectLst/>
                <a:latin typeface="Lucida Grande"/>
              </a:rPr>
              <a:t>. </a:t>
            </a:r>
            <a:r>
              <a:rPr lang="ru-RU" b="0" i="0" dirty="0" smtClean="0">
                <a:effectLst/>
                <a:latin typeface="Lucida Grande"/>
              </a:rPr>
              <a:t>Вища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чеснота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людини</a:t>
            </a:r>
            <a:r>
              <a:rPr lang="ru-RU" b="0" i="0" dirty="0" smtClean="0">
                <a:effectLst/>
                <a:latin typeface="Lucida Grande"/>
              </a:rPr>
              <a:t> – </a:t>
            </a:r>
            <a:r>
              <a:rPr lang="ru-RU" b="0" i="0" dirty="0" smtClean="0">
                <a:effectLst/>
                <a:latin typeface="Lucida Grande"/>
              </a:rPr>
              <a:t>виконання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обов’язку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служіння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державі</a:t>
            </a:r>
            <a:r>
              <a:rPr lang="ru-RU" b="0" i="0" dirty="0" smtClean="0">
                <a:effectLst/>
                <a:latin typeface="Lucida Grande"/>
              </a:rPr>
              <a:t>. У </a:t>
            </a:r>
            <a:r>
              <a:rPr lang="ru-RU" b="0" i="0" dirty="0" smtClean="0">
                <a:effectLst/>
                <a:latin typeface="Lucida Grande"/>
              </a:rPr>
              <a:t>творах</a:t>
            </a:r>
            <a:r>
              <a:rPr lang="ru-RU" b="0" i="0" dirty="0" smtClean="0">
                <a:effectLst/>
                <a:latin typeface="Lucida Grande"/>
              </a:rPr>
              <a:t> мистецтва </a:t>
            </a:r>
            <a:r>
              <a:rPr lang="ru-RU" b="0" i="0" dirty="0" smtClean="0">
                <a:effectLst/>
                <a:latin typeface="Lucida Grande"/>
              </a:rPr>
              <a:t>виникає</a:t>
            </a:r>
            <a:r>
              <a:rPr lang="ru-RU" b="0" i="0" dirty="0" smtClean="0">
                <a:effectLst/>
                <a:latin typeface="Lucida Grande"/>
              </a:rPr>
              <a:t> образ </a:t>
            </a:r>
            <a:r>
              <a:rPr lang="ru-RU" b="0" i="0" dirty="0" smtClean="0">
                <a:effectLst/>
                <a:latin typeface="Lucida Grande"/>
              </a:rPr>
              <a:t>конфлікту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почуттів</a:t>
            </a:r>
            <a:r>
              <a:rPr lang="ru-RU" b="0" i="0" dirty="0" smtClean="0">
                <a:effectLst/>
                <a:latin typeface="Lucida Grande"/>
              </a:rPr>
              <a:t> та </a:t>
            </a:r>
            <a:r>
              <a:rPr lang="ru-RU" b="0" i="0" dirty="0" smtClean="0">
                <a:effectLst/>
                <a:latin typeface="Lucida Grande"/>
              </a:rPr>
              <a:t>обов’язку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особистості</a:t>
            </a:r>
            <a:r>
              <a:rPr lang="ru-RU" b="0" i="0" dirty="0" smtClean="0">
                <a:effectLst/>
                <a:latin typeface="Lucida Grande"/>
              </a:rPr>
              <a:t> й </a:t>
            </a:r>
            <a:r>
              <a:rPr lang="ru-RU" b="0" i="0" dirty="0" smtClean="0">
                <a:effectLst/>
                <a:latin typeface="Lucida Grande"/>
              </a:rPr>
              <a:t>держави</a:t>
            </a:r>
            <a:r>
              <a:rPr lang="ru-RU" b="0" i="0" dirty="0" smtClean="0">
                <a:effectLst/>
                <a:latin typeface="Lucida Grande"/>
              </a:rPr>
              <a:t>.</a:t>
            </a:r>
          </a:p>
          <a:p>
            <a:pPr indent="449580"/>
            <a:r>
              <a:rPr lang="ru-RU" b="0" i="0" u="sng" dirty="0" smtClean="0">
                <a:effectLst/>
                <a:latin typeface="Lucida Grande"/>
              </a:rPr>
              <a:t>Головна тема мистецтва </a:t>
            </a:r>
            <a:r>
              <a:rPr lang="ru-RU" b="0" i="0" u="sng" dirty="0" smtClean="0">
                <a:effectLst/>
                <a:latin typeface="Lucida Grande"/>
              </a:rPr>
              <a:t>класицизму</a:t>
            </a:r>
            <a:r>
              <a:rPr lang="ru-RU" b="0" i="0" dirty="0" smtClean="0">
                <a:effectLst/>
                <a:latin typeface="Lucida Grande"/>
              </a:rPr>
              <a:t> – торжество </a:t>
            </a:r>
            <a:r>
              <a:rPr lang="ru-RU" b="0" i="0" dirty="0" smtClean="0">
                <a:effectLst/>
                <a:latin typeface="Lucida Grande"/>
              </a:rPr>
              <a:t>суспільного</a:t>
            </a:r>
            <a:r>
              <a:rPr lang="ru-RU" b="0" i="0" dirty="0" smtClean="0">
                <a:effectLst/>
                <a:latin typeface="Lucida Grande"/>
              </a:rPr>
              <a:t> начала і </a:t>
            </a:r>
            <a:r>
              <a:rPr lang="ru-RU" b="0" i="0" dirty="0" smtClean="0">
                <a:effectLst/>
                <a:latin typeface="Lucida Grande"/>
              </a:rPr>
              <a:t>громадянського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обов’язку</a:t>
            </a:r>
            <a:r>
              <a:rPr lang="ru-RU" b="0" i="0" dirty="0" smtClean="0">
                <a:effectLst/>
                <a:latin typeface="Lucida Grande"/>
              </a:rPr>
              <a:t> над </a:t>
            </a:r>
            <a:r>
              <a:rPr lang="ru-RU" b="0" i="0" dirty="0" smtClean="0">
                <a:effectLst/>
                <a:latin typeface="Lucida Grande"/>
              </a:rPr>
              <a:t>особистими</a:t>
            </a:r>
            <a:r>
              <a:rPr lang="ru-RU" b="0" i="0" dirty="0" smtClean="0">
                <a:effectLst/>
                <a:latin typeface="Lucida Grande"/>
              </a:rPr>
              <a:t> порухами і </a:t>
            </a:r>
            <a:r>
              <a:rPr lang="ru-RU" b="0" i="0" dirty="0" smtClean="0">
                <a:effectLst/>
                <a:latin typeface="Lucida Grande"/>
              </a:rPr>
              <a:t>почуттями</a:t>
            </a:r>
            <a:r>
              <a:rPr lang="ru-RU" b="0" i="0" dirty="0" smtClean="0">
                <a:effectLst/>
                <a:latin typeface="Lucida Grande"/>
              </a:rPr>
              <a:t>. Тема </a:t>
            </a:r>
            <a:r>
              <a:rPr lang="ru-RU" b="0" i="0" dirty="0" smtClean="0">
                <a:effectLst/>
                <a:latin typeface="Lucida Grande"/>
              </a:rPr>
              <a:t>життя</a:t>
            </a:r>
            <a:r>
              <a:rPr lang="ru-RU" b="0" i="0" dirty="0" smtClean="0">
                <a:effectLst/>
                <a:latin typeface="Lucida Grande"/>
              </a:rPr>
              <a:t> та </a:t>
            </a:r>
            <a:r>
              <a:rPr lang="ru-RU" b="0" i="0" dirty="0" smtClean="0">
                <a:effectLst/>
                <a:latin typeface="Lucida Grande"/>
              </a:rPr>
              <a:t>побуту</a:t>
            </a:r>
            <a:r>
              <a:rPr lang="ru-RU" b="0" i="0" dirty="0" smtClean="0">
                <a:effectLst/>
                <a:latin typeface="Lucida Grande"/>
              </a:rPr>
              <a:t> простого народу </a:t>
            </a:r>
            <a:r>
              <a:rPr lang="ru-RU" b="0" i="0" dirty="0" smtClean="0">
                <a:effectLst/>
                <a:latin typeface="Lucida Grande"/>
              </a:rPr>
              <a:t>вважалася</a:t>
            </a:r>
            <a:r>
              <a:rPr lang="ru-RU" b="0" i="0" dirty="0" smtClean="0">
                <a:effectLst/>
                <a:latin typeface="Lucida Grande"/>
              </a:rPr>
              <a:t> недостойною </a:t>
            </a:r>
            <a:r>
              <a:rPr lang="ru-RU" b="0" i="0" dirty="0" smtClean="0">
                <a:effectLst/>
                <a:latin typeface="Lucida Grande"/>
              </a:rPr>
              <a:t>високого</a:t>
            </a:r>
            <a:r>
              <a:rPr lang="ru-RU" b="0" i="0" dirty="0" smtClean="0">
                <a:effectLst/>
                <a:latin typeface="Lucida Grande"/>
              </a:rPr>
              <a:t> мистецтва, що </a:t>
            </a:r>
            <a:r>
              <a:rPr lang="ru-RU" b="0" i="0" dirty="0" smtClean="0">
                <a:effectLst/>
                <a:latin typeface="Lucida Grande"/>
              </a:rPr>
              <a:t>панує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серед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витонченого</a:t>
            </a:r>
            <a:r>
              <a:rPr lang="ru-RU" b="0" i="0" dirty="0" smtClean="0">
                <a:effectLst/>
                <a:latin typeface="Lucida Grande"/>
              </a:rPr>
              <a:t> придворного </a:t>
            </a:r>
            <a:r>
              <a:rPr lang="ru-RU" b="0" i="0" dirty="0" smtClean="0">
                <a:effectLst/>
                <a:latin typeface="Lucida Grande"/>
              </a:rPr>
              <a:t>суспільства</a:t>
            </a:r>
            <a:r>
              <a:rPr lang="ru-RU" b="0" i="0" dirty="0" smtClean="0">
                <a:effectLst/>
                <a:latin typeface="Lucida Grande"/>
              </a:rPr>
              <a:t>.</a:t>
            </a:r>
            <a:endParaRPr lang="ru-RU" b="0" i="0" dirty="0">
              <a:effectLst/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5428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6401" y="452718"/>
            <a:ext cx="10315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b="0" i="0" dirty="0" smtClean="0">
                <a:effectLst/>
                <a:latin typeface="Lucida Grande"/>
              </a:rPr>
              <a:t>Найяскравіший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слід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Класицизм</a:t>
            </a:r>
            <a:r>
              <a:rPr lang="ru-RU" b="0" i="0" dirty="0" smtClean="0">
                <a:effectLst/>
                <a:latin typeface="Lucida Grande"/>
              </a:rPr>
              <a:t> лишив в </a:t>
            </a:r>
            <a:r>
              <a:rPr lang="ru-RU" b="0" i="0" dirty="0" smtClean="0">
                <a:effectLst/>
                <a:latin typeface="Lucida Grande"/>
              </a:rPr>
              <a:t>архітектурі</a:t>
            </a:r>
            <a:r>
              <a:rPr lang="ru-RU" b="0" i="0" dirty="0" smtClean="0">
                <a:effectLst/>
                <a:latin typeface="Lucida Grande"/>
              </a:rPr>
              <a:t>. </a:t>
            </a:r>
            <a:r>
              <a:rPr lang="ru-RU" b="0" i="0" dirty="0" smtClean="0">
                <a:effectLst/>
                <a:latin typeface="Lucida Grande"/>
              </a:rPr>
              <a:t>Найперші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пам'ятки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з'явилися</a:t>
            </a:r>
            <a:r>
              <a:rPr lang="ru-RU" b="0" i="0" dirty="0" smtClean="0">
                <a:effectLst/>
                <a:latin typeface="Lucida Grande"/>
              </a:rPr>
              <a:t> у </a:t>
            </a:r>
            <a:r>
              <a:rPr lang="ru-RU" b="0" i="0" dirty="0" smtClean="0">
                <a:effectLst/>
                <a:latin typeface="Lucida Grande"/>
              </a:rPr>
              <a:t>Франції</a:t>
            </a:r>
            <a:r>
              <a:rPr lang="ru-RU" b="0" i="0" dirty="0" smtClean="0">
                <a:effectLst/>
                <a:latin typeface="Lucida Grande"/>
              </a:rPr>
              <a:t>.   Далі </a:t>
            </a:r>
            <a:r>
              <a:rPr lang="ru-RU" b="0" i="0" dirty="0" smtClean="0">
                <a:effectLst/>
                <a:latin typeface="Lucida Grande"/>
              </a:rPr>
              <a:t>він</a:t>
            </a:r>
            <a:r>
              <a:rPr lang="ru-RU" b="0" i="0" dirty="0" smtClean="0">
                <a:effectLst/>
                <a:latin typeface="Lucida Grande"/>
              </a:rPr>
              <a:t> проник у </a:t>
            </a:r>
            <a:r>
              <a:rPr lang="ru-RU" b="0" i="0" dirty="0" smtClean="0">
                <a:effectLst/>
                <a:latin typeface="Lucida Grande"/>
              </a:rPr>
              <a:t>Німеччину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Англію</a:t>
            </a:r>
            <a:r>
              <a:rPr lang="ru-RU" b="0" i="0" dirty="0" smtClean="0">
                <a:effectLst/>
                <a:latin typeface="Lucida Grande"/>
              </a:rPr>
              <a:t>, а також в </a:t>
            </a:r>
            <a:r>
              <a:rPr lang="ru-RU" b="0" i="0" dirty="0" smtClean="0">
                <a:effectLst/>
                <a:latin typeface="Lucida Grande"/>
              </a:rPr>
              <a:t>Росію</a:t>
            </a:r>
            <a:r>
              <a:rPr lang="ru-RU" b="0" i="0" dirty="0" smtClean="0">
                <a:effectLst/>
                <a:latin typeface="Lucida Grande"/>
              </a:rPr>
              <a:t> під </a:t>
            </a:r>
            <a:r>
              <a:rPr lang="ru-RU" b="0" i="0" dirty="0" smtClean="0">
                <a:effectLst/>
                <a:latin typeface="Lucida Grande"/>
              </a:rPr>
              <a:t>впливом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європейських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течій</a:t>
            </a:r>
            <a:r>
              <a:rPr lang="ru-RU" b="0" i="0" dirty="0" smtClean="0">
                <a:effectLst/>
                <a:latin typeface="Lucida Grande"/>
              </a:rPr>
              <a:t>. </a:t>
            </a:r>
          </a:p>
          <a:p>
            <a:pPr indent="449580" algn="just"/>
            <a:r>
              <a:rPr lang="ru-RU" b="0" i="0" dirty="0" smtClean="0">
                <a:effectLst/>
                <a:latin typeface="Lucida Grande"/>
              </a:rPr>
              <a:t>Митці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орієнтувалися</a:t>
            </a:r>
            <a:r>
              <a:rPr lang="ru-RU" b="0" i="0" dirty="0" smtClean="0">
                <a:effectLst/>
                <a:latin typeface="Lucida Grande"/>
              </a:rPr>
              <a:t> на </a:t>
            </a:r>
            <a:r>
              <a:rPr lang="ru-RU" b="0" i="0" dirty="0" smtClean="0">
                <a:effectLst/>
                <a:latin typeface="Lucida Grande"/>
              </a:rPr>
              <a:t>кращі</a:t>
            </a:r>
            <a:r>
              <a:rPr lang="ru-RU" b="0" i="0" dirty="0" smtClean="0">
                <a:effectLst/>
                <a:latin typeface="Lucida Grande"/>
              </a:rPr>
              <a:t> твори </a:t>
            </a:r>
            <a:r>
              <a:rPr lang="ru-RU" b="0" i="0" dirty="0" smtClean="0">
                <a:effectLst/>
                <a:latin typeface="Lucida Grande"/>
              </a:rPr>
              <a:t>античної</a:t>
            </a:r>
            <a:r>
              <a:rPr lang="ru-RU" b="0" i="0" dirty="0" smtClean="0">
                <a:effectLst/>
                <a:latin typeface="Lucida Grande"/>
              </a:rPr>
              <a:t> культури </a:t>
            </a:r>
            <a:r>
              <a:rPr lang="ru-RU" b="0" i="0" dirty="0" smtClean="0">
                <a:effectLst/>
                <a:latin typeface="Lucida Grande"/>
              </a:rPr>
              <a:t>древніх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греків</a:t>
            </a:r>
            <a:r>
              <a:rPr lang="ru-RU" b="0" i="0" dirty="0" smtClean="0">
                <a:effectLst/>
                <a:latin typeface="Lucida Grande"/>
              </a:rPr>
              <a:t> і римлян, </a:t>
            </a:r>
            <a:r>
              <a:rPr lang="ru-RU" b="0" i="0" dirty="0" smtClean="0">
                <a:effectLst/>
                <a:latin typeface="Lucida Grande"/>
              </a:rPr>
              <a:t>застосовувалася</a:t>
            </a:r>
            <a:r>
              <a:rPr lang="ru-RU" b="0" i="0" dirty="0" smtClean="0">
                <a:effectLst/>
                <a:latin typeface="Lucida Grande"/>
              </a:rPr>
              <a:t> система </a:t>
            </a:r>
            <a:r>
              <a:rPr lang="ru-RU" b="0" i="0" dirty="0" smtClean="0">
                <a:effectLst/>
                <a:latin typeface="Lucida Grande"/>
              </a:rPr>
              <a:t>античних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ордерів</a:t>
            </a:r>
            <a:r>
              <a:rPr lang="ru-RU" b="0" i="0" dirty="0" smtClean="0">
                <a:effectLst/>
                <a:latin typeface="Lucida Grande"/>
              </a:rPr>
              <a:t>. </a:t>
            </a:r>
            <a:r>
              <a:rPr lang="ru-RU" b="0" i="0" dirty="0" smtClean="0">
                <a:effectLst/>
                <a:latin typeface="Lucida Grande"/>
              </a:rPr>
              <a:t>Будівлям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притаманні</a:t>
            </a:r>
            <a:r>
              <a:rPr lang="ru-RU" b="0" i="0" dirty="0" smtClean="0">
                <a:effectLst/>
                <a:latin typeface="Lucida Grande"/>
              </a:rPr>
              <a:t>: </a:t>
            </a:r>
            <a:r>
              <a:rPr lang="ru-RU" b="0" i="0" dirty="0" smtClean="0">
                <a:effectLst/>
                <a:latin typeface="Lucida Grande"/>
              </a:rPr>
              <a:t>прості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строгі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форми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прямі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лінії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сувора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симетрія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чітка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відповідність</a:t>
            </a:r>
            <a:r>
              <a:rPr lang="ru-RU" b="0" i="0" dirty="0" smtClean="0">
                <a:effectLst/>
                <a:latin typeface="Lucida Grande"/>
              </a:rPr>
              <a:t> частин за </a:t>
            </a:r>
            <a:r>
              <a:rPr lang="ru-RU" b="0" i="0" dirty="0" smtClean="0">
                <a:effectLst/>
                <a:latin typeface="Lucida Grande"/>
              </a:rPr>
              <a:t>розміром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їх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підпорядкованість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загальному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задуму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композиції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стриманий</a:t>
            </a:r>
            <a:r>
              <a:rPr lang="ru-RU" b="0" i="0" dirty="0" smtClean="0">
                <a:effectLst/>
                <a:latin typeface="Lucida Grande"/>
              </a:rPr>
              <a:t> декор, </a:t>
            </a:r>
            <a:r>
              <a:rPr lang="ru-RU" b="0" i="0" dirty="0" smtClean="0">
                <a:effectLst/>
                <a:latin typeface="Lucida Grande"/>
              </a:rPr>
              <a:t>підпорядкований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формі</a:t>
            </a:r>
            <a:r>
              <a:rPr lang="ru-RU" b="0" i="0" dirty="0" smtClean="0">
                <a:effectLst/>
                <a:latin typeface="Lucida Grande"/>
              </a:rPr>
              <a:t> предмету, простота і </a:t>
            </a:r>
            <a:r>
              <a:rPr lang="ru-RU" b="0" i="0" dirty="0" smtClean="0">
                <a:effectLst/>
                <a:latin typeface="Lucida Grande"/>
              </a:rPr>
              <a:t>благородність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практичність</a:t>
            </a:r>
            <a:r>
              <a:rPr lang="ru-RU" b="0" i="0" dirty="0" smtClean="0">
                <a:effectLst/>
                <a:latin typeface="Lucida Grande"/>
              </a:rPr>
              <a:t>.</a:t>
            </a:r>
            <a:endParaRPr lang="ru-RU" b="0" i="0" dirty="0">
              <a:effectLst/>
              <a:latin typeface="Lucida Grande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94" y="2761043"/>
            <a:ext cx="4520484" cy="362687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390" y="2761042"/>
            <a:ext cx="4465683" cy="362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974" y="895561"/>
            <a:ext cx="1085689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effectLst/>
                <a:latin typeface="Lucida Grande"/>
              </a:rPr>
              <a:t>Живопис</a:t>
            </a:r>
            <a:endParaRPr lang="ru-RU" b="1" i="0" dirty="0" smtClean="0">
              <a:effectLst/>
              <a:latin typeface="Lucida Grande"/>
            </a:endParaRPr>
          </a:p>
          <a:p>
            <a:pPr indent="449580"/>
            <a:r>
              <a:rPr lang="ru-RU" b="0" i="0" dirty="0" smtClean="0">
                <a:effectLst/>
                <a:latin typeface="Lucida Grande"/>
              </a:rPr>
              <a:t>Освоюються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досягнення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художників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Відродження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ретельно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вивчається</a:t>
            </a:r>
            <a:r>
              <a:rPr lang="ru-RU" b="0" i="0" dirty="0" smtClean="0">
                <a:effectLst/>
                <a:latin typeface="Lucida Grande"/>
              </a:rPr>
              <a:t> творчість </a:t>
            </a:r>
            <a:r>
              <a:rPr lang="ru-RU" b="0" i="0" dirty="0" smtClean="0">
                <a:effectLst/>
                <a:latin typeface="Lucida Grande"/>
              </a:rPr>
              <a:t>Рафаеля</a:t>
            </a:r>
            <a:r>
              <a:rPr lang="ru-RU" b="0" i="0" dirty="0" smtClean="0">
                <a:effectLst/>
                <a:latin typeface="Lucida Grande"/>
              </a:rPr>
              <a:t> й </a:t>
            </a:r>
            <a:r>
              <a:rPr lang="ru-RU" b="0" i="0" dirty="0" smtClean="0">
                <a:effectLst/>
                <a:latin typeface="Lucida Grande"/>
              </a:rPr>
              <a:t>Мікеланджело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імітується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їхня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майстерність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лінії</a:t>
            </a:r>
            <a:r>
              <a:rPr lang="ru-RU" b="0" i="0" dirty="0" smtClean="0">
                <a:effectLst/>
                <a:latin typeface="Lucida Grande"/>
              </a:rPr>
              <a:t> й </a:t>
            </a:r>
            <a:r>
              <a:rPr lang="ru-RU" b="0" i="0" dirty="0" smtClean="0">
                <a:effectLst/>
                <a:latin typeface="Lucida Grande"/>
              </a:rPr>
              <a:t>композиції</a:t>
            </a:r>
            <a:r>
              <a:rPr lang="ru-RU" b="0" i="0" dirty="0" smtClean="0">
                <a:effectLst/>
                <a:latin typeface="Lucida Grande"/>
              </a:rPr>
              <a:t>.</a:t>
            </a:r>
          </a:p>
          <a:p>
            <a:pPr indent="449580"/>
            <a:r>
              <a:rPr lang="ru-RU" b="0" i="0" dirty="0" smtClean="0">
                <a:effectLst/>
                <a:latin typeface="Lucida Grande"/>
              </a:rPr>
              <a:t>Митців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цікавить</a:t>
            </a:r>
            <a:r>
              <a:rPr lang="ru-RU" b="0" i="0" dirty="0" smtClean="0">
                <a:effectLst/>
                <a:latin typeface="Lucida Grande"/>
              </a:rPr>
              <a:t> не </a:t>
            </a:r>
            <a:r>
              <a:rPr lang="ru-RU" b="0" i="0" dirty="0" smtClean="0">
                <a:effectLst/>
                <a:latin typeface="Lucida Grande"/>
              </a:rPr>
              <a:t>конкретний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індивідуальний</a:t>
            </a:r>
            <a:r>
              <a:rPr lang="ru-RU" b="0" i="0" dirty="0" smtClean="0">
                <a:effectLst/>
                <a:latin typeface="Lucida Grande"/>
              </a:rPr>
              <a:t> характер </a:t>
            </a:r>
            <a:r>
              <a:rPr lang="ru-RU" b="0" i="0" dirty="0" smtClean="0">
                <a:effectLst/>
                <a:latin typeface="Lucida Grande"/>
              </a:rPr>
              <a:t>людини</a:t>
            </a:r>
            <a:r>
              <a:rPr lang="ru-RU" b="0" i="0" dirty="0" smtClean="0">
                <a:effectLst/>
                <a:latin typeface="Lucida Grande"/>
              </a:rPr>
              <a:t>, а </a:t>
            </a:r>
            <a:r>
              <a:rPr lang="ru-RU" b="0" i="0" dirty="0" smtClean="0">
                <a:effectLst/>
                <a:latin typeface="Lucida Grande"/>
              </a:rPr>
              <a:t>типовий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узагальнений</a:t>
            </a:r>
            <a:r>
              <a:rPr lang="ru-RU" b="0" i="0" dirty="0" smtClean="0">
                <a:effectLst/>
                <a:latin typeface="Lucida Grande"/>
              </a:rPr>
              <a:t> образ. </a:t>
            </a:r>
            <a:r>
              <a:rPr lang="ru-RU" b="0" i="0" dirty="0" smtClean="0">
                <a:effectLst/>
                <a:latin typeface="Lucida Grande"/>
              </a:rPr>
              <a:t>Переважають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античні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сюжети</a:t>
            </a:r>
            <a:r>
              <a:rPr lang="ru-RU" b="0" i="0" dirty="0" smtClean="0">
                <a:effectLst/>
                <a:latin typeface="Lucida Grande"/>
              </a:rPr>
              <a:t>. </a:t>
            </a:r>
            <a:r>
              <a:rPr lang="ru-RU" b="0" i="0" dirty="0" smtClean="0">
                <a:effectLst/>
                <a:latin typeface="Lucida Grande"/>
              </a:rPr>
              <a:t>Персонажі</a:t>
            </a:r>
            <a:r>
              <a:rPr lang="ru-RU" b="0" i="0" dirty="0" smtClean="0">
                <a:effectLst/>
                <a:latin typeface="Lucida Grande"/>
              </a:rPr>
              <a:t> картин – </a:t>
            </a:r>
            <a:r>
              <a:rPr lang="ru-RU" b="0" i="0" dirty="0" smtClean="0">
                <a:effectLst/>
                <a:latin typeface="Lucida Grande"/>
              </a:rPr>
              <a:t>видатні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історичні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особистості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ідеальні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міфологічні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герої</a:t>
            </a:r>
            <a:r>
              <a:rPr lang="ru-RU" b="0" i="0" dirty="0" smtClean="0">
                <a:effectLst/>
                <a:latin typeface="Lucida Grande"/>
              </a:rPr>
              <a:t>. </a:t>
            </a:r>
            <a:r>
              <a:rPr lang="ru-RU" b="0" i="0" dirty="0" smtClean="0">
                <a:effectLst/>
                <a:latin typeface="Lucida Grande"/>
              </a:rPr>
              <a:t>Головний</a:t>
            </a:r>
            <a:r>
              <a:rPr lang="ru-RU" b="0" i="0" dirty="0" smtClean="0">
                <a:effectLst/>
                <a:latin typeface="Lucida Grande"/>
              </a:rPr>
              <a:t> герой часто </a:t>
            </a:r>
            <a:r>
              <a:rPr lang="ru-RU" b="0" i="0" dirty="0" smtClean="0">
                <a:effectLst/>
                <a:latin typeface="Lucida Grande"/>
              </a:rPr>
              <a:t>виділявся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червоним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кольором</a:t>
            </a:r>
            <a:r>
              <a:rPr lang="ru-RU" b="0" i="0" dirty="0" smtClean="0">
                <a:effectLst/>
                <a:latin typeface="Lucida Grande"/>
              </a:rPr>
              <a:t>.</a:t>
            </a:r>
          </a:p>
          <a:p>
            <a:pPr indent="401955"/>
            <a:r>
              <a:rPr lang="ru-RU" b="0" i="0" dirty="0" smtClean="0">
                <a:effectLst/>
                <a:latin typeface="Lucida Grande"/>
              </a:rPr>
              <a:t>Сувора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ієрархія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жанрів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кожен</a:t>
            </a:r>
            <a:r>
              <a:rPr lang="ru-RU" b="0" i="0" dirty="0" smtClean="0">
                <a:effectLst/>
                <a:latin typeface="Lucida Grande"/>
              </a:rPr>
              <a:t> з них має </a:t>
            </a:r>
            <a:r>
              <a:rPr lang="ru-RU" b="0" i="0" dirty="0" smtClean="0">
                <a:effectLst/>
                <a:latin typeface="Lucida Grande"/>
              </a:rPr>
              <a:t>строгі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межі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чіткі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ознаки</a:t>
            </a:r>
            <a:r>
              <a:rPr lang="ru-RU" b="0" i="0" dirty="0" smtClean="0">
                <a:effectLst/>
                <a:latin typeface="Lucida Grande"/>
              </a:rPr>
              <a:t>; </a:t>
            </a:r>
            <a:r>
              <a:rPr lang="ru-RU" b="0" i="0" dirty="0" smtClean="0">
                <a:effectLst/>
                <a:latin typeface="Lucida Grande"/>
              </a:rPr>
              <a:t>неприпустимо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змішування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піднесеного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низького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трагічного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комічного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героїчного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повсякденного</a:t>
            </a:r>
            <a:r>
              <a:rPr lang="ru-RU" b="0" i="0" dirty="0" smtClean="0">
                <a:effectLst/>
                <a:latin typeface="Lucida Grande"/>
              </a:rPr>
              <a:t>:</a:t>
            </a:r>
          </a:p>
          <a:p>
            <a:pPr marL="630555"/>
            <a:r>
              <a:rPr lang="en-US" b="0" i="0" dirty="0" smtClean="0">
                <a:effectLst/>
                <a:latin typeface="Courier New" panose="02070309020205020404" pitchFamily="49" charset="0"/>
              </a:rPr>
              <a:t>o</a:t>
            </a:r>
            <a:r>
              <a:rPr lang="en-US" sz="700" b="0" i="0" dirty="0" smtClean="0">
                <a:effectLst/>
                <a:latin typeface="Times New Roman" panose="02020603050405020304" pitchFamily="18" charset="0"/>
              </a:rPr>
              <a:t>   </a:t>
            </a:r>
            <a:r>
              <a:rPr lang="ru-RU" b="1" i="0" u="sng" dirty="0" smtClean="0">
                <a:effectLst/>
                <a:latin typeface="Lucida Grande"/>
              </a:rPr>
              <a:t>високі</a:t>
            </a:r>
            <a:r>
              <a:rPr lang="ru-RU" b="0" i="0" dirty="0" smtClean="0">
                <a:effectLst/>
                <a:latin typeface="Lucida Grande"/>
              </a:rPr>
              <a:t> – </a:t>
            </a:r>
            <a:r>
              <a:rPr lang="ru-RU" b="0" i="0" dirty="0" smtClean="0">
                <a:effectLst/>
                <a:latin typeface="Lucida Grande"/>
              </a:rPr>
              <a:t>історичний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міфологічний</a:t>
            </a:r>
            <a:r>
              <a:rPr lang="ru-RU" b="0" i="0" dirty="0" smtClean="0">
                <a:effectLst/>
                <a:latin typeface="Lucida Grande"/>
              </a:rPr>
              <a:t> і </a:t>
            </a:r>
            <a:r>
              <a:rPr lang="ru-RU" b="0" i="0" dirty="0" smtClean="0">
                <a:effectLst/>
                <a:latin typeface="Lucida Grande"/>
              </a:rPr>
              <a:t>релігійний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сюжети</a:t>
            </a:r>
            <a:r>
              <a:rPr lang="ru-RU" b="0" i="0" dirty="0" smtClean="0">
                <a:effectLst/>
                <a:latin typeface="Lucida Grande"/>
              </a:rPr>
              <a:t>; тема – </a:t>
            </a:r>
            <a:r>
              <a:rPr lang="ru-RU" b="0" i="0" dirty="0" smtClean="0">
                <a:effectLst/>
                <a:latin typeface="Lucida Grande"/>
              </a:rPr>
              <a:t>важливі</a:t>
            </a:r>
            <a:r>
              <a:rPr lang="ru-RU" b="0" i="0" dirty="0" smtClean="0">
                <a:effectLst/>
                <a:latin typeface="Lucida Grande"/>
              </a:rPr>
              <a:t> для </a:t>
            </a:r>
            <a:r>
              <a:rPr lang="ru-RU" b="0" i="0" dirty="0" smtClean="0">
                <a:effectLst/>
                <a:latin typeface="Lucida Grande"/>
              </a:rPr>
              <a:t>держави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події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чи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релігійна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історія</a:t>
            </a:r>
            <a:r>
              <a:rPr lang="ru-RU" b="0" i="0" dirty="0" smtClean="0">
                <a:effectLst/>
                <a:latin typeface="Lucida Grande"/>
              </a:rPr>
              <a:t>; </a:t>
            </a:r>
            <a:r>
              <a:rPr lang="ru-RU" b="0" i="0" dirty="0" smtClean="0">
                <a:effectLst/>
                <a:latin typeface="Lucida Grande"/>
              </a:rPr>
              <a:t>герої</a:t>
            </a:r>
            <a:r>
              <a:rPr lang="ru-RU" b="0" i="0" dirty="0" smtClean="0">
                <a:effectLst/>
                <a:latin typeface="Lucida Grande"/>
              </a:rPr>
              <a:t> – монархи, </a:t>
            </a:r>
            <a:r>
              <a:rPr lang="ru-RU" b="0" i="0" dirty="0" smtClean="0">
                <a:effectLst/>
                <a:latin typeface="Lucida Grande"/>
              </a:rPr>
              <a:t>полководці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міфологічні</a:t>
            </a:r>
            <a:r>
              <a:rPr lang="ru-RU" b="0" i="0" dirty="0" smtClean="0">
                <a:effectLst/>
                <a:latin typeface="Lucida Grande"/>
              </a:rPr>
              <a:t> персонажи, </a:t>
            </a:r>
            <a:r>
              <a:rPr lang="ru-RU" b="0" i="0" dirty="0" smtClean="0">
                <a:effectLst/>
                <a:latin typeface="Lucida Grande"/>
              </a:rPr>
              <a:t>релігійні</a:t>
            </a:r>
            <a:r>
              <a:rPr lang="ru-RU" b="0" i="0" dirty="0" smtClean="0">
                <a:effectLst/>
                <a:latin typeface="Lucida Grande"/>
              </a:rPr>
              <a:t> подвижники;</a:t>
            </a:r>
          </a:p>
          <a:p>
            <a:pPr marL="630555"/>
            <a:r>
              <a:rPr lang="en-US" b="0" i="0" dirty="0" smtClean="0">
                <a:effectLst/>
                <a:latin typeface="Courier New" panose="02070309020205020404" pitchFamily="49" charset="0"/>
              </a:rPr>
              <a:t>o</a:t>
            </a:r>
            <a:r>
              <a:rPr lang="en-US" sz="700" b="0" i="0" dirty="0" smtClean="0">
                <a:effectLst/>
                <a:latin typeface="Times New Roman" panose="02020603050405020304" pitchFamily="18" charset="0"/>
              </a:rPr>
              <a:t>   </a:t>
            </a:r>
            <a:r>
              <a:rPr lang="ru-RU" b="1" i="0" u="sng" dirty="0" smtClean="0">
                <a:effectLst/>
                <a:latin typeface="Lucida Grande"/>
              </a:rPr>
              <a:t>низькі</a:t>
            </a:r>
            <a:r>
              <a:rPr lang="ru-RU" b="0" i="0" dirty="0" smtClean="0">
                <a:effectLst/>
                <a:latin typeface="Lucida Grande"/>
              </a:rPr>
              <a:t> – так званий "</a:t>
            </a:r>
            <a:r>
              <a:rPr lang="ru-RU" b="0" i="0" dirty="0" smtClean="0">
                <a:effectLst/>
                <a:latin typeface="Lucida Grande"/>
              </a:rPr>
              <a:t>малий</a:t>
            </a:r>
            <a:r>
              <a:rPr lang="ru-RU" b="0" i="0" dirty="0" smtClean="0">
                <a:effectLst/>
                <a:latin typeface="Lucida Grande"/>
              </a:rPr>
              <a:t> жанр" – пейзаж, портрет, натюрморт.</a:t>
            </a:r>
          </a:p>
          <a:p>
            <a:pPr indent="401955" algn="just"/>
            <a:r>
              <a:rPr lang="ru-RU" b="0" i="0" dirty="0" smtClean="0">
                <a:effectLst/>
                <a:latin typeface="Lucida Grande"/>
              </a:rPr>
              <a:t>Складаються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чіткі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канони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яким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мають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слідувати</a:t>
            </a:r>
            <a:r>
              <a:rPr lang="ru-RU" b="0" i="0" dirty="0" smtClean="0">
                <a:effectLst/>
                <a:latin typeface="Lucida Grande"/>
              </a:rPr>
              <a:t> художники. </a:t>
            </a:r>
            <a:r>
              <a:rPr lang="ru-RU" b="0" i="0" dirty="0" smtClean="0">
                <a:effectLst/>
                <a:latin typeface="Lucida Grande"/>
              </a:rPr>
              <a:t>Серед</a:t>
            </a:r>
            <a:r>
              <a:rPr lang="ru-RU" b="0" i="0" dirty="0" smtClean="0">
                <a:effectLst/>
                <a:latin typeface="Lucida Grande"/>
              </a:rPr>
              <a:t> них – строга </a:t>
            </a:r>
            <a:r>
              <a:rPr lang="ru-RU" b="0" i="0" dirty="0" smtClean="0">
                <a:effectLst/>
                <a:latin typeface="Lucida Grande"/>
              </a:rPr>
              <a:t>композиція</a:t>
            </a:r>
            <a:r>
              <a:rPr lang="ru-RU" b="0" i="0" dirty="0" smtClean="0">
                <a:effectLst/>
                <a:latin typeface="Lucida Grande"/>
              </a:rPr>
              <a:t> (</a:t>
            </a:r>
            <a:r>
              <a:rPr lang="ru-RU" b="0" i="0" dirty="0" smtClean="0">
                <a:effectLst/>
                <a:latin typeface="Lucida Grande"/>
              </a:rPr>
              <a:t>персонажі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картини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вписані</a:t>
            </a:r>
            <a:r>
              <a:rPr lang="ru-RU" b="0" i="0" dirty="0" smtClean="0">
                <a:effectLst/>
                <a:latin typeface="Lucida Grande"/>
              </a:rPr>
              <a:t> в </a:t>
            </a:r>
            <a:r>
              <a:rPr lang="ru-RU" b="0" i="0" dirty="0" smtClean="0">
                <a:effectLst/>
                <a:latin typeface="Lucida Grande"/>
              </a:rPr>
              <a:t>геометричну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фігуру</a:t>
            </a:r>
            <a:r>
              <a:rPr lang="ru-RU" b="0" i="0" dirty="0" smtClean="0">
                <a:effectLst/>
                <a:latin typeface="Lucida Grande"/>
              </a:rPr>
              <a:t> – </a:t>
            </a:r>
            <a:r>
              <a:rPr lang="ru-RU" b="0" i="0" dirty="0" smtClean="0">
                <a:effectLst/>
                <a:latin typeface="Lucida Grande"/>
              </a:rPr>
              <a:t>трикутник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чи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прямокутник</a:t>
            </a:r>
            <a:r>
              <a:rPr lang="ru-RU" b="0" i="0" dirty="0" smtClean="0">
                <a:effectLst/>
                <a:latin typeface="Lucida Grande"/>
              </a:rPr>
              <a:t> – і </a:t>
            </a:r>
            <a:r>
              <a:rPr lang="ru-RU" b="0" i="0" dirty="0" smtClean="0">
                <a:effectLst/>
                <a:latin typeface="Lucida Grande"/>
              </a:rPr>
              <a:t>розташовуються</a:t>
            </a:r>
            <a:r>
              <a:rPr lang="ru-RU" b="0" i="0" dirty="0" smtClean="0">
                <a:effectLst/>
                <a:latin typeface="Lucida Grande"/>
              </a:rPr>
              <a:t> на одному </a:t>
            </a:r>
            <a:r>
              <a:rPr lang="ru-RU" b="0" i="0" dirty="0" smtClean="0">
                <a:effectLst/>
                <a:latin typeface="Lucida Grande"/>
              </a:rPr>
              <a:t>рівні</a:t>
            </a:r>
            <a:r>
              <a:rPr lang="ru-RU" b="0" i="0" dirty="0" smtClean="0">
                <a:effectLst/>
                <a:latin typeface="Lucida Grande"/>
              </a:rPr>
              <a:t>), </a:t>
            </a:r>
            <a:r>
              <a:rPr lang="ru-RU" b="0" i="0" dirty="0" smtClean="0">
                <a:effectLst/>
                <a:latin typeface="Lucida Grande"/>
              </a:rPr>
              <a:t>логічне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розгортання</a:t>
            </a:r>
            <a:r>
              <a:rPr lang="ru-RU" b="0" i="0" dirty="0" smtClean="0">
                <a:effectLst/>
                <a:latin typeface="Lucida Grande"/>
              </a:rPr>
              <a:t> сюжету, </a:t>
            </a:r>
            <a:r>
              <a:rPr lang="ru-RU" b="0" i="0" dirty="0" smtClean="0">
                <a:effectLst/>
                <a:latin typeface="Lucida Grande"/>
              </a:rPr>
              <a:t>чітка</a:t>
            </a:r>
            <a:r>
              <a:rPr lang="ru-RU" b="0" i="0" dirty="0" smtClean="0">
                <a:effectLst/>
                <a:latin typeface="Lucida Grande"/>
              </a:rPr>
              <a:t> передача </a:t>
            </a:r>
            <a:r>
              <a:rPr lang="ru-RU" b="0" i="0" dirty="0" smtClean="0">
                <a:effectLst/>
                <a:latin typeface="Lucida Grande"/>
              </a:rPr>
              <a:t>об’єму</a:t>
            </a:r>
            <a:r>
              <a:rPr lang="ru-RU" b="0" i="0" dirty="0" smtClean="0">
                <a:effectLst/>
                <a:latin typeface="Lucida Grande"/>
              </a:rPr>
              <a:t>, за </a:t>
            </a:r>
            <a:r>
              <a:rPr lang="ru-RU" b="0" i="0" dirty="0" smtClean="0">
                <a:effectLst/>
                <a:latin typeface="Lucida Grande"/>
              </a:rPr>
              <a:t>допомогою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світлотіні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підпорядкована</a:t>
            </a:r>
            <a:r>
              <a:rPr lang="ru-RU" b="0" i="0" dirty="0" smtClean="0">
                <a:effectLst/>
                <a:latin typeface="Lucida Grande"/>
              </a:rPr>
              <a:t> роль </a:t>
            </a:r>
            <a:r>
              <a:rPr lang="ru-RU" b="0" i="0" dirty="0" smtClean="0">
                <a:effectLst/>
                <a:latin typeface="Lucida Grande"/>
              </a:rPr>
              <a:t>кольору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чіткі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контури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фігур</a:t>
            </a:r>
            <a:r>
              <a:rPr lang="ru-RU" b="0" i="0" dirty="0" smtClean="0">
                <a:effectLst/>
                <a:latin typeface="Lucida Grande"/>
              </a:rPr>
              <a:t>.</a:t>
            </a:r>
          </a:p>
          <a:p>
            <a:pPr indent="401955"/>
            <a:r>
              <a:rPr lang="ru-RU" b="0" i="0" dirty="0" smtClean="0">
                <a:effectLst/>
                <a:latin typeface="Lucida Grande"/>
              </a:rPr>
              <a:t>У пейзажах – </a:t>
            </a:r>
            <a:r>
              <a:rPr lang="ru-RU" b="0" i="0" dirty="0" smtClean="0">
                <a:effectLst/>
                <a:latin typeface="Lucida Grande"/>
              </a:rPr>
              <a:t>чітке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розмежування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планів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здійснюється</a:t>
            </a:r>
            <a:r>
              <a:rPr lang="ru-RU" b="0" i="0" dirty="0" smtClean="0">
                <a:effectLst/>
                <a:latin typeface="Lucida Grande"/>
              </a:rPr>
              <a:t> за </a:t>
            </a:r>
            <a:r>
              <a:rPr lang="ru-RU" b="0" i="0" dirty="0" smtClean="0">
                <a:effectLst/>
                <a:latin typeface="Lucida Grande"/>
              </a:rPr>
              <a:t>допомогою</a:t>
            </a:r>
            <a:r>
              <a:rPr lang="ru-RU" b="0" i="0" dirty="0" smtClean="0">
                <a:effectLst/>
                <a:latin typeface="Lucida Grande"/>
              </a:rPr>
              <a:t> </a:t>
            </a:r>
            <a:r>
              <a:rPr lang="ru-RU" b="0" i="0" dirty="0" smtClean="0">
                <a:effectLst/>
                <a:latin typeface="Lucida Grande"/>
              </a:rPr>
              <a:t>кольору</a:t>
            </a:r>
            <a:r>
              <a:rPr lang="ru-RU" b="0" i="0" dirty="0" smtClean="0">
                <a:effectLst/>
                <a:latin typeface="Lucida Grande"/>
              </a:rPr>
              <a:t>: </a:t>
            </a:r>
            <a:r>
              <a:rPr lang="ru-RU" b="0" i="0" dirty="0" smtClean="0">
                <a:effectLst/>
                <a:latin typeface="Lucida Grande"/>
              </a:rPr>
              <a:t>передній</a:t>
            </a:r>
            <a:r>
              <a:rPr lang="ru-RU" b="0" i="0" dirty="0" smtClean="0">
                <a:effectLst/>
                <a:latin typeface="Lucida Grande"/>
              </a:rPr>
              <a:t> план </a:t>
            </a:r>
            <a:r>
              <a:rPr lang="ru-RU" b="0" i="0" dirty="0" smtClean="0">
                <a:effectLst/>
                <a:latin typeface="Lucida Grande"/>
              </a:rPr>
              <a:t>обов’язково</a:t>
            </a:r>
            <a:r>
              <a:rPr lang="ru-RU" b="0" i="0" dirty="0" smtClean="0">
                <a:effectLst/>
                <a:latin typeface="Lucida Grande"/>
              </a:rPr>
              <a:t> повинен бути </a:t>
            </a:r>
            <a:r>
              <a:rPr lang="ru-RU" b="0" i="0" dirty="0" smtClean="0">
                <a:effectLst/>
                <a:latin typeface="Lucida Grande"/>
              </a:rPr>
              <a:t>коричневим</a:t>
            </a:r>
            <a:r>
              <a:rPr lang="ru-RU" b="0" i="0" dirty="0" smtClean="0">
                <a:effectLst/>
                <a:latin typeface="Lucida Grande"/>
              </a:rPr>
              <a:t>, </a:t>
            </a:r>
            <a:r>
              <a:rPr lang="ru-RU" b="0" i="0" dirty="0" smtClean="0">
                <a:effectLst/>
                <a:latin typeface="Lucida Grande"/>
              </a:rPr>
              <a:t>середній</a:t>
            </a:r>
            <a:r>
              <a:rPr lang="ru-RU" b="0" i="0" dirty="0" smtClean="0">
                <a:effectLst/>
                <a:latin typeface="Lucida Grande"/>
              </a:rPr>
              <a:t> - зеленим, а </a:t>
            </a:r>
            <a:r>
              <a:rPr lang="ru-RU" b="0" i="0" dirty="0" smtClean="0">
                <a:effectLst/>
                <a:latin typeface="Lucida Grande"/>
              </a:rPr>
              <a:t>дальній</a:t>
            </a:r>
            <a:r>
              <a:rPr lang="ru-RU" b="0" i="0" dirty="0" smtClean="0">
                <a:effectLst/>
                <a:latin typeface="Lucida Grande"/>
              </a:rPr>
              <a:t> - </a:t>
            </a:r>
            <a:r>
              <a:rPr lang="ru-RU" b="0" i="0" dirty="0" smtClean="0">
                <a:effectLst/>
                <a:latin typeface="Lucida Grande"/>
              </a:rPr>
              <a:t>блакитним</a:t>
            </a:r>
            <a:r>
              <a:rPr lang="ru-RU" b="0" i="0" dirty="0" smtClean="0">
                <a:effectLst/>
                <a:latin typeface="Lucida Grande"/>
              </a:rPr>
              <a:t>.</a:t>
            </a:r>
            <a:endParaRPr lang="ru-RU" b="0" i="0" dirty="0">
              <a:effectLst/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3459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1325563"/>
          </a:xfrm>
        </p:spPr>
        <p:txBody>
          <a:bodyPr/>
          <a:lstStyle/>
          <a:p>
            <a:r>
              <a:rPr lang="uk-UA" dirty="0" smtClean="0"/>
              <a:t>                   Живопис класицизму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76540"/>
            <a:ext cx="4867141" cy="459850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414" y="1776540"/>
            <a:ext cx="5181600" cy="4598502"/>
          </a:xfrm>
        </p:spPr>
      </p:pic>
    </p:spTree>
    <p:extLst>
      <p:ext uri="{BB962C8B-B14F-4D97-AF65-F5344CB8AC3E}">
        <p14:creationId xmlns:p14="http://schemas.microsoft.com/office/powerpoint/2010/main" val="21791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94" y="618186"/>
            <a:ext cx="4300153" cy="56023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84" y="618186"/>
            <a:ext cx="4339375" cy="560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216" y="1179318"/>
            <a:ext cx="115265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Класицизм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прагнув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протиставити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загальному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відчуттю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хаосу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буття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впорядкованість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мистецтва. У нормах і правилах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естетичної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творчості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класицисти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бачили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засіб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подолання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суперечностей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дійсності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Проголошувався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принцип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правдоподібності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але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цей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принцип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сприймався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не як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правдиве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відтворення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життя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а як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відтворення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прекрасної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природи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 На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противагу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ускладненню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образу і стилю,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властивому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бароко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класицизм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хоче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досягти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простоти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і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зрозумілості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Складні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явища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дійсності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ніби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розкладаються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на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простіші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;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трагічне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й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комічне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високе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й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низьке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не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зіштовхуються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в одному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суперечливому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образі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як у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бароко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а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розводяться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в різні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жанри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 «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Високими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» жанрами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вважалися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трагедія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ода,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епопея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«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низькими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» —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комедія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байка, сатира.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Високі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жанри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зазвичай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зверталися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до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античних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міфологічних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сюжетів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змальовували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піднесено-героїчні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ситуації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в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яких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діяли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благородні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герої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 А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комічні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жанри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відображали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сучасність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їх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персонажі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були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демократичнішими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 Але й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одні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й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інші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ставили перед собою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завдання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«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повчати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розважаючи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».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Усі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жанри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підпорядковувалися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визначеним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правилам, особливо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суворим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для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драматичних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жанрів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Ці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правила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полягали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в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дотриманні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трьох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єдностей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: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єдності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місця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єдності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часу,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єдності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дії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Класицизм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значну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увагу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приділяв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теорії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мистецтва,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упродовж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століття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було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створено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досить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багато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трактатів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із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поетики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класицизму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Найвідомішим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серед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них став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віршований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трактат Н.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Буало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«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Поетичне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мистецтво».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Представниками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класицизму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були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насамперед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французькі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письменники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: драматурги </a:t>
            </a:r>
            <a:r>
              <a:rPr lang="en-US" i="0" dirty="0" smtClean="0">
                <a:solidFill>
                  <a:srgbClr val="000000"/>
                </a:solidFill>
                <a:effectLst/>
                <a:latin typeface="Roboto"/>
              </a:rPr>
              <a:t>II.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Корнель, Ж.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Расін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Ж.-Б.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Мольєр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,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байкар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 Ж. де Лафонтен та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інші</a:t>
            </a:r>
            <a:r>
              <a:rPr lang="ru-RU" i="0" dirty="0" smtClean="0">
                <a:solidFill>
                  <a:srgbClr val="000000"/>
                </a:solidFill>
                <a:effectLst/>
                <a:latin typeface="Roboto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8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>
            <a:normAutofit/>
          </a:bodyPr>
          <a:lstStyle/>
          <a:p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Ж.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Расін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Ж.-Б.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Мольєр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байкар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Ж. де Лафонтен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8" y="1541371"/>
            <a:ext cx="3103272" cy="45760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696" y="1541371"/>
            <a:ext cx="3361386" cy="45760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276" y="1541370"/>
            <a:ext cx="3048000" cy="457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0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364</Words>
  <Application>Microsoft Office PowerPoint</Application>
  <PresentationFormat>Широкоэкранный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Lucida Grande</vt:lpstr>
      <vt:lpstr>Roboto</vt:lpstr>
      <vt:lpstr>Times New Roman</vt:lpstr>
      <vt:lpstr>Тема Office</vt:lpstr>
      <vt:lpstr>Мистецтво нового часу</vt:lpstr>
      <vt:lpstr>Презентация PowerPoint</vt:lpstr>
      <vt:lpstr>Презентация PowerPoint</vt:lpstr>
      <vt:lpstr>Презентация PowerPoint</vt:lpstr>
      <vt:lpstr>                   Живопис класицизму</vt:lpstr>
      <vt:lpstr>Презентация PowerPoint</vt:lpstr>
      <vt:lpstr>Презентация PowerPoint</vt:lpstr>
      <vt:lpstr>    Ж. Расін, Ж.-Б. Мольєр, байкар Ж. де Лафонтен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Мистецтво нового часу</dc:title>
  <dc:creator>timofey stepanov</dc:creator>
  <cp:lastModifiedBy>timofey stepanov</cp:lastModifiedBy>
  <cp:revision>6</cp:revision>
  <dcterms:created xsi:type="dcterms:W3CDTF">2020-05-01T14:41:06Z</dcterms:created>
  <dcterms:modified xsi:type="dcterms:W3CDTF">2020-05-01T15:22:13Z</dcterms:modified>
</cp:coreProperties>
</file>