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6B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78573-EB1E-4E45-AA31-6358ABE8249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F8E6838-999E-4B08-9236-E443FAE8D91E}">
      <dgm:prSet phldrT="[Текст]"/>
      <dgm:spPr/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7F6E6EF4-2B4D-41F3-892D-DB86B1C099FD}" type="parTrans" cxnId="{9E9FA9FF-1F6D-4C97-BCA6-A6459A8FCD84}">
      <dgm:prSet/>
      <dgm:spPr/>
      <dgm:t>
        <a:bodyPr/>
        <a:lstStyle/>
        <a:p>
          <a:endParaRPr lang="uk-UA"/>
        </a:p>
      </dgm:t>
    </dgm:pt>
    <dgm:pt modelId="{56D09A21-710D-442B-AAC2-0606F8A69654}" type="sibTrans" cxnId="{9E9FA9FF-1F6D-4C97-BCA6-A6459A8FCD84}">
      <dgm:prSet/>
      <dgm:spPr/>
      <dgm:t>
        <a:bodyPr/>
        <a:lstStyle/>
        <a:p>
          <a:endParaRPr lang="uk-UA"/>
        </a:p>
      </dgm:t>
    </dgm:pt>
    <dgm:pt modelId="{6C4551A0-1AAB-445B-9A61-24384B28CD1D}">
      <dgm:prSet phldrT="[Текст]"/>
      <dgm:spPr/>
      <dgm:t>
        <a:bodyPr/>
        <a:lstStyle/>
        <a:p>
          <a:r>
            <a:rPr lang="uk-UA" dirty="0" smtClean="0"/>
            <a:t>Просвітитель</a:t>
          </a:r>
          <a:endParaRPr lang="uk-UA" dirty="0"/>
        </a:p>
      </dgm:t>
    </dgm:pt>
    <dgm:pt modelId="{C19C0F82-2AFB-45DF-BBE5-20C429200CAB}" type="parTrans" cxnId="{CF0342CC-7B74-46C8-A293-D93C3C92D7A4}">
      <dgm:prSet/>
      <dgm:spPr/>
      <dgm:t>
        <a:bodyPr/>
        <a:lstStyle/>
        <a:p>
          <a:endParaRPr lang="uk-UA"/>
        </a:p>
      </dgm:t>
    </dgm:pt>
    <dgm:pt modelId="{DDBD68B6-274C-4638-8A27-018E8B7F6396}" type="sibTrans" cxnId="{CF0342CC-7B74-46C8-A293-D93C3C92D7A4}">
      <dgm:prSet/>
      <dgm:spPr/>
      <dgm:t>
        <a:bodyPr/>
        <a:lstStyle/>
        <a:p>
          <a:endParaRPr lang="uk-UA"/>
        </a:p>
      </dgm:t>
    </dgm:pt>
    <dgm:pt modelId="{4898F179-89A8-4CF9-860E-43A62503E11F}">
      <dgm:prSet phldrT="[Текст]"/>
      <dgm:spPr/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D1E780A7-7A5C-4265-B58F-6524BE02BD5F}" type="parTrans" cxnId="{B5C28C77-F2D2-4EF2-8DB8-FB725CDD6223}">
      <dgm:prSet/>
      <dgm:spPr/>
      <dgm:t>
        <a:bodyPr/>
        <a:lstStyle/>
        <a:p>
          <a:endParaRPr lang="uk-UA"/>
        </a:p>
      </dgm:t>
    </dgm:pt>
    <dgm:pt modelId="{2CFF73E0-0C70-44EF-9EF9-31859DBAA6E0}" type="sibTrans" cxnId="{B5C28C77-F2D2-4EF2-8DB8-FB725CDD6223}">
      <dgm:prSet/>
      <dgm:spPr/>
      <dgm:t>
        <a:bodyPr/>
        <a:lstStyle/>
        <a:p>
          <a:endParaRPr lang="uk-UA"/>
        </a:p>
      </dgm:t>
    </dgm:pt>
    <dgm:pt modelId="{8E4B0B65-A5AA-499B-AE11-778605A5F4DF}">
      <dgm:prSet phldrT="[Текст]"/>
      <dgm:spPr/>
      <dgm:t>
        <a:bodyPr/>
        <a:lstStyle/>
        <a:p>
          <a:r>
            <a:rPr lang="uk-UA" dirty="0" err="1" smtClean="0"/>
            <a:t>Митрополіт</a:t>
          </a:r>
          <a:endParaRPr lang="uk-UA" dirty="0"/>
        </a:p>
      </dgm:t>
    </dgm:pt>
    <dgm:pt modelId="{FF7AC046-FA0E-4977-BB6E-4EDD39E395E4}" type="parTrans" cxnId="{7278522F-8109-4FF6-9538-18934E29C5CB}">
      <dgm:prSet/>
      <dgm:spPr/>
      <dgm:t>
        <a:bodyPr/>
        <a:lstStyle/>
        <a:p>
          <a:endParaRPr lang="uk-UA"/>
        </a:p>
      </dgm:t>
    </dgm:pt>
    <dgm:pt modelId="{325D6DF4-7D43-4522-B9DC-95D15E2393CC}" type="sibTrans" cxnId="{7278522F-8109-4FF6-9538-18934E29C5CB}">
      <dgm:prSet/>
      <dgm:spPr/>
      <dgm:t>
        <a:bodyPr/>
        <a:lstStyle/>
        <a:p>
          <a:endParaRPr lang="uk-UA"/>
        </a:p>
      </dgm:t>
    </dgm:pt>
    <dgm:pt modelId="{7386A80A-8544-4B2C-ABF2-A962E35B6FB1}">
      <dgm:prSet phldrT="[Текст]"/>
      <dgm:spPr/>
      <dgm:t>
        <a:bodyPr/>
        <a:lstStyle/>
        <a:p>
          <a:r>
            <a:rPr lang="uk-UA" dirty="0" smtClean="0"/>
            <a:t>3</a:t>
          </a:r>
          <a:endParaRPr lang="uk-UA" dirty="0"/>
        </a:p>
      </dgm:t>
    </dgm:pt>
    <dgm:pt modelId="{CEBD9A4C-FC16-49D7-A0B7-73317CA6E15F}" type="parTrans" cxnId="{F5D6D86E-67B2-467B-BA3D-0B2BD9F82238}">
      <dgm:prSet/>
      <dgm:spPr/>
      <dgm:t>
        <a:bodyPr/>
        <a:lstStyle/>
        <a:p>
          <a:endParaRPr lang="uk-UA"/>
        </a:p>
      </dgm:t>
    </dgm:pt>
    <dgm:pt modelId="{88D2D560-81C6-4D15-9B70-B9093D18D20F}" type="sibTrans" cxnId="{F5D6D86E-67B2-467B-BA3D-0B2BD9F82238}">
      <dgm:prSet/>
      <dgm:spPr/>
      <dgm:t>
        <a:bodyPr/>
        <a:lstStyle/>
        <a:p>
          <a:endParaRPr lang="uk-UA"/>
        </a:p>
      </dgm:t>
    </dgm:pt>
    <dgm:pt modelId="{A95E2092-6AC9-4475-968E-8F2BDE65E035}">
      <dgm:prSet phldrT="[Текст]"/>
      <dgm:spPr/>
      <dgm:t>
        <a:bodyPr/>
        <a:lstStyle/>
        <a:p>
          <a:r>
            <a:rPr lang="uk-UA" dirty="0" err="1" smtClean="0"/>
            <a:t>Реферматор</a:t>
          </a:r>
          <a:endParaRPr lang="uk-UA" dirty="0"/>
        </a:p>
      </dgm:t>
    </dgm:pt>
    <dgm:pt modelId="{CA1547BC-DC07-4758-A5F9-3B5AC1576AF9}" type="parTrans" cxnId="{EBA5307A-6388-4B01-A75A-398034FDDB39}">
      <dgm:prSet/>
      <dgm:spPr/>
      <dgm:t>
        <a:bodyPr/>
        <a:lstStyle/>
        <a:p>
          <a:endParaRPr lang="uk-UA"/>
        </a:p>
      </dgm:t>
    </dgm:pt>
    <dgm:pt modelId="{63E7E000-5BF2-46BF-81A2-B6535BE8477E}" type="sibTrans" cxnId="{EBA5307A-6388-4B01-A75A-398034FDDB39}">
      <dgm:prSet/>
      <dgm:spPr/>
      <dgm:t>
        <a:bodyPr/>
        <a:lstStyle/>
        <a:p>
          <a:endParaRPr lang="uk-UA"/>
        </a:p>
      </dgm:t>
    </dgm:pt>
    <dgm:pt modelId="{E807A511-EEA2-4BDA-9C29-866D34654747}" type="pres">
      <dgm:prSet presAssocID="{2B078573-EB1E-4E45-AA31-6358ABE8249A}" presName="linearFlow" presStyleCnt="0">
        <dgm:presLayoutVars>
          <dgm:dir/>
          <dgm:animLvl val="lvl"/>
          <dgm:resizeHandles val="exact"/>
        </dgm:presLayoutVars>
      </dgm:prSet>
      <dgm:spPr/>
    </dgm:pt>
    <dgm:pt modelId="{92A6CB35-6644-4712-BD90-5A577B3275D7}" type="pres">
      <dgm:prSet presAssocID="{3F8E6838-999E-4B08-9236-E443FAE8D91E}" presName="composite" presStyleCnt="0"/>
      <dgm:spPr/>
    </dgm:pt>
    <dgm:pt modelId="{7DEAD753-16C9-4161-BF82-7F2555D5E9E5}" type="pres">
      <dgm:prSet presAssocID="{3F8E6838-999E-4B08-9236-E443FAE8D91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5E6BCA5-551F-45A3-BE31-59B285FEAAB7}" type="pres">
      <dgm:prSet presAssocID="{3F8E6838-999E-4B08-9236-E443FAE8D91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70AEF3-675A-47F3-9821-7A635E9C2C71}" type="pres">
      <dgm:prSet presAssocID="{56D09A21-710D-442B-AAC2-0606F8A69654}" presName="sp" presStyleCnt="0"/>
      <dgm:spPr/>
    </dgm:pt>
    <dgm:pt modelId="{89915154-C7D7-4FCE-B9D5-FAD283628F80}" type="pres">
      <dgm:prSet presAssocID="{4898F179-89A8-4CF9-860E-43A62503E11F}" presName="composite" presStyleCnt="0"/>
      <dgm:spPr/>
    </dgm:pt>
    <dgm:pt modelId="{69FE3946-D339-45AB-BA22-10934CB84F1D}" type="pres">
      <dgm:prSet presAssocID="{4898F179-89A8-4CF9-860E-43A62503E11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DD16CB9-8D50-49A9-B18C-95CE85BDBA30}" type="pres">
      <dgm:prSet presAssocID="{4898F179-89A8-4CF9-860E-43A62503E11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820D52-4091-4D59-BCDA-D9BB33538FE8}" type="pres">
      <dgm:prSet presAssocID="{2CFF73E0-0C70-44EF-9EF9-31859DBAA6E0}" presName="sp" presStyleCnt="0"/>
      <dgm:spPr/>
    </dgm:pt>
    <dgm:pt modelId="{C3DB8123-CFA4-4288-AFBA-8AB735C85A79}" type="pres">
      <dgm:prSet presAssocID="{7386A80A-8544-4B2C-ABF2-A962E35B6FB1}" presName="composite" presStyleCnt="0"/>
      <dgm:spPr/>
    </dgm:pt>
    <dgm:pt modelId="{2AE044E8-2108-4A7B-89A3-7FFC2C9E62F1}" type="pres">
      <dgm:prSet presAssocID="{7386A80A-8544-4B2C-ABF2-A962E35B6FB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8A6C328-A954-4468-A7FD-8AE650499B9C}" type="pres">
      <dgm:prSet presAssocID="{7386A80A-8544-4B2C-ABF2-A962E35B6FB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F0342CC-7B74-46C8-A293-D93C3C92D7A4}" srcId="{3F8E6838-999E-4B08-9236-E443FAE8D91E}" destId="{6C4551A0-1AAB-445B-9A61-24384B28CD1D}" srcOrd="0" destOrd="0" parTransId="{C19C0F82-2AFB-45DF-BBE5-20C429200CAB}" sibTransId="{DDBD68B6-274C-4638-8A27-018E8B7F6396}"/>
    <dgm:cxn modelId="{F5D6D86E-67B2-467B-BA3D-0B2BD9F82238}" srcId="{2B078573-EB1E-4E45-AA31-6358ABE8249A}" destId="{7386A80A-8544-4B2C-ABF2-A962E35B6FB1}" srcOrd="2" destOrd="0" parTransId="{CEBD9A4C-FC16-49D7-A0B7-73317CA6E15F}" sibTransId="{88D2D560-81C6-4D15-9B70-B9093D18D20F}"/>
    <dgm:cxn modelId="{00AF4022-2F5C-4EAF-B4F6-7A553D2A5BA5}" type="presOf" srcId="{2B078573-EB1E-4E45-AA31-6358ABE8249A}" destId="{E807A511-EEA2-4BDA-9C29-866D34654747}" srcOrd="0" destOrd="0" presId="urn:microsoft.com/office/officeart/2005/8/layout/chevron2"/>
    <dgm:cxn modelId="{580B4D04-113C-437E-A08B-A18CEFEBF2BB}" type="presOf" srcId="{7386A80A-8544-4B2C-ABF2-A962E35B6FB1}" destId="{2AE044E8-2108-4A7B-89A3-7FFC2C9E62F1}" srcOrd="0" destOrd="0" presId="urn:microsoft.com/office/officeart/2005/8/layout/chevron2"/>
    <dgm:cxn modelId="{B5C28C77-F2D2-4EF2-8DB8-FB725CDD6223}" srcId="{2B078573-EB1E-4E45-AA31-6358ABE8249A}" destId="{4898F179-89A8-4CF9-860E-43A62503E11F}" srcOrd="1" destOrd="0" parTransId="{D1E780A7-7A5C-4265-B58F-6524BE02BD5F}" sibTransId="{2CFF73E0-0C70-44EF-9EF9-31859DBAA6E0}"/>
    <dgm:cxn modelId="{D2A674B4-79FB-4247-8720-9AD926ABF763}" type="presOf" srcId="{4898F179-89A8-4CF9-860E-43A62503E11F}" destId="{69FE3946-D339-45AB-BA22-10934CB84F1D}" srcOrd="0" destOrd="0" presId="urn:microsoft.com/office/officeart/2005/8/layout/chevron2"/>
    <dgm:cxn modelId="{93EDE557-409E-4E7B-8B8F-2F49152E2F4F}" type="presOf" srcId="{A95E2092-6AC9-4475-968E-8F2BDE65E035}" destId="{88A6C328-A954-4468-A7FD-8AE650499B9C}" srcOrd="0" destOrd="0" presId="urn:microsoft.com/office/officeart/2005/8/layout/chevron2"/>
    <dgm:cxn modelId="{EBA5307A-6388-4B01-A75A-398034FDDB39}" srcId="{7386A80A-8544-4B2C-ABF2-A962E35B6FB1}" destId="{A95E2092-6AC9-4475-968E-8F2BDE65E035}" srcOrd="0" destOrd="0" parTransId="{CA1547BC-DC07-4758-A5F9-3B5AC1576AF9}" sibTransId="{63E7E000-5BF2-46BF-81A2-B6535BE8477E}"/>
    <dgm:cxn modelId="{9E6CA572-7DAF-412C-B7EC-4B8D61C3793A}" type="presOf" srcId="{8E4B0B65-A5AA-499B-AE11-778605A5F4DF}" destId="{9DD16CB9-8D50-49A9-B18C-95CE85BDBA30}" srcOrd="0" destOrd="0" presId="urn:microsoft.com/office/officeart/2005/8/layout/chevron2"/>
    <dgm:cxn modelId="{7278522F-8109-4FF6-9538-18934E29C5CB}" srcId="{4898F179-89A8-4CF9-860E-43A62503E11F}" destId="{8E4B0B65-A5AA-499B-AE11-778605A5F4DF}" srcOrd="0" destOrd="0" parTransId="{FF7AC046-FA0E-4977-BB6E-4EDD39E395E4}" sibTransId="{325D6DF4-7D43-4522-B9DC-95D15E2393CC}"/>
    <dgm:cxn modelId="{C0AAD8C9-4A2F-49D5-BDD6-5553F402A7E8}" type="presOf" srcId="{3F8E6838-999E-4B08-9236-E443FAE8D91E}" destId="{7DEAD753-16C9-4161-BF82-7F2555D5E9E5}" srcOrd="0" destOrd="0" presId="urn:microsoft.com/office/officeart/2005/8/layout/chevron2"/>
    <dgm:cxn modelId="{9E9FA9FF-1F6D-4C97-BCA6-A6459A8FCD84}" srcId="{2B078573-EB1E-4E45-AA31-6358ABE8249A}" destId="{3F8E6838-999E-4B08-9236-E443FAE8D91E}" srcOrd="0" destOrd="0" parTransId="{7F6E6EF4-2B4D-41F3-892D-DB86B1C099FD}" sibTransId="{56D09A21-710D-442B-AAC2-0606F8A69654}"/>
    <dgm:cxn modelId="{7B331AA2-CBCD-4E56-BE85-6D6F0A0C837F}" type="presOf" srcId="{6C4551A0-1AAB-445B-9A61-24384B28CD1D}" destId="{C5E6BCA5-551F-45A3-BE31-59B285FEAAB7}" srcOrd="0" destOrd="0" presId="urn:microsoft.com/office/officeart/2005/8/layout/chevron2"/>
    <dgm:cxn modelId="{D697C13E-6D9A-43B7-93F4-9BA72EFAF94A}" type="presParOf" srcId="{E807A511-EEA2-4BDA-9C29-866D34654747}" destId="{92A6CB35-6644-4712-BD90-5A577B3275D7}" srcOrd="0" destOrd="0" presId="urn:microsoft.com/office/officeart/2005/8/layout/chevron2"/>
    <dgm:cxn modelId="{DA9B0025-BFD1-4D52-8AD9-D38B4A0D1392}" type="presParOf" srcId="{92A6CB35-6644-4712-BD90-5A577B3275D7}" destId="{7DEAD753-16C9-4161-BF82-7F2555D5E9E5}" srcOrd="0" destOrd="0" presId="urn:microsoft.com/office/officeart/2005/8/layout/chevron2"/>
    <dgm:cxn modelId="{78879C2F-2345-4217-BCAE-E42EA1D6CEB5}" type="presParOf" srcId="{92A6CB35-6644-4712-BD90-5A577B3275D7}" destId="{C5E6BCA5-551F-45A3-BE31-59B285FEAAB7}" srcOrd="1" destOrd="0" presId="urn:microsoft.com/office/officeart/2005/8/layout/chevron2"/>
    <dgm:cxn modelId="{0F6F5653-0FB6-4A23-AE8C-439C110840B4}" type="presParOf" srcId="{E807A511-EEA2-4BDA-9C29-866D34654747}" destId="{DA70AEF3-675A-47F3-9821-7A635E9C2C71}" srcOrd="1" destOrd="0" presId="urn:microsoft.com/office/officeart/2005/8/layout/chevron2"/>
    <dgm:cxn modelId="{D4A1A1E4-DAA2-4085-B4BC-2474480F1B5E}" type="presParOf" srcId="{E807A511-EEA2-4BDA-9C29-866D34654747}" destId="{89915154-C7D7-4FCE-B9D5-FAD283628F80}" srcOrd="2" destOrd="0" presId="urn:microsoft.com/office/officeart/2005/8/layout/chevron2"/>
    <dgm:cxn modelId="{91B5CC1F-06E2-4739-BE60-F6FC5A7E341C}" type="presParOf" srcId="{89915154-C7D7-4FCE-B9D5-FAD283628F80}" destId="{69FE3946-D339-45AB-BA22-10934CB84F1D}" srcOrd="0" destOrd="0" presId="urn:microsoft.com/office/officeart/2005/8/layout/chevron2"/>
    <dgm:cxn modelId="{DDE5340D-33DE-49BE-9547-339F8CF261B6}" type="presParOf" srcId="{89915154-C7D7-4FCE-B9D5-FAD283628F80}" destId="{9DD16CB9-8D50-49A9-B18C-95CE85BDBA30}" srcOrd="1" destOrd="0" presId="urn:microsoft.com/office/officeart/2005/8/layout/chevron2"/>
    <dgm:cxn modelId="{6BD48563-BE43-488F-B38F-7ACF697DBFC0}" type="presParOf" srcId="{E807A511-EEA2-4BDA-9C29-866D34654747}" destId="{45820D52-4091-4D59-BCDA-D9BB33538FE8}" srcOrd="3" destOrd="0" presId="urn:microsoft.com/office/officeart/2005/8/layout/chevron2"/>
    <dgm:cxn modelId="{0FCEB494-B378-46E1-8F3D-B0BC1F149066}" type="presParOf" srcId="{E807A511-EEA2-4BDA-9C29-866D34654747}" destId="{C3DB8123-CFA4-4288-AFBA-8AB735C85A79}" srcOrd="4" destOrd="0" presId="urn:microsoft.com/office/officeart/2005/8/layout/chevron2"/>
    <dgm:cxn modelId="{7CC01C9B-F7E8-4BEB-AC02-5F73067B7B98}" type="presParOf" srcId="{C3DB8123-CFA4-4288-AFBA-8AB735C85A79}" destId="{2AE044E8-2108-4A7B-89A3-7FFC2C9E62F1}" srcOrd="0" destOrd="0" presId="urn:microsoft.com/office/officeart/2005/8/layout/chevron2"/>
    <dgm:cxn modelId="{A77370DA-A8E7-40D8-825C-1578B1A1E583}" type="presParOf" srcId="{C3DB8123-CFA4-4288-AFBA-8AB735C85A79}" destId="{88A6C328-A954-4468-A7FD-8AE650499B9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ua/yandsearch?tld=ua&amp;p=1&amp;text=%D0%BF%D0%B5%D1%82%D1%80%D0%BE%20%D0%BC%D0%BE%D0%B3%D0%B8%D0%BB%D0%B0&amp;fp=1&amp;pos=30&amp;uinfo=ww-1349-wh-674-fw-1124-fh-468-pd-1&amp;rpt=simage&amp;img_url=http%3A%2F%2Fstorage0.dms.mpinteractiv.ro%2Fmedia%2F401%2F781%2F10667%2F6866688%2F1%2F26-spiritualia.jpg%3Fwidth%3D320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a/a9/%D0%9A%D0%B8%D1%94%D0%B2%D0%BE-%D0%9C%D0%BE%D0%B3%D0%B8%D0%BB%D1%8F%D0%BD%D1%81%D1%8C%D0%BA%D0%B0_%D0%B0%D0%BA%D0%B0%D0%B4%D0%B5%D0%BC%D1%96%D1%8F_%D1%82%D0%B0_%D1%97%D1%97_%D1%81%D0%BF%D1%83%D0%B4%D0%B5%D1%97.png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ua/yandsearch?text=%D0%BA%D0%B8%D1%97%D0%B2%D0%BE-%D0%BC%D0%BE%D0%B3%D0%B8%D0%BB%D1%8F%D0%BD%D1%81%D1%8C%D0%BA%D0%B0%20%D0%BA%D0%BE%D0%BB%D0%B5%D0%B3%D1%96%D1%8F&amp;fp=0&amp;img_url=http%3A%2F%2Fwpcontent.answcdn.com%2Fwikipedia%2Fcommons%2Fthumb%2Fa%2Fa7%2FNaUKMA_seal_transp2.PNG%2F130px-NaUKMA_seal_transp2.PNG&amp;pos=0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ua/yandsearch?tld=ua&amp;p=1&amp;text=%D0%BF%D0%B5%D1%82%D1%80%D0%BE%20%D0%BC%D0%BE%D0%B3%D0%B8%D0%BB%D0%B0&amp;fp=1&amp;pos=41&amp;uinfo=ww-1349-wh-674-fw-1124-fh-468-pd-1&amp;rpt=simage&amp;img_url=http%3A%2F%2Fwww.antiquebooks.ru%2Fpic%2F8%2F4257%2F81857_1.jpg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//upload.wikimedia.org/wikipedia/commons/8/8c/Trebnyk_Petra_Mohyly.jpg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images.yandex.ua/yandsearch?tld=ua&amp;p=1&amp;text=%D0%BF%D0%B5%D1%82%D1%80%D0%BE%20%D0%BC%D0%BE%D0%B3%D0%B8%D0%BB%D0%B0&amp;fp=1&amp;pos=31&amp;uinfo=ww-1349-wh-674-fw-1124-fh-468-pd-1&amp;rpt=simage&amp;img_url=http%3A%2F%2Flitopys.org.ua%2Fsynopsis%2Fimage007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ua/yandsearch?tld=ua&amp;p=3&amp;text=%D0%BF%D0%B5%D1%82%D1%80%D0%BE%20%D0%BC%D0%BE%D0%B3%D0%B8%D0%BB%D0%B0&amp;fp=3&amp;pos=113&amp;uinfo=ww-1349-wh-674-fw-1124-fh-468-pd-1&amp;rpt=simage&amp;img_url=http%3A%2F%2Frestinworld.ru%2Fnuke%2Fobjects%2Fcountries_stories%2FO%2Fo733tx15i74j5ytp2h9n4it5nv4tyaga%2Fimage%2Fdf2d3dc342b8c7a6699e35eb52eba36a_full.jpg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mages.yandex.ua/yandsearch?tld=ua&amp;p=9&amp;text=%D0%BF%D0%B5%D1%82%D1%80%D0%BE%20%D0%BC%D0%BE%D0%B3%D0%B8%D0%BB%D0%B0&amp;fp=9&amp;pos=284&amp;uinfo=ww-1349-wh-674-fw-1124-fh-468-pd-1&amp;rpt=simage&amp;img_url=http%3A%2F%2Fphotos.wikimapia.org%2Fp%2F00%2F01%2F18%2F76%2F61_big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ua/yandsearch?text=%D0%BA%D0%B8%D1%97%D0%B2%D0%BE-%D0%BC%D0%BE%D0%B3%D0%B8%D0%BB%D1%8F%D0%BD%D1%81%D1%8C%D0%BA%D0%B0%20%D0%BA%D0%BE%D0%BB%D0%B5%D0%B3%D1%96%D1%8F&amp;fp=0&amp;pos=1&amp;rpt=simage&amp;uinfo=ww-1349-wh-674-fw-1124-fh-468-pd-1&amp;img_url=http%3A%2F%2Fi.fotomem.ru%2F1%2F55%2F52%2F415552%2Fs_8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3857628"/>
            <a:ext cx="4643438" cy="990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Культурно-просвітницька діяльність Петра Могили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Роботу виконала студентка 111 групи </a:t>
            </a:r>
            <a:r>
              <a:rPr lang="uk-UA" dirty="0" err="1" smtClean="0"/>
              <a:t>Череднюк</a:t>
            </a:r>
            <a:r>
              <a:rPr lang="uk-UA" dirty="0" smtClean="0"/>
              <a:t> </a:t>
            </a:r>
            <a:r>
              <a:rPr lang="uk-UA" dirty="0" smtClean="0"/>
              <a:t>В</a:t>
            </a:r>
            <a:r>
              <a:rPr lang="uk-UA" dirty="0" smtClean="0"/>
              <a:t>іолетта</a:t>
            </a:r>
            <a:endParaRPr lang="uk-UA" dirty="0"/>
          </a:p>
        </p:txBody>
      </p:sp>
      <p:sp>
        <p:nvSpPr>
          <p:cNvPr id="22530" name="AutoShape 2" descr="Петро Могила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2532" name="AutoShape 4" descr="Пётр Могила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2534" name="Picture 6" descr="Петр Могила. Купить портрет Петр Могила: характеристики, описание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3664599" cy="4429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A66BD3"/>
                </a:solidFill>
              </a:rPr>
              <a:t>Петро Могила</a:t>
            </a:r>
            <a:endParaRPr lang="uk-UA" sz="3200" dirty="0">
              <a:solidFill>
                <a:srgbClr val="A66BD3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571612"/>
          <a:ext cx="6096000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A66BD3"/>
                </a:solidFill>
              </a:rPr>
              <a:t>Біографічні відомості</a:t>
            </a:r>
            <a:endParaRPr lang="uk-UA" sz="2800" dirty="0">
              <a:solidFill>
                <a:srgbClr val="A66BD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643050"/>
            <a:ext cx="6572296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b="1" dirty="0" smtClean="0"/>
              <a:t>Дата </a:t>
            </a:r>
            <a:r>
              <a:rPr lang="ru-RU" sz="2800" b="1" dirty="0" err="1" smtClean="0"/>
              <a:t>народження</a:t>
            </a:r>
            <a:r>
              <a:rPr lang="ru-RU" sz="2800" b="1" dirty="0" smtClean="0"/>
              <a:t> -</a:t>
            </a:r>
            <a:r>
              <a:rPr lang="ru-RU" sz="2800" dirty="0" smtClean="0"/>
              <a:t>( </a:t>
            </a:r>
            <a:r>
              <a:rPr lang="ru-RU" sz="2800" dirty="0" smtClean="0"/>
              <a:t>31 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 1596 (10 </a:t>
            </a:r>
            <a:r>
              <a:rPr lang="ru-RU" sz="2800" dirty="0" err="1" smtClean="0"/>
              <a:t>січня</a:t>
            </a:r>
            <a:r>
              <a:rPr lang="ru-RU" sz="2800" dirty="0" smtClean="0"/>
              <a:t> 1597)), </a:t>
            </a:r>
            <a:r>
              <a:rPr lang="ru-RU" sz="2800" dirty="0" err="1" smtClean="0"/>
              <a:t>Сучава</a:t>
            </a:r>
            <a:r>
              <a:rPr lang="ru-RU" sz="2800" dirty="0" smtClean="0"/>
              <a:t>, </a:t>
            </a:r>
            <a:r>
              <a:rPr lang="ru-RU" sz="2800" dirty="0" err="1" smtClean="0"/>
              <a:t>Молдавія</a:t>
            </a:r>
            <a:r>
              <a:rPr lang="ru-RU" sz="2800" dirty="0" smtClean="0"/>
              <a:t> — 1 (11) </a:t>
            </a:r>
            <a:r>
              <a:rPr lang="ru-RU" sz="2800" dirty="0" err="1" smtClean="0"/>
              <a:t>січня</a:t>
            </a:r>
            <a:r>
              <a:rPr lang="ru-RU" sz="2800" dirty="0" smtClean="0"/>
              <a:t> 1647, </a:t>
            </a:r>
            <a:r>
              <a:rPr lang="ru-RU" sz="2800" dirty="0" err="1" smtClean="0"/>
              <a:t>Київ</a:t>
            </a:r>
            <a:r>
              <a:rPr lang="ru-RU" sz="2800" dirty="0" smtClean="0"/>
              <a:t>) — </a:t>
            </a:r>
            <a:r>
              <a:rPr lang="ru-RU" sz="2800" dirty="0" err="1" smtClean="0"/>
              <a:t>молдавський</a:t>
            </a:r>
            <a:r>
              <a:rPr lang="ru-RU" sz="2800" dirty="0" smtClean="0"/>
              <a:t> боярин,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політичний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церковний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діяч</a:t>
            </a:r>
            <a:r>
              <a:rPr lang="ru-RU" sz="2800" dirty="0" smtClean="0"/>
              <a:t> </a:t>
            </a:r>
            <a:r>
              <a:rPr lang="ru-RU" sz="2800" dirty="0" err="1" smtClean="0"/>
              <a:t>Речі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Посполитої</a:t>
            </a:r>
            <a:endParaRPr lang="ru-RU" sz="2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ru-RU" sz="2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dirty="0" err="1" smtClean="0"/>
              <a:t>А</a:t>
            </a:r>
            <a:r>
              <a:rPr lang="ru-RU" sz="2800" dirty="0" err="1" smtClean="0"/>
              <a:t>рхімандрит</a:t>
            </a:r>
            <a:r>
              <a:rPr lang="ru-RU" sz="2800" dirty="0" smtClean="0"/>
              <a:t> </a:t>
            </a:r>
            <a:r>
              <a:rPr lang="ru-RU" sz="2800" dirty="0" err="1" smtClean="0"/>
              <a:t>Києво-Печерського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монастиря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ru-RU" sz="2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dirty="0" smtClean="0"/>
              <a:t>Митрополит </a:t>
            </a:r>
            <a:r>
              <a:rPr lang="ru-RU" sz="2800" dirty="0" err="1" smtClean="0"/>
              <a:t>Київський</a:t>
            </a:r>
            <a:r>
              <a:rPr lang="ru-RU" sz="2800" dirty="0" smtClean="0"/>
              <a:t>, </a:t>
            </a:r>
            <a:r>
              <a:rPr lang="ru-RU" sz="2800" dirty="0" err="1" smtClean="0"/>
              <a:t>Галицький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Русі</a:t>
            </a:r>
            <a:r>
              <a:rPr lang="ru-RU" sz="2800" dirty="0" smtClean="0"/>
              <a:t> . </a:t>
            </a:r>
            <a:r>
              <a:rPr lang="ru-RU" sz="2800" dirty="0" err="1" smtClean="0"/>
              <a:t>Канонізований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Церквою</a:t>
            </a:r>
            <a:r>
              <a:rPr lang="ru-RU" sz="2800" dirty="0" smtClean="0"/>
              <a:t> 1996 року.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A66BD3"/>
                </a:solidFill>
              </a:rPr>
              <a:t>Перші кроки у церкві</a:t>
            </a:r>
            <a:endParaRPr lang="uk-UA" sz="2800" dirty="0">
              <a:solidFill>
                <a:srgbClr val="A66BD3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714488"/>
            <a:ext cx="4038600" cy="453072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dirty="0" smtClean="0"/>
              <a:t>1622-27 Петро Могила </a:t>
            </a:r>
            <a:r>
              <a:rPr lang="ru-RU" sz="1800" dirty="0" err="1" smtClean="0"/>
              <a:t>перебував</a:t>
            </a:r>
            <a:r>
              <a:rPr lang="ru-RU" sz="1800" dirty="0" smtClean="0"/>
              <a:t> на послуху в одному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скитів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Києво-Печерської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Лаври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dirty="0" smtClean="0"/>
              <a:t>У 1625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прийняв</a:t>
            </a:r>
            <a:r>
              <a:rPr lang="ru-RU" sz="1800" dirty="0" smtClean="0"/>
              <a:t> </a:t>
            </a:r>
            <a:r>
              <a:rPr lang="ru-RU" sz="1800" dirty="0" err="1" smtClean="0"/>
              <a:t>чернечий</a:t>
            </a:r>
            <a:r>
              <a:rPr lang="ru-RU" sz="1800" dirty="0" smtClean="0"/>
              <a:t> постриг у </a:t>
            </a:r>
            <a:r>
              <a:rPr lang="ru-RU" sz="1800" dirty="0" err="1" smtClean="0"/>
              <a:t>Києво-Печерському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монастирі</a:t>
            </a:r>
            <a:r>
              <a:rPr lang="ru-RU" sz="18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uk-UA" sz="1800" dirty="0" smtClean="0"/>
              <a:t>1627р.-архимандрит Печерської лаври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b="1" dirty="0" smtClean="0"/>
              <a:t>Архимандрит</a:t>
            </a:r>
            <a:r>
              <a:rPr lang="ru-RU" sz="1800" dirty="0" smtClean="0"/>
              <a:t> (</a:t>
            </a:r>
            <a:r>
              <a:rPr lang="ru-RU" sz="1800" dirty="0" err="1" smtClean="0"/>
              <a:t>грец</a:t>
            </a:r>
            <a:r>
              <a:rPr lang="ru-RU" sz="1800" dirty="0" smtClean="0"/>
              <a:t>. </a:t>
            </a:r>
            <a:r>
              <a:rPr lang="el-GR" sz="1800" i="1" dirty="0" smtClean="0"/>
              <a:t>αρχιμανδρίτης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«</a:t>
            </a:r>
            <a:r>
              <a:rPr lang="ru-RU" sz="1800" dirty="0" err="1" smtClean="0"/>
              <a:t>головний</a:t>
            </a:r>
            <a:r>
              <a:rPr lang="ru-RU" sz="1800" dirty="0" smtClean="0"/>
              <a:t>, старший» + «</a:t>
            </a:r>
            <a:r>
              <a:rPr lang="ru-RU" sz="1800" dirty="0" err="1" smtClean="0"/>
              <a:t>загін</a:t>
            </a:r>
            <a:r>
              <a:rPr lang="ru-RU" sz="1800" dirty="0" smtClean="0"/>
              <a:t>, кошара, огорожа»; у </a:t>
            </a:r>
            <a:r>
              <a:rPr lang="ru-RU" sz="1800" dirty="0" err="1" smtClean="0"/>
              <a:t>значенні</a:t>
            </a:r>
            <a:r>
              <a:rPr lang="ru-RU" sz="1800" dirty="0" smtClean="0"/>
              <a:t> «</a:t>
            </a:r>
            <a:r>
              <a:rPr lang="ru-RU" sz="1800" dirty="0" err="1" smtClean="0"/>
              <a:t>монастир</a:t>
            </a:r>
            <a:r>
              <a:rPr lang="ru-RU" sz="1800" dirty="0" smtClean="0"/>
              <a:t>») — титул </a:t>
            </a:r>
            <a:r>
              <a:rPr lang="ru-RU" sz="1800" dirty="0" err="1" smtClean="0"/>
              <a:t>управителів</a:t>
            </a:r>
            <a:r>
              <a:rPr lang="ru-RU" sz="1800" dirty="0" smtClean="0"/>
              <a:t> великих </a:t>
            </a:r>
            <a:r>
              <a:rPr lang="ru-RU" sz="1800" dirty="0" err="1" smtClean="0"/>
              <a:t>чоловічих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монастирів</a:t>
            </a:r>
            <a:r>
              <a:rPr lang="ru-RU" sz="1800" dirty="0" smtClean="0"/>
              <a:t>, </a:t>
            </a:r>
            <a:r>
              <a:rPr lang="ru-RU" sz="1800" dirty="0" err="1" smtClean="0"/>
              <a:t>ректорів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духовних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семінарій</a:t>
            </a:r>
            <a:r>
              <a:rPr lang="ru-RU" sz="1800" dirty="0" smtClean="0"/>
              <a:t>, </a:t>
            </a:r>
            <a:r>
              <a:rPr lang="ru-RU" sz="1800" dirty="0" err="1" smtClean="0"/>
              <a:t>керівників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духовних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місій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монаших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чинів</a:t>
            </a:r>
            <a:r>
              <a:rPr lang="ru-RU" sz="1800" dirty="0" smtClean="0"/>
              <a:t>. </a:t>
            </a:r>
          </a:p>
        </p:txBody>
      </p:sp>
      <p:pic>
        <p:nvPicPr>
          <p:cNvPr id="41986" name="Picture 2" descr="Сьогодні день пам'яті святителя Петра Могили - яке сьогодні свя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85860"/>
            <a:ext cx="4023608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A66BD3"/>
                </a:solidFill>
              </a:rPr>
              <a:t>Діяльність </a:t>
            </a:r>
            <a:r>
              <a:rPr lang="uk-UA" sz="2400" dirty="0" err="1" smtClean="0">
                <a:solidFill>
                  <a:srgbClr val="A66BD3"/>
                </a:solidFill>
              </a:rPr>
              <a:t>Митрополістьська</a:t>
            </a:r>
            <a:endParaRPr lang="uk-UA" sz="2400" dirty="0">
              <a:solidFill>
                <a:srgbClr val="A66BD3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1571612"/>
            <a:ext cx="4038600" cy="4530725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uk-UA" sz="1800" dirty="0" smtClean="0"/>
              <a:t>1633р.-затверджений на посаду митрополита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dirty="0" err="1" smtClean="0"/>
              <a:t>Королівською</a:t>
            </a:r>
            <a:r>
              <a:rPr lang="ru-RU" sz="1800" dirty="0" smtClean="0"/>
              <a:t> грамотою </a:t>
            </a:r>
            <a:r>
              <a:rPr lang="ru-RU" sz="1800" dirty="0" err="1" smtClean="0"/>
              <a:t>Могилі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віддавалася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Києво-Софіївська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церква</a:t>
            </a:r>
            <a:r>
              <a:rPr lang="ru-RU" sz="1800" dirty="0" smtClean="0"/>
              <a:t>, </a:t>
            </a:r>
            <a:r>
              <a:rPr lang="ru-RU" sz="1800" dirty="0" err="1" smtClean="0"/>
              <a:t>утримувалася</a:t>
            </a:r>
            <a:r>
              <a:rPr lang="ru-RU" sz="1800" dirty="0" smtClean="0"/>
              <a:t> за ним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Києво-Печерська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архимандрія</a:t>
            </a:r>
            <a:r>
              <a:rPr lang="ru-RU" sz="1800" dirty="0" smtClean="0"/>
              <a:t>, </a:t>
            </a:r>
            <a:r>
              <a:rPr lang="ru-RU" sz="1800" dirty="0" err="1" smtClean="0"/>
              <a:t>доручався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нагляд</a:t>
            </a:r>
            <a:r>
              <a:rPr lang="ru-RU" sz="1800" dirty="0" smtClean="0"/>
              <a:t> над </a:t>
            </a:r>
            <a:r>
              <a:rPr lang="ru-RU" sz="1800" dirty="0" err="1" smtClean="0"/>
              <a:t>Пустинно-Микільським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монастирем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dirty="0" smtClean="0"/>
              <a:t>У 1634 р.- </a:t>
            </a:r>
            <a:r>
              <a:rPr lang="ru-RU" sz="1800" dirty="0" err="1" smtClean="0"/>
              <a:t>відновлення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Софійського</a:t>
            </a:r>
            <a:r>
              <a:rPr lang="ru-RU" sz="1800" dirty="0" smtClean="0"/>
              <a:t> собору, яке </a:t>
            </a:r>
            <a:r>
              <a:rPr lang="ru-RU" sz="1800" dirty="0" err="1" smtClean="0"/>
              <a:t>тривало</a:t>
            </a:r>
            <a:r>
              <a:rPr lang="ru-RU" sz="1800" dirty="0" smtClean="0"/>
              <a:t> </a:t>
            </a:r>
            <a:r>
              <a:rPr lang="ru-RU" sz="1800" dirty="0" err="1" smtClean="0"/>
              <a:t>впродовж</a:t>
            </a:r>
            <a:r>
              <a:rPr lang="ru-RU" sz="1800" dirty="0" smtClean="0"/>
              <a:t> десяти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dirty="0" smtClean="0"/>
              <a:t>Митрополит наказав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розчистити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з-під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нашарувань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залишки</a:t>
            </a:r>
            <a:r>
              <a:rPr lang="ru-RU" sz="1800" dirty="0" smtClean="0"/>
              <a:t> </a:t>
            </a:r>
            <a:r>
              <a:rPr lang="ru-RU" sz="1800" dirty="0" err="1" smtClean="0"/>
              <a:t>Десятинної</a:t>
            </a:r>
            <a:r>
              <a:rPr lang="ru-RU" sz="1800" dirty="0" smtClean="0"/>
              <a:t> церкви,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руїнами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віднайдено</a:t>
            </a:r>
            <a:r>
              <a:rPr lang="ru-RU" sz="1800" dirty="0" smtClean="0"/>
              <a:t> </a:t>
            </a:r>
            <a:r>
              <a:rPr lang="ru-RU" sz="1800" dirty="0" err="1" smtClean="0"/>
              <a:t>мощі</a:t>
            </a:r>
            <a:r>
              <a:rPr lang="ru-RU" sz="1800" dirty="0" smtClean="0"/>
              <a:t> святого </a:t>
            </a:r>
            <a:r>
              <a:rPr lang="ru-RU" sz="1800" dirty="0" err="1" smtClean="0"/>
              <a:t>рівноапостольного</a:t>
            </a:r>
            <a:r>
              <a:rPr lang="ru-RU" sz="1800" dirty="0" smtClean="0"/>
              <a:t> великого князя </a:t>
            </a:r>
            <a:r>
              <a:rPr lang="ru-RU" sz="1800" dirty="0" err="1" smtClean="0"/>
              <a:t>Володимира</a:t>
            </a:r>
            <a:r>
              <a:rPr lang="ru-RU" sz="18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dirty="0" err="1" smtClean="0"/>
              <a:t>Своїм</a:t>
            </a:r>
            <a:r>
              <a:rPr lang="ru-RU" sz="1800" dirty="0" smtClean="0"/>
              <a:t> коштом </a:t>
            </a:r>
            <a:r>
              <a:rPr lang="ru-RU" sz="1800" dirty="0" err="1" smtClean="0"/>
              <a:t>відновив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стару</a:t>
            </a:r>
            <a:r>
              <a:rPr lang="ru-RU" sz="1800" dirty="0" smtClean="0"/>
              <a:t> </a:t>
            </a:r>
            <a:r>
              <a:rPr lang="ru-RU" sz="1800" dirty="0" err="1" smtClean="0"/>
              <a:t>Церкву</a:t>
            </a:r>
            <a:r>
              <a:rPr lang="ru-RU" sz="1800" dirty="0" smtClean="0"/>
              <a:t> Спаса на </a:t>
            </a:r>
            <a:r>
              <a:rPr lang="ru-RU" sz="1800" dirty="0" err="1" smtClean="0"/>
              <a:t>Берестові</a:t>
            </a:r>
            <a:endParaRPr lang="ru-RU" sz="1800" dirty="0" smtClean="0"/>
          </a:p>
        </p:txBody>
      </p:sp>
      <p:pic>
        <p:nvPicPr>
          <p:cNvPr id="4" name="Picture 8" descr="98456_72983_decembrie_22-petru_movila_w4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571612"/>
            <a:ext cx="2790825" cy="40767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A66BD3"/>
                </a:solidFill>
              </a:rPr>
              <a:t>Діяльність Просвітительська</a:t>
            </a:r>
            <a:endParaRPr lang="uk-UA" sz="2400" dirty="0">
              <a:solidFill>
                <a:srgbClr val="A66BD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00240"/>
            <a:ext cx="4572000" cy="36434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rgbClr val="A66BD3"/>
              </a:buClr>
              <a:buFont typeface="Wingdings" pitchFamily="2" charset="2"/>
              <a:buChar char="Ø"/>
              <a:defRPr/>
            </a:pPr>
            <a:r>
              <a:rPr lang="ru-RU" dirty="0" err="1" smtClean="0"/>
              <a:t>Восени</a:t>
            </a:r>
            <a:r>
              <a:rPr lang="ru-RU" dirty="0" smtClean="0"/>
              <a:t> 1631р.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Києво-Печерської</a:t>
            </a:r>
            <a:r>
              <a:rPr lang="ru-RU" dirty="0" smtClean="0"/>
              <a:t> </a:t>
            </a:r>
            <a:r>
              <a:rPr lang="ru-RU" dirty="0" err="1" smtClean="0"/>
              <a:t>лаври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 першу школу</a:t>
            </a:r>
          </a:p>
          <a:p>
            <a:pPr>
              <a:lnSpc>
                <a:spcPct val="80000"/>
              </a:lnSpc>
              <a:buClr>
                <a:srgbClr val="A66BD3"/>
              </a:buClr>
              <a:buFont typeface="Wingdings" pitchFamily="2" charset="2"/>
              <a:buChar char="Ø"/>
              <a:defRPr/>
            </a:pPr>
            <a:r>
              <a:rPr lang="ru-RU" dirty="0" err="1" smtClean="0"/>
              <a:t>Лаврську</a:t>
            </a:r>
            <a:r>
              <a:rPr lang="ru-RU" dirty="0" smtClean="0"/>
              <a:t> школу, </a:t>
            </a:r>
            <a:r>
              <a:rPr lang="ru-RU" dirty="0" err="1" smtClean="0"/>
              <a:t>об'єднану</a:t>
            </a:r>
            <a:r>
              <a:rPr lang="ru-RU" dirty="0" smtClean="0"/>
              <a:t> в 1632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братською</a:t>
            </a:r>
            <a:r>
              <a:rPr lang="ru-RU" dirty="0" smtClean="0"/>
              <a:t>,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перетворено</a:t>
            </a:r>
            <a:r>
              <a:rPr lang="ru-RU" dirty="0" smtClean="0"/>
              <a:t> на </a:t>
            </a:r>
            <a:r>
              <a:rPr lang="ru-RU" dirty="0" err="1" smtClean="0"/>
              <a:t>Києво-Могилянську</a:t>
            </a:r>
            <a:r>
              <a:rPr lang="ru-RU" dirty="0" smtClean="0"/>
              <a:t> </a:t>
            </a:r>
            <a:r>
              <a:rPr lang="ru-RU" dirty="0" err="1" smtClean="0"/>
              <a:t>колеґію</a:t>
            </a:r>
            <a:endParaRPr lang="ru-RU" dirty="0" smtClean="0"/>
          </a:p>
          <a:p>
            <a:pPr>
              <a:lnSpc>
                <a:spcPct val="80000"/>
              </a:lnSpc>
              <a:buClr>
                <a:srgbClr val="A66BD3"/>
              </a:buClr>
              <a:buFont typeface="Wingdings" pitchFamily="2" charset="2"/>
              <a:buChar char="Ø"/>
              <a:defRPr/>
            </a:pPr>
            <a:endParaRPr lang="ru-RU" dirty="0" smtClean="0"/>
          </a:p>
          <a:p>
            <a:pPr>
              <a:lnSpc>
                <a:spcPct val="80000"/>
              </a:lnSpc>
              <a:buClr>
                <a:srgbClr val="A66BD3"/>
              </a:buClr>
              <a:buFont typeface="Wingdings" pitchFamily="2" charset="2"/>
              <a:buChar char="Ø"/>
              <a:defRPr/>
            </a:pPr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 smtClean="0"/>
              <a:t>вивчали</a:t>
            </a:r>
            <a:r>
              <a:rPr lang="ru-RU" dirty="0" smtClean="0"/>
              <a:t> тут три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dirty="0" err="1" smtClean="0"/>
              <a:t>грецьку</a:t>
            </a:r>
            <a:r>
              <a:rPr lang="ru-RU" dirty="0" smtClean="0"/>
              <a:t>, </a:t>
            </a:r>
            <a:r>
              <a:rPr lang="ru-RU" dirty="0" err="1" smtClean="0"/>
              <a:t>латинську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церковнослов'янську</a:t>
            </a:r>
            <a:r>
              <a:rPr lang="ru-RU" dirty="0" smtClean="0"/>
              <a:t>, </a:t>
            </a:r>
            <a:r>
              <a:rPr lang="ru-RU" dirty="0" err="1" smtClean="0"/>
              <a:t>студіювали</a:t>
            </a:r>
            <a:r>
              <a:rPr lang="ru-RU" dirty="0" smtClean="0"/>
              <a:t> </a:t>
            </a:r>
            <a:r>
              <a:rPr lang="ru-RU" dirty="0" err="1" smtClean="0"/>
              <a:t>богослов'я</a:t>
            </a:r>
            <a:r>
              <a:rPr lang="ru-RU" dirty="0" smtClean="0"/>
              <a:t> та </a:t>
            </a:r>
            <a:r>
              <a:rPr lang="ru-RU" dirty="0" err="1" smtClean="0"/>
              <a:t>світські</a:t>
            </a:r>
            <a:r>
              <a:rPr lang="ru-RU" dirty="0" smtClean="0"/>
              <a:t> науки</a:t>
            </a:r>
            <a:r>
              <a:rPr lang="ru-RU" dirty="0" smtClean="0"/>
              <a:t>.</a:t>
            </a:r>
          </a:p>
          <a:p>
            <a:pPr>
              <a:lnSpc>
                <a:spcPct val="80000"/>
              </a:lnSpc>
              <a:buClr>
                <a:srgbClr val="A66BD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lnSpc>
                <a:spcPct val="80000"/>
              </a:lnSpc>
              <a:buClr>
                <a:srgbClr val="A66BD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 1634 </a:t>
            </a:r>
            <a:r>
              <a:rPr lang="ru-RU" dirty="0" err="1" smtClean="0"/>
              <a:t>р.була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</a:t>
            </a:r>
            <a:r>
              <a:rPr lang="ru-RU" dirty="0" err="1" smtClean="0"/>
              <a:t>філія</a:t>
            </a:r>
            <a:r>
              <a:rPr lang="ru-RU" dirty="0" smtClean="0"/>
              <a:t> </a:t>
            </a:r>
            <a:r>
              <a:rPr lang="ru-RU" dirty="0" err="1" smtClean="0"/>
              <a:t>колеґії</a:t>
            </a:r>
            <a:r>
              <a:rPr lang="ru-RU" dirty="0" smtClean="0"/>
              <a:t> у </a:t>
            </a:r>
            <a:r>
              <a:rPr lang="ru-RU" dirty="0" err="1" smtClean="0"/>
              <a:t>Вінниці</a:t>
            </a:r>
            <a:r>
              <a:rPr lang="ru-RU" dirty="0" smtClean="0"/>
              <a:t>, яку </a:t>
            </a:r>
            <a:r>
              <a:rPr lang="ru-RU" dirty="0" err="1" smtClean="0"/>
              <a:t>пізніше</a:t>
            </a:r>
            <a:r>
              <a:rPr lang="ru-RU" dirty="0" smtClean="0"/>
              <a:t> перенесли до </a:t>
            </a:r>
            <a:r>
              <a:rPr lang="ru-RU" dirty="0" err="1" smtClean="0"/>
              <a:t>Гощі</a:t>
            </a:r>
            <a:r>
              <a:rPr lang="ru-RU" dirty="0" smtClean="0"/>
              <a:t> на </a:t>
            </a:r>
            <a:r>
              <a:rPr lang="ru-RU" dirty="0" err="1" smtClean="0"/>
              <a:t>Волинь</a:t>
            </a:r>
            <a:r>
              <a:rPr lang="ru-RU" dirty="0" smtClean="0"/>
              <a:t>.</a:t>
            </a:r>
          </a:p>
          <a:p>
            <a:pPr>
              <a:lnSpc>
                <a:spcPct val="80000"/>
              </a:lnSpc>
              <a:buClr>
                <a:srgbClr val="A66BD3"/>
              </a:buClr>
              <a:buFont typeface="Wingdings" pitchFamily="2" charset="2"/>
              <a:buChar char="Ø"/>
              <a:defRPr/>
            </a:pPr>
            <a:endParaRPr lang="ru-RU" dirty="0" smtClean="0"/>
          </a:p>
          <a:p>
            <a:pPr>
              <a:lnSpc>
                <a:spcPct val="80000"/>
              </a:lnSpc>
              <a:buClr>
                <a:srgbClr val="A66BD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 1636 р. Петром Могилою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</a:t>
            </a:r>
            <a:r>
              <a:rPr lang="ru-RU" dirty="0" err="1" smtClean="0"/>
              <a:t>колеґія</a:t>
            </a:r>
            <a:r>
              <a:rPr lang="ru-RU" dirty="0" smtClean="0"/>
              <a:t> в </a:t>
            </a:r>
            <a:r>
              <a:rPr lang="ru-RU" dirty="0" err="1" smtClean="0"/>
              <a:t>Крем'янці</a:t>
            </a:r>
            <a:endParaRPr lang="ru-RU" dirty="0" smtClean="0"/>
          </a:p>
        </p:txBody>
      </p:sp>
      <p:pic>
        <p:nvPicPr>
          <p:cNvPr id="4" name="Picture 13" descr="Файл:Києво-Могилянська академія та її спудеї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214422"/>
            <a:ext cx="19034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i?id=136919940-2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072066" y="4071942"/>
            <a:ext cx="2362200" cy="2330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A66BD3"/>
                </a:solidFill>
              </a:rPr>
              <a:t>Діяльність </a:t>
            </a:r>
            <a:r>
              <a:rPr lang="uk-UA" sz="2400" dirty="0" smtClean="0">
                <a:solidFill>
                  <a:srgbClr val="A66BD3"/>
                </a:solidFill>
              </a:rPr>
              <a:t>Р</a:t>
            </a:r>
            <a:r>
              <a:rPr lang="uk-UA" sz="2400" dirty="0" smtClean="0">
                <a:solidFill>
                  <a:srgbClr val="A66BD3"/>
                </a:solidFill>
              </a:rPr>
              <a:t>еформаторська</a:t>
            </a:r>
            <a:endParaRPr lang="uk-UA" sz="2400" dirty="0">
              <a:solidFill>
                <a:srgbClr val="A66BD3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4572000" cy="5410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err="1" smtClean="0"/>
              <a:t>Висунув</a:t>
            </a:r>
            <a:r>
              <a:rPr lang="ru-RU" sz="2000" dirty="0" smtClean="0"/>
              <a:t>  священниками </a:t>
            </a:r>
            <a:r>
              <a:rPr lang="ru-RU" sz="2000" dirty="0" err="1" smtClean="0"/>
              <a:t>суворі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вимоги:мати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богословську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освіту</a:t>
            </a:r>
            <a:r>
              <a:rPr lang="ru-RU" sz="2000" dirty="0" smtClean="0"/>
              <a:t> (</a:t>
            </a:r>
            <a:r>
              <a:rPr lang="ru-RU" sz="2000" dirty="0" err="1" smtClean="0"/>
              <a:t>скласти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екзамен</a:t>
            </a:r>
            <a:r>
              <a:rPr lang="ru-RU" sz="2000" dirty="0" smtClean="0"/>
              <a:t>), бути </a:t>
            </a:r>
            <a:r>
              <a:rPr lang="ru-RU" sz="2000" dirty="0" err="1" smtClean="0"/>
              <a:t>моральним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взірцем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віруючих</a:t>
            </a:r>
            <a:r>
              <a:rPr lang="ru-RU" sz="2000" dirty="0" smtClean="0"/>
              <a:t>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uk-UA" sz="2000" dirty="0" smtClean="0"/>
              <a:t>Запровадив церковний суд-консисторію, який судив духовних осіб;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uk-UA" sz="2000" dirty="0" smtClean="0"/>
              <a:t>Новий монастирський устав;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err="1" smtClean="0"/>
              <a:t>Впорядкування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богослужіння</a:t>
            </a:r>
            <a:r>
              <a:rPr lang="ru-RU" sz="2000" dirty="0" smtClean="0"/>
              <a:t>: </a:t>
            </a:r>
            <a:r>
              <a:rPr lang="ru-RU" sz="2000" dirty="0" err="1" smtClean="0"/>
              <a:t>видання</a:t>
            </a:r>
            <a:r>
              <a:rPr lang="ru-RU" sz="2000" dirty="0" smtClean="0"/>
              <a:t> «Требника»,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довгий</a:t>
            </a:r>
            <a:r>
              <a:rPr lang="ru-RU" sz="2000" dirty="0" smtClean="0"/>
              <a:t> час служив православному духовенству </a:t>
            </a:r>
            <a:r>
              <a:rPr lang="ru-RU" sz="2000" dirty="0" err="1" smtClean="0"/>
              <a:t>всієї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У Требнику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викладені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молитви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обряди, до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пояснення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настанови</a:t>
            </a:r>
            <a:r>
              <a:rPr lang="ru-RU" sz="2000" dirty="0" smtClean="0"/>
              <a:t>, як у тому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себе вести та </a:t>
            </a:r>
            <a:r>
              <a:rPr lang="ru-RU" sz="2000" dirty="0" err="1" smtClean="0"/>
              <a:t>чинити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uk-UA" sz="2000" dirty="0" smtClean="0"/>
              <a:t>Створив Катехізис-викладені основи православної віри</a:t>
            </a:r>
            <a:endParaRPr lang="ru-RU" sz="2000" dirty="0" smtClean="0"/>
          </a:p>
        </p:txBody>
      </p:sp>
      <p:pic>
        <p:nvPicPr>
          <p:cNvPr id="4" name="Picture 15" descr="81857_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886450" y="1142984"/>
            <a:ext cx="3257550" cy="2428875"/>
          </a:xfrm>
          <a:prstGeom prst="rect">
            <a:avLst/>
          </a:prstGeom>
          <a:noFill/>
        </p:spPr>
      </p:pic>
      <p:pic>
        <p:nvPicPr>
          <p:cNvPr id="5" name="Picture 16" descr="image00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876800" y="4191000"/>
            <a:ext cx="1878013" cy="2189163"/>
          </a:xfrm>
          <a:prstGeom prst="rect">
            <a:avLst/>
          </a:prstGeom>
          <a:noFill/>
        </p:spPr>
      </p:pic>
      <p:pic>
        <p:nvPicPr>
          <p:cNvPr id="6" name="Picture 19" descr="Файл:Trebnyk Petra Mohyly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3657600"/>
            <a:ext cx="15890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572000" y="3643314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Сторінки Требника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A66BD3"/>
                </a:solidFill>
              </a:rPr>
              <a:t>Сучасні </a:t>
            </a:r>
            <a:r>
              <a:rPr lang="uk-UA" sz="2800" dirty="0" err="1" smtClean="0">
                <a:solidFill>
                  <a:srgbClr val="A66BD3"/>
                </a:solidFill>
              </a:rPr>
              <a:t>пам</a:t>
            </a:r>
            <a:r>
              <a:rPr lang="en-US" sz="2800" dirty="0" smtClean="0">
                <a:solidFill>
                  <a:srgbClr val="A66BD3"/>
                </a:solidFill>
              </a:rPr>
              <a:t>’</a:t>
            </a:r>
            <a:r>
              <a:rPr lang="uk-UA" sz="2800" dirty="0" smtClean="0">
                <a:solidFill>
                  <a:srgbClr val="A66BD3"/>
                </a:solidFill>
              </a:rPr>
              <a:t>ятки </a:t>
            </a:r>
            <a:endParaRPr lang="uk-UA" sz="2800" dirty="0">
              <a:solidFill>
                <a:srgbClr val="A66BD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2984"/>
            <a:ext cx="792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"</a:t>
            </a:r>
            <a:r>
              <a:rPr lang="ru-RU" i="1" dirty="0" smtClean="0"/>
              <a:t>Митрополит </a:t>
            </a:r>
            <a:r>
              <a:rPr lang="ru-RU" i="1" dirty="0" err="1" smtClean="0"/>
              <a:t>Київський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всієї</a:t>
            </a:r>
            <a:r>
              <a:rPr lang="ru-RU" i="1" dirty="0" smtClean="0"/>
              <a:t> Руси Петро Могила</a:t>
            </a:r>
          </a:p>
          <a:p>
            <a:r>
              <a:rPr lang="ru-RU" i="1" dirty="0" smtClean="0"/>
              <a:t> 1596-1647 Великий </a:t>
            </a:r>
            <a:r>
              <a:rPr lang="ru-RU" i="1" dirty="0" err="1" smtClean="0"/>
              <a:t>освітній</a:t>
            </a:r>
            <a:r>
              <a:rPr lang="ru-RU" i="1" dirty="0" smtClean="0"/>
              <a:t> та </a:t>
            </a:r>
            <a:r>
              <a:rPr lang="ru-RU" i="1" dirty="0" err="1" smtClean="0"/>
              <a:t>церковний</a:t>
            </a:r>
            <a:r>
              <a:rPr lang="ru-RU" i="1" dirty="0" smtClean="0"/>
              <a:t> </a:t>
            </a:r>
            <a:r>
              <a:rPr lang="ru-RU" i="1" dirty="0" err="1" smtClean="0"/>
              <a:t>діяч</a:t>
            </a:r>
            <a:r>
              <a:rPr lang="ru-RU" i="1" dirty="0" smtClean="0"/>
              <a:t>, </a:t>
            </a:r>
          </a:p>
          <a:p>
            <a:r>
              <a:rPr lang="ru-RU" i="1" dirty="0" smtClean="0"/>
              <a:t>один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фундаторів</a:t>
            </a:r>
            <a:r>
              <a:rPr lang="ru-RU" i="1" dirty="0" smtClean="0"/>
              <a:t> </a:t>
            </a:r>
            <a:r>
              <a:rPr lang="ru-RU" i="1" dirty="0" err="1" smtClean="0"/>
              <a:t>Києво-Могилянської</a:t>
            </a:r>
            <a:r>
              <a:rPr lang="ru-RU" i="1" dirty="0" smtClean="0"/>
              <a:t> </a:t>
            </a:r>
            <a:r>
              <a:rPr lang="ru-RU" i="1" dirty="0" err="1" smtClean="0"/>
              <a:t>академії</a:t>
            </a:r>
            <a:r>
              <a:rPr lang="ru-RU" i="1" dirty="0" smtClean="0"/>
              <a:t> –</a:t>
            </a:r>
          </a:p>
          <a:p>
            <a:r>
              <a:rPr lang="ru-RU" i="1" dirty="0" smtClean="0"/>
              <a:t> </a:t>
            </a:r>
            <a:r>
              <a:rPr lang="ru-RU" i="1" dirty="0" err="1" smtClean="0"/>
              <a:t>визначного</a:t>
            </a:r>
            <a:r>
              <a:rPr lang="ru-RU" i="1" dirty="0" smtClean="0"/>
              <a:t> </a:t>
            </a:r>
            <a:r>
              <a:rPr lang="ru-RU" i="1" dirty="0" err="1" smtClean="0"/>
              <a:t>осередку</a:t>
            </a:r>
            <a:r>
              <a:rPr lang="ru-RU" i="1" dirty="0" smtClean="0"/>
              <a:t> </a:t>
            </a:r>
            <a:r>
              <a:rPr lang="ru-RU" i="1" dirty="0" err="1" smtClean="0"/>
              <a:t>вищої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, науки та </a:t>
            </a:r>
            <a:r>
              <a:rPr lang="ru-RU" i="1" dirty="0" err="1" smtClean="0"/>
              <a:t>християнського</a:t>
            </a:r>
            <a:endParaRPr lang="ru-RU" i="1" dirty="0" smtClean="0"/>
          </a:p>
          <a:p>
            <a:r>
              <a:rPr lang="ru-RU" i="1" dirty="0" smtClean="0"/>
              <a:t> </a:t>
            </a:r>
            <a:r>
              <a:rPr lang="ru-RU" i="1" dirty="0" err="1" smtClean="0"/>
              <a:t>благочестя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всієї</a:t>
            </a:r>
            <a:r>
              <a:rPr lang="ru-RU" i="1" dirty="0" smtClean="0"/>
              <a:t> </a:t>
            </a:r>
            <a:r>
              <a:rPr lang="ru-RU" i="1" dirty="0" err="1" smtClean="0"/>
              <a:t>Східної</a:t>
            </a:r>
            <a:r>
              <a:rPr lang="ru-RU" i="1" dirty="0" smtClean="0"/>
              <a:t> </a:t>
            </a:r>
            <a:r>
              <a:rPr lang="ru-RU" i="1" dirty="0" err="1" smtClean="0"/>
              <a:t>Європи</a:t>
            </a:r>
            <a:r>
              <a:rPr lang="ru-RU" i="1" dirty="0" smtClean="0"/>
              <a:t> XVII-XVIII</a:t>
            </a:r>
          </a:p>
          <a:p>
            <a:r>
              <a:rPr lang="ru-RU" i="1" dirty="0" smtClean="0"/>
              <a:t> </a:t>
            </a:r>
            <a:r>
              <a:rPr lang="ru-RU" i="1" dirty="0" err="1" smtClean="0"/>
              <a:t>століть</a:t>
            </a:r>
            <a:r>
              <a:rPr lang="ru-RU" dirty="0" smtClean="0"/>
              <a:t>». – </a:t>
            </a:r>
            <a:r>
              <a:rPr lang="ru-RU" dirty="0" err="1" smtClean="0"/>
              <a:t>Напис</a:t>
            </a:r>
            <a:r>
              <a:rPr lang="ru-RU" dirty="0" smtClean="0"/>
              <a:t> на </a:t>
            </a:r>
            <a:r>
              <a:rPr lang="ru-RU" dirty="0" err="1" smtClean="0"/>
              <a:t>меморіальній</a:t>
            </a:r>
            <a:r>
              <a:rPr lang="ru-RU" dirty="0" smtClean="0"/>
              <a:t> </a:t>
            </a:r>
            <a:r>
              <a:rPr lang="ru-RU" dirty="0" err="1" smtClean="0"/>
              <a:t>дошці</a:t>
            </a:r>
            <a:r>
              <a:rPr lang="ru-RU" dirty="0" smtClean="0"/>
              <a:t>, </a:t>
            </a:r>
            <a:r>
              <a:rPr lang="ru-RU" dirty="0" err="1" smtClean="0"/>
              <a:t>старий</a:t>
            </a:r>
            <a:r>
              <a:rPr lang="ru-RU" dirty="0" smtClean="0"/>
              <a:t> корпус КМА </a:t>
            </a:r>
          </a:p>
          <a:p>
            <a:endParaRPr lang="uk-UA" dirty="0"/>
          </a:p>
        </p:txBody>
      </p:sp>
      <p:pic>
        <p:nvPicPr>
          <p:cNvPr id="4" name="Picture 12" descr="df2d3dc342b8c7a6699e35eb52eba36a_ful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643314"/>
            <a:ext cx="1835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e9ee7465dbe9">
            <a:hlinkClick r:id="rId4"/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2143108" y="3000372"/>
            <a:ext cx="4038600" cy="3028950"/>
          </a:xfrm>
          <a:noFill/>
        </p:spPr>
      </p:pic>
      <p:pic>
        <p:nvPicPr>
          <p:cNvPr id="6" name="Picture 14" descr="61_bi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1928802"/>
            <a:ext cx="2571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6351593" y="5357826"/>
            <a:ext cx="279240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err="1"/>
              <a:t>Пам'ятник</a:t>
            </a:r>
            <a:r>
              <a:rPr lang="ru-RU" sz="1600" dirty="0"/>
              <a:t> Петру </a:t>
            </a:r>
            <a:r>
              <a:rPr lang="ru-RU" sz="1600" dirty="0" err="1"/>
              <a:t>Могилі</a:t>
            </a:r>
            <a:r>
              <a:rPr lang="ru-RU" sz="1600" dirty="0"/>
              <a:t> на </a:t>
            </a:r>
            <a:r>
              <a:rPr lang="ru-RU" sz="1600" dirty="0" err="1"/>
              <a:t>території</a:t>
            </a:r>
            <a:endParaRPr lang="ru-RU" sz="1600" dirty="0"/>
          </a:p>
          <a:p>
            <a:r>
              <a:rPr lang="ru-RU" sz="1600" dirty="0"/>
              <a:t> </a:t>
            </a:r>
            <a:r>
              <a:rPr lang="ru-RU" sz="1600" dirty="0" err="1"/>
              <a:t>Києво-Печерської</a:t>
            </a:r>
            <a:r>
              <a:rPr lang="ru-RU" sz="1600" dirty="0"/>
              <a:t> </a:t>
            </a:r>
            <a:r>
              <a:rPr lang="ru-RU" sz="1600" dirty="0" err="1"/>
              <a:t>Лаври</a:t>
            </a:r>
            <a:r>
              <a:rPr lang="ru-RU" sz="1600" dirty="0"/>
              <a:t>, 2008 </a:t>
            </a:r>
            <a:r>
              <a:rPr lang="ru-RU" sz="1600" dirty="0" err="1"/>
              <a:t>рік</a:t>
            </a:r>
            <a:endParaRPr lang="ru-RU" sz="1600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857488" y="6072206"/>
            <a:ext cx="3268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Києво-Могилянська академія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399</Words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Культурно-просвітницька діяльність Петра Могили</vt:lpstr>
      <vt:lpstr>Петро Могила</vt:lpstr>
      <vt:lpstr>Біографічні відомості</vt:lpstr>
      <vt:lpstr>Перші кроки у церкві</vt:lpstr>
      <vt:lpstr>Діяльність Митрополістьська</vt:lpstr>
      <vt:lpstr>Діяльність Просвітительська</vt:lpstr>
      <vt:lpstr>Діяльність Реформаторська</vt:lpstr>
      <vt:lpstr>Сучасні пам’ятки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Культурно-просвітницька діяльність Петра Могили</dc:title>
  <dc:creator>Андрей</dc:creator>
  <cp:lastModifiedBy>Андрей</cp:lastModifiedBy>
  <cp:revision>8</cp:revision>
  <dcterms:created xsi:type="dcterms:W3CDTF">2020-05-03T10:07:23Z</dcterms:created>
  <dcterms:modified xsi:type="dcterms:W3CDTF">2020-05-03T10:35:07Z</dcterms:modified>
</cp:coreProperties>
</file>