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Модернізм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95907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Символізм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9947" y="1378038"/>
            <a:ext cx="9600126" cy="4262907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Виник</a:t>
            </a:r>
            <a:r>
              <a:rPr lang="ru-RU" dirty="0"/>
              <a:t> у </a:t>
            </a:r>
            <a:r>
              <a:rPr lang="ru-RU" dirty="0" err="1"/>
              <a:t>Фран­ції</a:t>
            </a:r>
            <a:r>
              <a:rPr lang="ru-RU" dirty="0"/>
              <a:t> в 70-х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en-US" dirty="0"/>
              <a:t>XIX </a:t>
            </a:r>
            <a:r>
              <a:rPr lang="ru-RU" dirty="0"/>
              <a:t>ст. (С. </a:t>
            </a:r>
            <a:r>
              <a:rPr lang="ru-RU" dirty="0" err="1"/>
              <a:t>Малларме</a:t>
            </a:r>
            <a:r>
              <a:rPr lang="ru-RU" dirty="0"/>
              <a:t>, А. Рембо, П. Верлен).</a:t>
            </a:r>
          </a:p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риси</a:t>
            </a:r>
            <a:r>
              <a:rPr lang="ru-RU" b="1" dirty="0"/>
              <a:t>:</a:t>
            </a:r>
            <a:r>
              <a:rPr lang="ru-RU" dirty="0"/>
              <a:t> для </a:t>
            </a:r>
            <a:r>
              <a:rPr lang="ru-RU" dirty="0" err="1"/>
              <a:t>символістів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не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(як для </a:t>
            </a:r>
            <a:r>
              <a:rPr lang="ru-RU" dirty="0" err="1"/>
              <a:t>реалізму</a:t>
            </a:r>
            <a:r>
              <a:rPr lang="ru-RU" dirty="0"/>
              <a:t>), а «</a:t>
            </a:r>
            <a:r>
              <a:rPr lang="ru-RU" dirty="0" err="1"/>
              <a:t>медіум</a:t>
            </a:r>
            <a:r>
              <a:rPr lang="ru-RU" dirty="0"/>
              <a:t>», </a:t>
            </a:r>
            <a:r>
              <a:rPr lang="ru-RU" dirty="0" err="1"/>
              <a:t>посередник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 і </a:t>
            </a:r>
            <a:r>
              <a:rPr lang="ru-RU" dirty="0" err="1"/>
              <a:t>вищим</a:t>
            </a:r>
            <a:r>
              <a:rPr lang="ru-RU" dirty="0"/>
              <a:t> </a:t>
            </a:r>
            <a:r>
              <a:rPr lang="ru-RU" dirty="0" err="1"/>
              <a:t>ірра­ціональним</a:t>
            </a:r>
            <a:r>
              <a:rPr lang="ru-RU" dirty="0"/>
              <a:t>, </a:t>
            </a:r>
            <a:r>
              <a:rPr lang="ru-RU" dirty="0" err="1"/>
              <a:t>доступним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інтуїції</a:t>
            </a:r>
            <a:r>
              <a:rPr lang="ru-RU" dirty="0"/>
              <a:t>, через </a:t>
            </a:r>
            <a:r>
              <a:rPr lang="ru-RU" dirty="0" err="1"/>
              <a:t>натяк</a:t>
            </a:r>
            <a:r>
              <a:rPr lang="ru-RU" dirty="0"/>
              <a:t> і сим­вол. </a:t>
            </a:r>
            <a:r>
              <a:rPr lang="ru-RU" dirty="0" err="1"/>
              <a:t>Відповідно</a:t>
            </a:r>
            <a:r>
              <a:rPr lang="ru-RU" dirty="0"/>
              <a:t> у </a:t>
            </a:r>
            <a:r>
              <a:rPr lang="ru-RU" dirty="0" err="1"/>
              <a:t>творі</a:t>
            </a:r>
            <a:r>
              <a:rPr lang="ru-RU" dirty="0"/>
              <a:t> за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конкретним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пови­нен </a:t>
            </a:r>
            <a:r>
              <a:rPr lang="ru-RU" dirty="0" err="1"/>
              <a:t>ховатися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, </a:t>
            </a:r>
            <a:r>
              <a:rPr lang="ru-RU" dirty="0" err="1"/>
              <a:t>таємний</a:t>
            </a:r>
            <a:r>
              <a:rPr lang="ru-RU" dirty="0"/>
              <a:t>.</a:t>
            </a:r>
          </a:p>
          <a:p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— символ,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асоціюється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, </a:t>
            </a:r>
            <a:r>
              <a:rPr lang="ru-RU" dirty="0" err="1"/>
              <a:t>вищими</a:t>
            </a:r>
            <a:r>
              <a:rPr lang="ru-RU" dirty="0"/>
              <a:t> сферами. «</a:t>
            </a:r>
            <a:r>
              <a:rPr lang="ru-RU" dirty="0" err="1"/>
              <a:t>Інший</a:t>
            </a:r>
            <a:r>
              <a:rPr lang="ru-RU" dirty="0"/>
              <a:t>»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відкритий</a:t>
            </a:r>
            <a:r>
              <a:rPr lang="ru-RU" dirty="0"/>
              <a:t> через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й </a:t>
            </a:r>
            <a:r>
              <a:rPr lang="ru-RU" dirty="0" err="1"/>
              <a:t>музики</a:t>
            </a:r>
            <a:r>
              <a:rPr lang="ru-RU" dirty="0"/>
              <a:t>,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намагання</a:t>
            </a:r>
            <a:r>
              <a:rPr lang="ru-RU" dirty="0"/>
              <a:t> вне­сти в </a:t>
            </a:r>
            <a:r>
              <a:rPr lang="ru-RU" dirty="0" err="1"/>
              <a:t>письменство</a:t>
            </a:r>
            <a:r>
              <a:rPr lang="ru-RU" dirty="0"/>
              <a:t> «дух </a:t>
            </a:r>
            <a:r>
              <a:rPr lang="ru-RU" dirty="0" err="1"/>
              <a:t>музики</a:t>
            </a:r>
            <a:r>
              <a:rPr lang="ru-RU" dirty="0"/>
              <a:t>». </a:t>
            </a:r>
            <a:r>
              <a:rPr lang="ru-RU" dirty="0" err="1"/>
              <a:t>Література</a:t>
            </a:r>
            <a:r>
              <a:rPr lang="ru-RU" dirty="0"/>
              <a:t>, на думку </a:t>
            </a:r>
            <a:r>
              <a:rPr lang="ru-RU" dirty="0" err="1"/>
              <a:t>символіс­тів</a:t>
            </a:r>
            <a:r>
              <a:rPr lang="ru-RU" dirty="0"/>
              <a:t>, є не </a:t>
            </a:r>
            <a:r>
              <a:rPr lang="ru-RU" dirty="0" err="1"/>
              <a:t>функціонером</a:t>
            </a:r>
            <a:r>
              <a:rPr lang="ru-RU" dirty="0"/>
              <a:t>, а </a:t>
            </a:r>
            <a:r>
              <a:rPr lang="ru-RU" dirty="0" err="1"/>
              <a:t>самоцінним</a:t>
            </a:r>
            <a:r>
              <a:rPr lang="ru-RU" dirty="0"/>
              <a:t> </a:t>
            </a:r>
            <a:r>
              <a:rPr lang="ru-RU" dirty="0" err="1"/>
              <a:t>виявом</a:t>
            </a:r>
            <a:r>
              <a:rPr lang="ru-RU" dirty="0"/>
              <a:t> прекрасного,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естетична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ставилася</a:t>
            </a:r>
            <a:r>
              <a:rPr lang="ru-RU" dirty="0"/>
              <a:t> на перше </a:t>
            </a:r>
            <a:r>
              <a:rPr lang="ru-RU" dirty="0" err="1"/>
              <a:t>місце</a:t>
            </a:r>
            <a:r>
              <a:rPr lang="ru-RU" dirty="0"/>
              <a:t>.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символізм</a:t>
            </a:r>
            <a:r>
              <a:rPr lang="ru-RU" dirty="0"/>
              <a:t> </a:t>
            </a:r>
            <a:r>
              <a:rPr lang="ru-RU" dirty="0" err="1"/>
              <a:t>з’явився</a:t>
            </a:r>
            <a:r>
              <a:rPr lang="ru-RU" dirty="0"/>
              <a:t> на початку </a:t>
            </a:r>
            <a:r>
              <a:rPr lang="en-US" dirty="0"/>
              <a:t>XX </a:t>
            </a:r>
            <a:r>
              <a:rPr lang="ru-RU" dirty="0"/>
              <a:t>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3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6" y="669702"/>
            <a:ext cx="7481397" cy="3721995"/>
          </a:xfrm>
        </p:spPr>
      </p:pic>
      <p:sp>
        <p:nvSpPr>
          <p:cNvPr id="6" name="Прямоугольник 5"/>
          <p:cNvSpPr/>
          <p:nvPr/>
        </p:nvSpPr>
        <p:spPr>
          <a:xfrm>
            <a:off x="7212169" y="3045853"/>
            <a:ext cx="4816699" cy="38121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Бирчак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Карманський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Луцький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Пачов­ський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Чернецький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(О. Олесь, М. Воро­ний,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Євшан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Чупринка),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Музагет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Тичина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Загул, М. Терещенко, 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Слісаренко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Я. Савченко,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Кобилянський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спалахом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Митуса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Купчинський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Бобринський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Шкрумеляк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8686" y="4391697"/>
            <a:ext cx="5375748" cy="6181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Огюст </a:t>
            </a:r>
            <a:r>
              <a:rPr lang="ru-RU" dirty="0" err="1"/>
              <a:t>Левек</a:t>
            </a:r>
            <a:r>
              <a:rPr lang="ru-RU" dirty="0"/>
              <a:t>, </a:t>
            </a:r>
            <a:r>
              <a:rPr lang="ru-RU" dirty="0" err="1"/>
              <a:t>Бельгія</a:t>
            </a:r>
            <a:r>
              <a:rPr lang="ru-RU" dirty="0"/>
              <a:t>. «Сакральна </a:t>
            </a:r>
            <a:r>
              <a:rPr lang="ru-RU" dirty="0" err="1"/>
              <a:t>музика</a:t>
            </a:r>
            <a:r>
              <a:rPr lang="ru-RU" dirty="0"/>
              <a:t>», 1889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4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8" y="854299"/>
            <a:ext cx="5252042" cy="33613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61" y="725700"/>
            <a:ext cx="3595165" cy="4750113"/>
          </a:xfrm>
        </p:spPr>
      </p:pic>
      <p:sp>
        <p:nvSpPr>
          <p:cNvPr id="7" name="Прямоугольник 6"/>
          <p:cNvSpPr/>
          <p:nvPr/>
        </p:nvSpPr>
        <p:spPr>
          <a:xfrm>
            <a:off x="843958" y="4228485"/>
            <a:ext cx="5241702" cy="566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Хосе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Кордеро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Вільєгас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«Благослови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вгамує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твою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втому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серія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Декалог, до 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79461" y="5487546"/>
            <a:ext cx="3595165" cy="4893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Джованні</a:t>
            </a:r>
            <a:r>
              <a:rPr lang="ru-RU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Сегантіні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«Аве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Марія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6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856" y="50561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Неоромантизм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856" y="1584101"/>
            <a:ext cx="10153916" cy="4365937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Неороманти́зм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(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νέος -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фр. </a:t>
            </a:r>
            <a:r>
              <a:rPr lang="en-US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romantisme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естетичних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культурі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живописі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музиці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пов'язують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модерністськими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реакціями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позитивізм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натуралізм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– на початку 20 ст.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Течія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Стильова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течія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Леся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новоромантизмом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На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від­міну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класичного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романтизму,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проголошував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дійсністю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ідеалом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неоромантизм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поєд­нання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силі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потягу до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здій­снення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неможливого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4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1065" y="540913"/>
            <a:ext cx="6297769" cy="502276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Зарубіжні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Джозеф Конрад</a:t>
            </a: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Редьярд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Кіплінг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Роберт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Льюїс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Стівенсон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Артур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Конан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Дойль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Етель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Ліліан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Войнич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Джек Лондон</a:t>
            </a: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Томас Майн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Ґеорґе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Генрік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Ібсен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Кнут Гамсун</a:t>
            </a: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Сельма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Лагерлеф</a:t>
            </a: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Ейно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Лейно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Едмон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Ростан</a:t>
            </a: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 Горький</a:t>
            </a: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Купрін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Гумільов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Грін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93468" y="982132"/>
            <a:ext cx="4718304" cy="3310128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Яновський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Кобилянська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("Людина", "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Царівна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</a:t>
            </a: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Леся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Українка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("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Лісова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пісня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</a:t>
            </a: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Олесь</a:t>
            </a: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Вороний</a:t>
            </a: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Хвильовий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5792" y="3817282"/>
            <a:ext cx="6297769" cy="23310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неоромантизм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виявився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митців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розстрі­ляного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(О.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Йогансен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Ю.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Яновський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та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празької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(О.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Ольжич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Теліга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романі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Тигро­лови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І. Багряного.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Кіплінга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Р.-Л.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Стівенсона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Ібсена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Е.-Л.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Войнич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Дж. Лондона, К. Гамсуна,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Гумільова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66364"/>
          </a:xfrm>
        </p:spPr>
        <p:txBody>
          <a:bodyPr>
            <a:normAutofit fontScale="90000"/>
          </a:bodyPr>
          <a:lstStyle/>
          <a:p>
            <a:r>
              <a:rPr lang="ru-RU" dirty="0"/>
              <a:t>Критика та </a:t>
            </a:r>
            <a:r>
              <a:rPr lang="ru-RU" dirty="0" err="1"/>
              <a:t>ворожість</a:t>
            </a:r>
            <a:r>
              <a:rPr lang="ru-RU" dirty="0"/>
              <a:t> до </a:t>
            </a:r>
            <a:r>
              <a:rPr lang="ru-RU" dirty="0" err="1"/>
              <a:t>модернізму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755" y="1648497"/>
            <a:ext cx="9942490" cy="441745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1932 року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соціалістичний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почав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витісняти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Союзі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схвалював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футуризм та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конструктивізм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уряд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нарцисичним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безглуздим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єврейським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(див.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антисемітизм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та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негро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виставили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Дегенеративне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формалізмі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кар'єри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гірше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модерністів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післявійськового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вони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опорою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тоталітаризму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канаркою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вугільній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шахті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уряду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представляли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Сасс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божевілля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шизофренію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фашистським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зазначивши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диз'юнктивні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сюрреалістичні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непослідовність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00" cy="15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00" cy="15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3944"/>
            <a:ext cx="9601196" cy="927279"/>
          </a:xfrm>
        </p:spPr>
        <p:txBody>
          <a:bodyPr>
            <a:normAutofit/>
          </a:bodyPr>
          <a:lstStyle/>
          <a:p>
            <a:r>
              <a:rPr lang="ru-RU" b="1" dirty="0" err="1"/>
              <a:t>Модернізм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649273" y="5875867"/>
            <a:ext cx="6247324" cy="2287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3431" y="1571223"/>
            <a:ext cx="4422818" cy="229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агальна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XIX -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відображували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кризу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буржуазної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характеризували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розрив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традиціями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естетикою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4289" y="1868987"/>
            <a:ext cx="4018208" cy="1442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 (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Бодлер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Верлен,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А.Рембо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поширився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6249" y="3906949"/>
            <a:ext cx="5087155" cy="2083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Модерністи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треба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якоїсь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раціональної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думки. Тому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носило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ірраціональний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798491"/>
            <a:ext cx="9601196" cy="183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306" y="1079679"/>
            <a:ext cx="3109173" cy="523096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бунтарство, а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абсурдності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гноблення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обстоюючи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бути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протестував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грубого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матеріалізму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звиродніння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вбогості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самовдоволеної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відкинув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збагачував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798491"/>
            <a:ext cx="7637171" cy="50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3181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Загальні</a:t>
            </a:r>
            <a:r>
              <a:rPr lang="ru-RU" b="1" dirty="0"/>
              <a:t> </a:t>
            </a:r>
            <a:r>
              <a:rPr lang="ru-RU" b="1" dirty="0" err="1"/>
              <a:t>риси</a:t>
            </a:r>
            <a:r>
              <a:rPr lang="ru-RU" b="1" dirty="0"/>
              <a:t> </a:t>
            </a:r>
            <a:r>
              <a:rPr lang="ru-RU" b="1" dirty="0" err="1"/>
              <a:t>модернізму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96225"/>
            <a:ext cx="9601196" cy="38796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до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;</a:t>
            </a:r>
          </a:p>
          <a:p>
            <a:r>
              <a:rPr lang="en-US" dirty="0"/>
              <a:t>o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самоцінності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мистецтва</a:t>
            </a:r>
            <a:r>
              <a:rPr lang="ru-RU" dirty="0"/>
              <a:t>;</a:t>
            </a:r>
          </a:p>
          <a:p>
            <a:r>
              <a:rPr lang="en-US" dirty="0"/>
              <a:t>o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творчій</a:t>
            </a:r>
            <a:r>
              <a:rPr lang="ru-RU" dirty="0"/>
              <a:t> </a:t>
            </a:r>
            <a:r>
              <a:rPr lang="ru-RU" dirty="0" err="1"/>
              <a:t>інтуїції</a:t>
            </a:r>
            <a:r>
              <a:rPr lang="ru-RU" dirty="0"/>
              <a:t>;</a:t>
            </a:r>
          </a:p>
          <a:p>
            <a:r>
              <a:rPr lang="en-US" dirty="0"/>
              <a:t>o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як </a:t>
            </a:r>
            <a:r>
              <a:rPr lang="ru-RU" dirty="0" err="1"/>
              <a:t>найвищого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проникати</a:t>
            </a:r>
            <a:r>
              <a:rPr lang="ru-RU" dirty="0"/>
              <a:t> у </a:t>
            </a:r>
            <a:r>
              <a:rPr lang="ru-RU" dirty="0" err="1"/>
              <a:t>найінтим-ніші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і </a:t>
            </a:r>
            <a:r>
              <a:rPr lang="ru-RU" dirty="0" err="1"/>
              <a:t>одухотворити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;</a:t>
            </a:r>
          </a:p>
          <a:p>
            <a:r>
              <a:rPr lang="en-US" dirty="0"/>
              <a:t>o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у </a:t>
            </a:r>
            <a:r>
              <a:rPr lang="ru-RU" dirty="0" err="1"/>
              <a:t>мистецтві</a:t>
            </a:r>
            <a:r>
              <a:rPr lang="ru-RU" dirty="0"/>
              <a:t> (</a:t>
            </a:r>
            <a:r>
              <a:rPr lang="ru-RU" dirty="0" err="1"/>
              <a:t>метамова</a:t>
            </a:r>
            <a:r>
              <a:rPr lang="ru-RU" dirty="0"/>
              <a:t>, </a:t>
            </a:r>
            <a:r>
              <a:rPr lang="ru-RU" dirty="0" err="1"/>
              <a:t>символіка</a:t>
            </a:r>
            <a:r>
              <a:rPr lang="ru-RU" dirty="0"/>
              <a:t>, </a:t>
            </a:r>
            <a:r>
              <a:rPr lang="ru-RU" dirty="0" err="1"/>
              <a:t>міфотворчість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en-US" dirty="0"/>
              <a:t>o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перетворять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за законами </a:t>
            </a:r>
            <a:r>
              <a:rPr lang="ru-RU" dirty="0" err="1"/>
              <a:t>краси</a:t>
            </a:r>
            <a:r>
              <a:rPr lang="ru-RU" dirty="0"/>
              <a:t> і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крайні</a:t>
            </a:r>
            <a:r>
              <a:rPr lang="ru-RU" dirty="0"/>
              <a:t>, </a:t>
            </a:r>
            <a:r>
              <a:rPr lang="ru-RU" dirty="0" err="1"/>
              <a:t>радикальні</a:t>
            </a:r>
            <a:r>
              <a:rPr lang="ru-RU" dirty="0"/>
              <a:t> </a:t>
            </a:r>
            <a:r>
              <a:rPr lang="ru-RU" dirty="0" err="1"/>
              <a:t>модерністські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, як </a:t>
            </a:r>
            <a:r>
              <a:rPr lang="ru-RU" dirty="0" err="1"/>
              <a:t>дадаїзм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футуризм </a:t>
            </a:r>
            <a:r>
              <a:rPr lang="ru-RU" dirty="0" err="1"/>
              <a:t>отримали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56" y="6934200"/>
            <a:ext cx="952500" cy="952500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986309" y="178753"/>
            <a:ext cx="5337218" cy="24178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стверджує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один критик,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розвинувся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бунту романтизму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буржуазних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мотивом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стверджує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Ґрафф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критика буржуазного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устрою ХІХ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[…]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модерністів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несучи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факел романтизму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32620" y="832238"/>
            <a:ext cx="4687910" cy="19189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той час, як Дж. М. Тернер (1775–1851), один з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пейзажистів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 романтичного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 «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піонер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французьких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імпресіоністів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і,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«у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репрезентації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91718" y="2901084"/>
            <a:ext cx="4404575" cy="15170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них,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твори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теми»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48" y="2746538"/>
            <a:ext cx="4983727" cy="3631891"/>
          </a:xfrm>
        </p:spPr>
      </p:pic>
      <p:sp>
        <p:nvSpPr>
          <p:cNvPr id="13" name="Прямоугольник 12"/>
          <p:cNvSpPr/>
          <p:nvPr/>
        </p:nvSpPr>
        <p:spPr>
          <a:xfrm>
            <a:off x="5898523" y="5083742"/>
            <a:ext cx="4520486" cy="11848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Франц Марк, «Доля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тварин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», 1913 р. Полотно. Робота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була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викладена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виставці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Дегенеративне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мистецтво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у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Мюнхені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нацистська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Німеччина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1937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рік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7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01073"/>
            <a:ext cx="9601196" cy="1303867"/>
          </a:xfrm>
        </p:spPr>
        <p:txBody>
          <a:bodyPr>
            <a:noAutofit/>
          </a:bodyPr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ідеали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 межах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імпресіонізм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експресіонізм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футуризм, авангар­дизм (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авангардизм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сюрреалізм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неоромантизм.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56" y="2343955"/>
            <a:ext cx="7870688" cy="420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82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83336"/>
            <a:ext cx="9601196" cy="148107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Імпресіонізм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7882" y="592428"/>
            <a:ext cx="4726546" cy="52780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Завдання</a:t>
            </a:r>
            <a:r>
              <a:rPr lang="ru-RU" dirty="0"/>
              <a:t> </a:t>
            </a:r>
            <a:r>
              <a:rPr lang="ru-RU" dirty="0" err="1"/>
              <a:t>імп­ресіонізму</a:t>
            </a:r>
            <a:r>
              <a:rPr lang="ru-RU" dirty="0"/>
              <a:t> —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таким,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 автор, </a:t>
            </a:r>
            <a:r>
              <a:rPr lang="ru-RU" dirty="0" err="1"/>
              <a:t>відтворити</a:t>
            </a:r>
            <a:r>
              <a:rPr lang="ru-RU" dirty="0"/>
              <a:t> </a:t>
            </a:r>
            <a:r>
              <a:rPr lang="ru-RU" dirty="0" err="1"/>
              <a:t>мінливі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та </a:t>
            </a:r>
            <a:r>
              <a:rPr lang="ru-RU" dirty="0" err="1"/>
              <a:t>переживання</a:t>
            </a:r>
            <a:r>
              <a:rPr lang="ru-RU" dirty="0"/>
              <a:t>. </a:t>
            </a:r>
            <a:r>
              <a:rPr lang="ru-RU" dirty="0" err="1"/>
              <a:t>Первісно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у </a:t>
            </a:r>
            <a:r>
              <a:rPr lang="ru-RU" dirty="0" err="1"/>
              <a:t>малярстві</a:t>
            </a:r>
            <a:r>
              <a:rPr lang="ru-RU" dirty="0"/>
              <a:t> (</a:t>
            </a:r>
            <a:r>
              <a:rPr lang="ru-RU" dirty="0" err="1"/>
              <a:t>назва</a:t>
            </a:r>
            <a:r>
              <a:rPr lang="ru-RU" dirty="0"/>
              <a:t> —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К. Моне «</a:t>
            </a:r>
            <a:r>
              <a:rPr lang="ru-RU" dirty="0" err="1"/>
              <a:t>Імпресія</a:t>
            </a:r>
            <a:r>
              <a:rPr lang="ru-RU" dirty="0"/>
              <a:t>. </a:t>
            </a:r>
            <a:r>
              <a:rPr lang="ru-RU" dirty="0" err="1"/>
              <a:t>Схід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»), у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чіткої</a:t>
            </a:r>
            <a:r>
              <a:rPr lang="ru-RU" dirty="0"/>
              <a:t> </a:t>
            </a:r>
            <a:r>
              <a:rPr lang="ru-RU" dirty="0" err="1"/>
              <a:t>поетики</a:t>
            </a:r>
            <a:r>
              <a:rPr lang="ru-RU" dirty="0"/>
              <a:t> не </a:t>
            </a:r>
            <a:r>
              <a:rPr lang="ru-RU" dirty="0" err="1"/>
              <a:t>виробив</a:t>
            </a:r>
            <a:r>
              <a:rPr lang="ru-RU" dirty="0"/>
              <a:t>, </a:t>
            </a:r>
            <a:r>
              <a:rPr lang="ru-RU" dirty="0" err="1"/>
              <a:t>наближаючись</a:t>
            </a:r>
            <a:r>
              <a:rPr lang="ru-RU" dirty="0"/>
              <a:t> то до </a:t>
            </a:r>
            <a:r>
              <a:rPr lang="ru-RU" dirty="0" err="1"/>
              <a:t>натуралізму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реалізму</a:t>
            </a:r>
            <a:r>
              <a:rPr lang="ru-RU" dirty="0"/>
              <a:t> (в </a:t>
            </a:r>
            <a:r>
              <a:rPr lang="ru-RU" dirty="0" err="1"/>
              <a:t>прозі</a:t>
            </a:r>
            <a:r>
              <a:rPr lang="ru-RU" dirty="0"/>
              <a:t>), то до </a:t>
            </a:r>
            <a:r>
              <a:rPr lang="ru-RU" dirty="0" err="1"/>
              <a:t>символізму</a:t>
            </a:r>
            <a:r>
              <a:rPr lang="ru-RU" dirty="0"/>
              <a:t> (в </a:t>
            </a:r>
            <a:r>
              <a:rPr lang="ru-RU" dirty="0" err="1"/>
              <a:t>поезії</a:t>
            </a:r>
            <a:r>
              <a:rPr lang="ru-RU" dirty="0"/>
              <a:t>).</a:t>
            </a:r>
          </a:p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риси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уривчастий</a:t>
            </a:r>
            <a:r>
              <a:rPr lang="ru-RU" dirty="0"/>
              <a:t>, </a:t>
            </a:r>
            <a:r>
              <a:rPr lang="ru-RU" dirty="0" err="1"/>
              <a:t>фрагментарний</a:t>
            </a:r>
            <a:r>
              <a:rPr lang="ru-RU" dirty="0"/>
              <a:t> </a:t>
            </a:r>
            <a:r>
              <a:rPr lang="ru-RU" dirty="0" err="1"/>
              <a:t>суб’єктивний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, </a:t>
            </a:r>
            <a:r>
              <a:rPr lang="ru-RU" dirty="0" err="1"/>
              <a:t>багатий</a:t>
            </a:r>
            <a:r>
              <a:rPr lang="ru-RU" dirty="0"/>
              <a:t> </a:t>
            </a:r>
            <a:r>
              <a:rPr lang="ru-RU" dirty="0" err="1"/>
              <a:t>кольоро</a:t>
            </a:r>
            <a:r>
              <a:rPr lang="ru-RU" dirty="0"/>
              <a:t>- та </a:t>
            </a:r>
            <a:r>
              <a:rPr lang="ru-RU" dirty="0" err="1"/>
              <a:t>звукопис</a:t>
            </a:r>
            <a:r>
              <a:rPr lang="ru-RU" dirty="0"/>
              <a:t>, передача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ста­нів</a:t>
            </a:r>
            <a:r>
              <a:rPr lang="ru-RU" dirty="0"/>
              <a:t> автора. </a:t>
            </a:r>
            <a:r>
              <a:rPr lang="ru-RU" dirty="0" err="1"/>
              <a:t>Представники</a:t>
            </a:r>
            <a:r>
              <a:rPr lang="ru-RU" dirty="0"/>
              <a:t>: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Гонкури</a:t>
            </a:r>
            <a:r>
              <a:rPr lang="ru-RU" dirty="0"/>
              <a:t>, А. Доде, </a:t>
            </a:r>
            <a:r>
              <a:rPr lang="ru-RU" dirty="0" err="1"/>
              <a:t>Гі</a:t>
            </a:r>
            <a:r>
              <a:rPr lang="ru-RU" dirty="0"/>
              <a:t> де Мопассан, С. Цвейг.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46" y="1371599"/>
            <a:ext cx="5725186" cy="4401237"/>
          </a:xfrm>
        </p:spPr>
      </p:pic>
      <p:sp>
        <p:nvSpPr>
          <p:cNvPr id="6" name="Прямоугольник 5"/>
          <p:cNvSpPr/>
          <p:nvPr/>
        </p:nvSpPr>
        <p:spPr>
          <a:xfrm>
            <a:off x="7646828" y="5257680"/>
            <a:ext cx="3910885" cy="7727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Клод Моне: «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(фр.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Impression,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levant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)» (1872)</a:t>
            </a:r>
          </a:p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надала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стилю</a:t>
            </a:r>
          </a:p>
        </p:txBody>
      </p:sp>
      <p:sp>
        <p:nvSpPr>
          <p:cNvPr id="7" name="Овал 6"/>
          <p:cNvSpPr/>
          <p:nvPr/>
        </p:nvSpPr>
        <p:spPr>
          <a:xfrm>
            <a:off x="726855" y="4713667"/>
            <a:ext cx="4533363" cy="162261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українській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літературі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елементи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імпресіонізму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спосте­рігаємо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 М.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Коцюбинського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Г.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Михайличенка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М.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Хвильового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154" y="46697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Експресіонізм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5155" y="1159099"/>
            <a:ext cx="5061397" cy="471134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Головним</a:t>
            </a:r>
            <a:r>
              <a:rPr lang="ru-RU" dirty="0"/>
              <a:t> </a:t>
            </a:r>
            <a:r>
              <a:rPr lang="ru-RU" b="1" dirty="0" err="1"/>
              <a:t>завданням</a:t>
            </a:r>
            <a:r>
              <a:rPr lang="ru-RU" dirty="0"/>
              <a:t> </a:t>
            </a:r>
            <a:r>
              <a:rPr lang="ru-RU" dirty="0" err="1"/>
              <a:t>експресіонізму</a:t>
            </a:r>
            <a:r>
              <a:rPr lang="ru-RU" dirty="0"/>
              <a:t> є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максималізованого</a:t>
            </a:r>
            <a:r>
              <a:rPr lang="ru-RU" dirty="0"/>
              <a:t> </a:t>
            </a:r>
            <a:r>
              <a:rPr lang="ru-RU" dirty="0" err="1"/>
              <a:t>авторського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 через </a:t>
            </a:r>
            <a:r>
              <a:rPr lang="ru-RU" dirty="0" err="1"/>
              <a:t>напругу</a:t>
            </a:r>
            <a:r>
              <a:rPr lang="ru-RU" dirty="0"/>
              <a:t> </a:t>
            </a:r>
            <a:r>
              <a:rPr lang="ru-RU" dirty="0" err="1"/>
              <a:t>переживань</a:t>
            </a:r>
            <a:r>
              <a:rPr lang="ru-RU" dirty="0"/>
              <a:t> та </a:t>
            </a:r>
            <a:r>
              <a:rPr lang="ru-RU" dirty="0" err="1"/>
              <a:t>емоцій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експресіонізму</a:t>
            </a:r>
            <a:r>
              <a:rPr lang="ru-RU" dirty="0"/>
              <a:t> </a:t>
            </a:r>
            <a:r>
              <a:rPr lang="ru-RU" b="1" dirty="0" err="1"/>
              <a:t>характерні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загострена</a:t>
            </a:r>
            <a:r>
              <a:rPr lang="ru-RU" dirty="0"/>
              <a:t> «</a:t>
            </a:r>
            <a:r>
              <a:rPr lang="ru-RU" dirty="0" err="1"/>
              <a:t>нервова</a:t>
            </a:r>
            <a:r>
              <a:rPr lang="ru-RU" dirty="0"/>
              <a:t>» </a:t>
            </a:r>
            <a:r>
              <a:rPr lang="ru-RU" dirty="0" err="1"/>
              <a:t>емоційність</a:t>
            </a:r>
            <a:r>
              <a:rPr lang="ru-RU" dirty="0"/>
              <a:t>, </a:t>
            </a:r>
            <a:r>
              <a:rPr lang="ru-RU" dirty="0" err="1"/>
              <a:t>ірраціональність</a:t>
            </a:r>
            <a:r>
              <a:rPr lang="ru-RU" dirty="0"/>
              <a:t>, </a:t>
            </a:r>
            <a:r>
              <a:rPr lang="ru-RU" dirty="0" err="1"/>
              <a:t>гіперболічність</a:t>
            </a:r>
            <a:r>
              <a:rPr lang="ru-RU" dirty="0"/>
              <a:t>, гротеск, </a:t>
            </a:r>
            <a:r>
              <a:rPr lang="ru-RU" dirty="0" err="1"/>
              <a:t>фраг­ментарність</a:t>
            </a:r>
            <a:r>
              <a:rPr lang="ru-RU" dirty="0"/>
              <a:t> письма, </a:t>
            </a:r>
            <a:r>
              <a:rPr lang="ru-RU" dirty="0" err="1"/>
              <a:t>одноколірність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протиставлення</a:t>
            </a:r>
            <a:r>
              <a:rPr lang="ru-RU" dirty="0"/>
              <a:t> </a:t>
            </a:r>
            <a:r>
              <a:rPr lang="ru-RU" dirty="0" err="1"/>
              <a:t>барв</a:t>
            </a:r>
            <a:r>
              <a:rPr lang="ru-RU" dirty="0"/>
              <a:t>. Часто у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експресіоністів</a:t>
            </a:r>
            <a:r>
              <a:rPr lang="ru-RU" dirty="0"/>
              <a:t> </a:t>
            </a:r>
            <a:r>
              <a:rPr lang="ru-RU" dirty="0" err="1"/>
              <a:t>поєднуються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протилежні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: </a:t>
            </a:r>
            <a:r>
              <a:rPr lang="ru-RU" dirty="0" err="1"/>
              <a:t>буденність</a:t>
            </a:r>
            <a:r>
              <a:rPr lang="ru-RU" dirty="0"/>
              <a:t> і </a:t>
            </a:r>
            <a:r>
              <a:rPr lang="ru-RU" dirty="0" err="1"/>
              <a:t>космічність</a:t>
            </a:r>
            <a:r>
              <a:rPr lang="ru-RU" dirty="0"/>
              <a:t>, </a:t>
            </a:r>
            <a:r>
              <a:rPr lang="ru-RU" dirty="0" err="1"/>
              <a:t>вульгарність</a:t>
            </a:r>
            <a:r>
              <a:rPr lang="ru-RU" dirty="0"/>
              <a:t> і пафос, </a:t>
            </a:r>
            <a:r>
              <a:rPr lang="ru-RU" dirty="0" err="1"/>
              <a:t>пацифізм</a:t>
            </a:r>
            <a:r>
              <a:rPr lang="ru-RU" dirty="0"/>
              <a:t> і </a:t>
            </a:r>
            <a:r>
              <a:rPr lang="ru-RU" dirty="0" err="1"/>
              <a:t>революційність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76" y="1067395"/>
            <a:ext cx="4032688" cy="5132512"/>
          </a:xfrm>
        </p:spPr>
      </p:pic>
      <p:sp>
        <p:nvSpPr>
          <p:cNvPr id="6" name="Прямоугольник 5"/>
          <p:cNvSpPr/>
          <p:nvPr/>
        </p:nvSpPr>
        <p:spPr>
          <a:xfrm>
            <a:off x="5451698" y="5344733"/>
            <a:ext cx="3258355" cy="7212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Едвард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Мунк,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«Крик», 1893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7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53"/>
            <a:ext cx="4584118" cy="3503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05" y="109001"/>
            <a:ext cx="4148621" cy="36010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22" y="2616867"/>
            <a:ext cx="3666185" cy="298294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3801068"/>
            <a:ext cx="3152224" cy="54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Франц </a:t>
            </a:r>
            <a:r>
              <a:rPr lang="ru-RU" dirty="0" smtClean="0"/>
              <a:t>Марк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u-RU" dirty="0" smtClean="0"/>
              <a:t> </a:t>
            </a:r>
            <a:r>
              <a:rPr lang="ru-RU" dirty="0" err="1"/>
              <a:t>Тіроль</a:t>
            </a:r>
            <a:r>
              <a:rPr lang="ru-RU" dirty="0"/>
              <a:t>, 1914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905482" y="3659378"/>
            <a:ext cx="3876542" cy="448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Еґон</a:t>
            </a:r>
            <a:r>
              <a:rPr lang="ru-RU" dirty="0"/>
              <a:t> </a:t>
            </a:r>
            <a:r>
              <a:rPr lang="ru-RU" dirty="0" err="1"/>
              <a:t>Шіле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u-RU" dirty="0"/>
              <a:t> </a:t>
            </a:r>
            <a:r>
              <a:rPr lang="ru-RU" dirty="0" err="1"/>
              <a:t>Кардінал</a:t>
            </a:r>
            <a:r>
              <a:rPr lang="ru-RU" dirty="0"/>
              <a:t> і </a:t>
            </a:r>
            <a:r>
              <a:rPr lang="ru-RU" dirty="0" err="1"/>
              <a:t>черниця</a:t>
            </a:r>
            <a:r>
              <a:rPr lang="ru-RU" dirty="0"/>
              <a:t>, 1912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7222" y="5599808"/>
            <a:ext cx="5226794" cy="5022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Еміль</a:t>
            </a:r>
            <a:r>
              <a:rPr lang="ru-RU" dirty="0"/>
              <a:t> </a:t>
            </a:r>
            <a:r>
              <a:rPr lang="ru-RU" dirty="0" err="1"/>
              <a:t>Нольде</a:t>
            </a:r>
            <a:r>
              <a:rPr lang="ru-RU" dirty="0"/>
              <a:t>. «</a:t>
            </a:r>
            <a:r>
              <a:rPr lang="ru-RU" dirty="0" err="1"/>
              <a:t>Танець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Золотого теля», 1910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78638" y="4093737"/>
            <a:ext cx="3721994" cy="1542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Представники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Г.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Тракль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Б. Брехт, М. Брод. В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українській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літературі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В.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Стефаник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окремі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Ю. Клен, М.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Хвильовий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М.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Куліш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2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904</Words>
  <Application>Microsoft Office PowerPoint</Application>
  <PresentationFormat>Широкоэкранный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Модернізм</vt:lpstr>
      <vt:lpstr>Модернізм</vt:lpstr>
      <vt:lpstr>Презентация PowerPoint</vt:lpstr>
      <vt:lpstr>Загальні риси модернізму:</vt:lpstr>
      <vt:lpstr>Презентация PowerPoint</vt:lpstr>
      <vt:lpstr>Модернізму притаманні конструктивність, віра в прогрес та гуманістичні ідеали, чим він принципово відрізняється від постмодернізму. У межах модернізму виділяють такі літературні течії: символізм, імпресіонізм, експресіонізм, футуризм, авангар­дизм (деякі вчені вважають авангардизм окремим явищем через його деструктивну направленість), сюрреалізм, неоромантизм.  </vt:lpstr>
      <vt:lpstr>Імпресіонізм  </vt:lpstr>
      <vt:lpstr>Експресіонізм </vt:lpstr>
      <vt:lpstr>Презентация PowerPoint</vt:lpstr>
      <vt:lpstr>Символізм </vt:lpstr>
      <vt:lpstr>Презентация PowerPoint</vt:lpstr>
      <vt:lpstr>Презентация PowerPoint</vt:lpstr>
      <vt:lpstr>Неоромантизм </vt:lpstr>
      <vt:lpstr>Презентация PowerPoint</vt:lpstr>
      <vt:lpstr>Критика та ворожість до модернізму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8</cp:revision>
  <dcterms:created xsi:type="dcterms:W3CDTF">2020-05-22T11:43:05Z</dcterms:created>
  <dcterms:modified xsi:type="dcterms:W3CDTF">2020-05-22T12:40:33Z</dcterms:modified>
</cp:coreProperties>
</file>